
<file path=[Content_Types].xml><?xml version="1.0" encoding="utf-8"?>
<Types xmlns="http://schemas.openxmlformats.org/package/2006/content-types">
  <Default Extension="png" ContentType="image/png"/>
  <Default Extension="bin"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4" r:id="rId4"/>
    <p:sldId id="366" r:id="rId5"/>
    <p:sldId id="367" r:id="rId6"/>
    <p:sldId id="371" r:id="rId7"/>
    <p:sldId id="373" r:id="rId8"/>
    <p:sldId id="375" r:id="rId9"/>
    <p:sldId id="380" r:id="rId10"/>
    <p:sldId id="381" r:id="rId11"/>
    <p:sldId id="376" r:id="rId12"/>
    <p:sldId id="382" r:id="rId13"/>
    <p:sldId id="383" r:id="rId14"/>
    <p:sldId id="256" r:id="rId15"/>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53" d="100"/>
          <a:sy n="53" d="100"/>
        </p:scale>
        <p:origin x="78" y="1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2023/10/21</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2023/10/21</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9.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0.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bin"/><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201" name="yt_shape_14201"/>
          <p:cNvSpPr txBox="1"/>
          <p:nvPr/>
        </p:nvSpPr>
        <p:spPr>
          <a:xfrm>
            <a:off x="540000" y="980728"/>
            <a:ext cx="4137992"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455">
                <a:solidFill>
                  <a:srgbClr val="1EE3CF"/>
                </a:solidFill>
                <a:effectLst/>
                <a:latin typeface="Times New Roman" pitchFamily="32"/>
                <a:ea typeface="宋体" pitchFamily="32"/>
                <a:cs typeface="宋体" pitchFamily="32"/>
              </a:rPr>
              <a:t> </a:t>
            </a:r>
          </a:p>
        </p:txBody>
      </p:sp>
      <p:pic>
        <p:nvPicPr>
          <p:cNvPr id="14200" name="yt_image_1420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80728"/>
            <a:ext cx="4095468" cy="646938"/>
          </a:xfrm>
          <a:prstGeom prst="rect">
            <a:avLst/>
          </a:prstGeom>
          <a:noFill/>
          <a:extLst>
            <a:ext uri="{909E8E84-426E-40DD-AFC4-6F175D3DCCD1}">
              <a14:hiddenFill xmlns:a14="http://schemas.microsoft.com/office/drawing/2010/main">
                <a:solidFill>
                  <a:srgbClr val="FFFFFF"/>
                </a:solidFill>
              </a14:hiddenFill>
            </a:ext>
          </a:extLst>
        </p:spPr>
      </p:pic>
      <p:sp>
        <p:nvSpPr>
          <p:cNvPr id="14203" name="yt_shape_14203"/>
          <p:cNvSpPr txBox="1"/>
          <p:nvPr/>
        </p:nvSpPr>
        <p:spPr>
          <a:xfrm>
            <a:off x="540119" y="1678311"/>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宋体" pitchFamily="24"/>
                <a:cs typeface="宋体" pitchFamily="24"/>
              </a:rPr>
              <a:t>利用概率判断游戏规则是否公平，就是看两者获胜的概率是否相同，相同则</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公平</a:t>
            </a:r>
            <a:r>
              <a:rPr lang="zh-CN" altLang="zh-CN" sz="2400" b="0" i="1" u="sng">
                <a:solidFill>
                  <a:srgbClr val="000000"/>
                </a:solidFill>
                <a:effectLst/>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，不相同则</a:t>
            </a:r>
            <a:r>
              <a:rPr lang="zh-CN" altLang="zh-CN" sz="100" b="0" i="1" spc="-100">
                <a:solidFill>
                  <a:srgbClr val="FF0000"/>
                </a:solidFill>
                <a:effectLst/>
                <a:latin typeface="Times New Roman" pitchFamily="24"/>
                <a:ea typeface="宋体" pitchFamily="24"/>
                <a:cs typeface="宋体" pitchFamily="24"/>
              </a:rPr>
              <a:t> </a:t>
            </a:r>
            <a:r>
              <a:rPr lang="zh-CN" altLang="zh-CN" sz="2400" b="0" i="1" u="sng">
                <a:solidFill>
                  <a:srgbClr val="000000"/>
                </a:solidFill>
                <a:effectLst/>
                <a:latin typeface="Times New Roman" pitchFamily="24"/>
                <a:ea typeface="宋体"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不公平</a:t>
            </a:r>
            <a:r>
              <a:rPr lang="zh-CN" altLang="zh-CN" sz="2400" b="0" i="1" u="sng">
                <a:solidFill>
                  <a:srgbClr val="000000"/>
                </a:solidFill>
                <a:effectLst/>
                <a:latin typeface="Times New Roman" pitchFamily="24"/>
                <a:ea typeface="宋体" pitchFamily="24"/>
                <a:cs typeface="宋体" pitchFamily="24"/>
              </a:rPr>
              <a:t>　</a:t>
            </a:r>
            <a:r>
              <a:rPr lang="zh-CN" altLang="zh-CN" sz="100" b="0" i="1"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A8E3D286-4FCD-0340-51D8-5A7FFDDB36F0}"/>
              </a:ext>
            </a:extLst>
          </p:cNvPr>
          <p:cNvSpPr txBox="1"/>
          <p:nvPr/>
        </p:nvSpPr>
        <p:spPr>
          <a:xfrm>
            <a:off x="1059708" y="2106994"/>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公平</a:t>
            </a:r>
            <a:endParaRPr lang="zh-CN" altLang="en-US">
              <a:solidFill>
                <a:srgbClr val="FF0000"/>
              </a:solidFill>
            </a:endParaRPr>
          </a:p>
        </p:txBody>
      </p:sp>
      <p:sp>
        <p:nvSpPr>
          <p:cNvPr id="3" name="文本框 2">
            <a:extLst>
              <a:ext uri="{FF2B5EF4-FFF2-40B4-BE49-F238E27FC236}">
                <a16:creationId xmlns:a16="http://schemas.microsoft.com/office/drawing/2014/main" id="{CE63D668-C070-1515-843F-8535B8EB5C00}"/>
              </a:ext>
            </a:extLst>
          </p:cNvPr>
          <p:cNvSpPr txBox="1"/>
          <p:nvPr/>
        </p:nvSpPr>
        <p:spPr>
          <a:xfrm>
            <a:off x="3802908" y="2106994"/>
            <a:ext cx="10944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不公平</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61" name="yt_shape_14261"/>
          <p:cNvSpPr txBox="1"/>
          <p:nvPr/>
        </p:nvSpPr>
        <p:spPr>
          <a:xfrm>
            <a:off x="540000" y="908720"/>
            <a:ext cx="4135299"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434">
                <a:solidFill>
                  <a:srgbClr val="1EE3CF"/>
                </a:solidFill>
                <a:effectLst/>
                <a:latin typeface="Times New Roman" pitchFamily="32"/>
                <a:ea typeface="宋体" pitchFamily="32"/>
                <a:cs typeface="宋体" pitchFamily="32"/>
              </a:rPr>
              <a:t> </a:t>
            </a:r>
          </a:p>
        </p:txBody>
      </p:sp>
      <p:pic>
        <p:nvPicPr>
          <p:cNvPr id="14260" name="yt_image_14260">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8720"/>
            <a:ext cx="4092760" cy="646938"/>
          </a:xfrm>
          <a:prstGeom prst="rect">
            <a:avLst/>
          </a:prstGeom>
          <a:noFill/>
          <a:extLst>
            <a:ext uri="{909E8E84-426E-40DD-AFC4-6F175D3DCCD1}">
              <a14:hiddenFill xmlns:a14="http://schemas.microsoft.com/office/drawing/2010/main">
                <a:solidFill>
                  <a:srgbClr val="FFFFFF"/>
                </a:solidFill>
              </a14:hiddenFill>
            </a:ext>
          </a:extLst>
        </p:spPr>
      </p:pic>
      <p:sp>
        <p:nvSpPr>
          <p:cNvPr id="14263" name="yt_shape_14263"/>
          <p:cNvSpPr txBox="1"/>
          <p:nvPr/>
        </p:nvSpPr>
        <p:spPr>
          <a:xfrm>
            <a:off x="540119" y="1606303"/>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在一个不透明的盒子里，装有四个分别标有数字</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的小球，它们的形状、大小、质地等完全相同，小强先从盒子里随机取出一个小球，记下数字为</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；放回盒子摇匀后，再由小华随机取出一个小球，记下数字为</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Times New Roman" pitchFamily="24"/>
                <a:cs typeface="宋体" pitchFamily="24"/>
              </a:rPr>
              <a:t>.</a:t>
            </a:r>
          </a:p>
        </p:txBody>
      </p:sp>
      <p:sp>
        <p:nvSpPr>
          <p:cNvPr id="14264" name="yt_shape_14264"/>
          <p:cNvSpPr txBox="1"/>
          <p:nvPr/>
        </p:nvSpPr>
        <p:spPr>
          <a:xfrm>
            <a:off x="540000" y="3045869"/>
            <a:ext cx="938718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）用列表法或画树状图法表示出（</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）的所有可能出现的结果；</a:t>
            </a:r>
          </a:p>
        </p:txBody>
      </p:sp>
      <p:sp>
        <p:nvSpPr>
          <p:cNvPr id="14265" name="yt_shape_14265"/>
          <p:cNvSpPr txBox="1"/>
          <p:nvPr/>
        </p:nvSpPr>
        <p:spPr>
          <a:xfrm>
            <a:off x="540119" y="3525172"/>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）求小强、小华各取一次小球所确定的点（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）落在二次函数</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x</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的图象上的概率；</a:t>
            </a:r>
          </a:p>
        </p:txBody>
      </p:sp>
      <p:sp>
        <p:nvSpPr>
          <p:cNvPr id="7" name="yt_shape_14266"/>
          <p:cNvSpPr txBox="1"/>
          <p:nvPr/>
        </p:nvSpPr>
        <p:spPr>
          <a:xfrm>
            <a:off x="540119" y="4509586"/>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）求小强、小华各取一次小球所确定的数</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满足直线</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ax</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经过第一、二、三象限的概率</a:t>
            </a:r>
            <a:r>
              <a:rPr lang="en-US" altLang="zh-CN" sz="2400" b="0" i="0" u="none" dirty="0">
                <a:solidFill>
                  <a:srgbClr val="000000"/>
                </a:solidFill>
                <a:effectLst/>
                <a:latin typeface="Times New Roman" pitchFamily="24"/>
                <a:ea typeface="Times New Roman" pitchFamily="24"/>
                <a:cs typeface="宋体" pitchFamily="24"/>
              </a:rPr>
              <a:t>.</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67" name="yt_shape_14267"/>
          <p:cNvSpPr txBox="1"/>
          <p:nvPr/>
        </p:nvSpPr>
        <p:spPr>
          <a:xfrm>
            <a:off x="540000" y="1387574"/>
            <a:ext cx="3539430"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）画树状图如下：</a:t>
            </a:r>
            <a:r>
              <a:rPr lang="zh-CN" altLang="zh-CN" sz="100" b="0" i="0" u="none">
                <a:noFill/>
                <a:effectLst/>
                <a:latin typeface="Times New Roman"/>
                <a:ea typeface="宋体"/>
                <a:cs typeface="宋体"/>
              </a:rPr>
              <a:t>⁠</a:t>
            </a:r>
          </a:p>
        </p:txBody>
      </p:sp>
      <p:sp>
        <p:nvSpPr>
          <p:cNvPr id="14269" name="yt_shape_14269"/>
          <p:cNvSpPr txBox="1"/>
          <p:nvPr/>
        </p:nvSpPr>
        <p:spPr>
          <a:xfrm>
            <a:off x="3853288" y="2019241"/>
            <a:ext cx="4109202" cy="1044581"/>
          </a:xfrm>
          <a:prstGeom prst="rect">
            <a:avLst/>
          </a:prstGeom>
        </p:spPr>
        <p:txBody>
          <a:bodyPr vert="horz" wrap="none" lIns="0" tIns="0" rIns="0" bIns="0" rtlCol="0">
            <a:spAutoFit/>
          </a:bodyPr>
          <a:lstStyle/>
          <a:p>
            <a:pPr algn="l" eaLnBrk="1" latinLnBrk="0" hangingPunct="0">
              <a:lnSpc>
                <a:spcPct val="129999"/>
              </a:lnSpc>
            </a:pPr>
            <a:r>
              <a:rPr lang="en-US" altLang="zh-CN" sz="5800" b="0" i="0" u="none" spc="-5800">
                <a:solidFill>
                  <a:srgbClr val="1EE3CF"/>
                </a:solidFill>
                <a:effectLst/>
                <a:latin typeface="Times New Roman" pitchFamily="58"/>
                <a:ea typeface="宋体" pitchFamily="58"/>
                <a:cs typeface="宋体" pitchFamily="58"/>
              </a:rPr>
              <a:t> </a:t>
            </a:r>
            <a:r>
              <a:rPr lang="en-US" altLang="zh-CN" sz="5800" b="0" i="0" u="none" spc="30593">
                <a:solidFill>
                  <a:srgbClr val="1EE3CF"/>
                </a:solidFill>
                <a:effectLst/>
                <a:latin typeface="Times New Roman" pitchFamily="58"/>
                <a:ea typeface="宋体" pitchFamily="58"/>
                <a:cs typeface="宋体" pitchFamily="58"/>
              </a:rPr>
              <a:t> </a:t>
            </a:r>
            <a:r>
              <a:rPr lang="zh-CN" altLang="zh-CN" sz="100" b="0" i="0" u="none">
                <a:noFill/>
                <a:effectLst/>
                <a:latin typeface="Times New Roman"/>
                <a:ea typeface="宋体"/>
                <a:cs typeface="宋体"/>
              </a:rPr>
              <a:t>⁠</a:t>
            </a:r>
          </a:p>
        </p:txBody>
      </p:sp>
      <p:pic>
        <p:nvPicPr>
          <p:cNvPr id="14268" name="yt_image_14268">
            <a:extLst>
              <a:ext uri="">
                <a16:creationId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3853288" y="2019241"/>
            <a:ext cx="4068509" cy="1162431"/>
          </a:xfrm>
          <a:prstGeom prst="rect">
            <a:avLst/>
          </a:prstGeom>
          <a:noFill/>
          <a:extLst>
            <a:ext uri="{909E8E84-426E-40DD-AFC4-6F175D3DCCD1}">
              <a14:hiddenFill xmlns:a14="http://schemas.microsoft.com/office/drawing/2010/main">
                <a:solidFill>
                  <a:srgbClr val="FFFFFF"/>
                </a:solidFill>
              </a14:hiddenFill>
            </a:ext>
          </a:extLst>
        </p:spPr>
      </p:pic>
      <p:sp>
        <p:nvSpPr>
          <p:cNvPr id="14271" name="yt_shape_14271"/>
          <p:cNvSpPr txBox="1"/>
          <p:nvPr/>
        </p:nvSpPr>
        <p:spPr>
          <a:xfrm>
            <a:off x="540119" y="3259551"/>
            <a:ext cx="11111999" cy="1868910"/>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共有</a:t>
            </a:r>
            <a:r>
              <a:rPr lang="en-US" altLang="zh-CN" sz="2400" b="0" i="0" u="none" dirty="0">
                <a:solidFill>
                  <a:srgbClr val="FF0000">
                    <a:alpha val="0"/>
                  </a:srgbClr>
                </a:solidFill>
                <a:effectLst/>
                <a:latin typeface="Times New Roman" pitchFamily="24"/>
                <a:ea typeface="Times New Roman" pitchFamily="24"/>
                <a:cs typeface="宋体" pitchFamily="24"/>
              </a:rPr>
              <a:t>16</a:t>
            </a:r>
            <a:r>
              <a:rPr lang="zh-CN" altLang="zh-CN" sz="2400" b="0" i="0" u="none" dirty="0">
                <a:solidFill>
                  <a:srgbClr val="FF0000">
                    <a:alpha val="0"/>
                  </a:srgbClr>
                </a:solidFill>
                <a:effectLst/>
                <a:latin typeface="Times New Roman" pitchFamily="24"/>
                <a:ea typeface="黑体" pitchFamily="24"/>
                <a:cs typeface="宋体" pitchFamily="24"/>
              </a:rPr>
              <a:t>种等可能的结果，它们为（</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p:txBody>
      </p:sp>
      <p:sp>
        <p:nvSpPr>
          <p:cNvPr id="2" name="文本框 1">
            <a:extLst>
              <a:ext uri="{FF2B5EF4-FFF2-40B4-BE49-F238E27FC236}">
                <a16:creationId xmlns:a16="http://schemas.microsoft.com/office/drawing/2014/main" id="{06B918AF-A794-BFE8-9F62-E8170519B5F8}"/>
              </a:ext>
            </a:extLst>
          </p:cNvPr>
          <p:cNvSpPr txBox="1"/>
          <p:nvPr/>
        </p:nvSpPr>
        <p:spPr>
          <a:xfrm>
            <a:off x="449989" y="1340768"/>
            <a:ext cx="36852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）画树状图如下：</a:t>
            </a:r>
            <a:endParaRPr lang="zh-CN" altLang="en-US">
              <a:solidFill>
                <a:srgbClr val="FF0000"/>
              </a:solidFill>
            </a:endParaRPr>
          </a:p>
        </p:txBody>
      </p:sp>
      <p:sp>
        <p:nvSpPr>
          <p:cNvPr id="3" name="文本框 2">
            <a:extLst>
              <a:ext uri="{FF2B5EF4-FFF2-40B4-BE49-F238E27FC236}">
                <a16:creationId xmlns:a16="http://schemas.microsoft.com/office/drawing/2014/main" id="{D03C2A30-A9AB-49F5-3B07-520836A08552}"/>
              </a:ext>
            </a:extLst>
          </p:cNvPr>
          <p:cNvSpPr txBox="1"/>
          <p:nvPr/>
        </p:nvSpPr>
        <p:spPr>
          <a:xfrm>
            <a:off x="450108" y="3212745"/>
            <a:ext cx="111528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种等可能的结果，它们为（</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80848B4A-C36B-9B57-BC33-3CBA1873E8B2}"/>
              </a:ext>
            </a:extLst>
          </p:cNvPr>
          <p:cNvSpPr txBox="1"/>
          <p:nvPr/>
        </p:nvSpPr>
        <p:spPr>
          <a:xfrm>
            <a:off x="450108" y="3688233"/>
            <a:ext cx="11152822"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endParaRPr lang="zh-CN" altLang="en-US" dirty="0">
              <a:solidFill>
                <a:srgbClr val="FF0000"/>
              </a:solidFill>
            </a:endParaRPr>
          </a:p>
        </p:txBody>
      </p:sp>
      <p:sp>
        <p:nvSpPr>
          <p:cNvPr id="5" name="文本框 4">
            <a:extLst>
              <a:ext uri="{FF2B5EF4-FFF2-40B4-BE49-F238E27FC236}">
                <a16:creationId xmlns:a16="http://schemas.microsoft.com/office/drawing/2014/main" id="{1DFA1A63-F945-F98D-A1F6-B7BD88778E41}"/>
              </a:ext>
            </a:extLst>
          </p:cNvPr>
          <p:cNvSpPr txBox="1"/>
          <p:nvPr/>
        </p:nvSpPr>
        <p:spPr>
          <a:xfrm>
            <a:off x="450108" y="4163721"/>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6" name="文本框 5">
            <a:extLst>
              <a:ext uri="{FF2B5EF4-FFF2-40B4-BE49-F238E27FC236}">
                <a16:creationId xmlns:a16="http://schemas.microsoft.com/office/drawing/2014/main" id="{F56D4C4B-65BB-FB90-A8EA-5A7EC491FF76}"/>
              </a:ext>
            </a:extLst>
          </p:cNvPr>
          <p:cNvSpPr txBox="1"/>
          <p:nvPr/>
        </p:nvSpPr>
        <p:spPr>
          <a:xfrm>
            <a:off x="450108" y="4639209"/>
            <a:ext cx="713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2" name="yt_shape_14264"/>
          <p:cNvSpPr txBox="1"/>
          <p:nvPr/>
        </p:nvSpPr>
        <p:spPr>
          <a:xfrm>
            <a:off x="540000" y="836712"/>
            <a:ext cx="938718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）用列表法或画树状图法表示出（</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）的所有可能出现的结果；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268"/>
                                        </p:tgtEl>
                                        <p:attrNameLst>
                                          <p:attrName>style.visibility</p:attrName>
                                        </p:attrNameLst>
                                      </p:cBhvr>
                                      <p:to>
                                        <p:strVal val="visible"/>
                                      </p:to>
                                    </p:set>
                                    <p:animEffect transition="in" filter="blinds(horizontal)">
                                      <p:cBhvr>
                                        <p:cTn id="12" dur="500"/>
                                        <p:tgtEl>
                                          <p:spTgt spid="1426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linds(horizontal)">
                                      <p:cBhvr>
                                        <p:cTn id="20" dur="500"/>
                                        <p:tgtEl>
                                          <p:spTgt spid="4">
                                            <p:txEl>
                                              <p:pRg st="0" end="0"/>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blinds(horizontal)">
                                      <p:cBhvr>
                                        <p:cTn id="23" dur="500"/>
                                        <p:tgtEl>
                                          <p:spTgt spid="5">
                                            <p:txEl>
                                              <p:pRg st="0" end="0"/>
                                            </p:txEl>
                                          </p:spTgt>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Effect transition="in" filter="blinds(horizontal)">
                                      <p:cBhvr>
                                        <p:cTn id="26"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272" name="yt_shape_14272"/>
              <p:cNvSpPr txBox="1"/>
              <p:nvPr/>
            </p:nvSpPr>
            <p:spPr>
              <a:xfrm>
                <a:off x="540119" y="2227371"/>
                <a:ext cx="11111999" cy="276325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落在二次函数</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的图象上的点有（</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落在二次函数</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的图象上的概率为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16</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满足直线</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FF0000">
                        <a:alpha val="0"/>
                      </a:srgbClr>
                    </a:solidFill>
                    <a:effectLst/>
                    <a:latin typeface="Times New Roman" pitchFamily="24"/>
                    <a:ea typeface="黑体" pitchFamily="24"/>
                    <a:cs typeface="宋体" pitchFamily="24"/>
                  </a:rPr>
                  <a:t>经过第一、二、三象限的点有（</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满足直线</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FF0000">
                        <a:alpha val="0"/>
                      </a:srgbClr>
                    </a:solidFill>
                    <a:effectLst/>
                    <a:latin typeface="Times New Roman" pitchFamily="24"/>
                    <a:ea typeface="黑体" pitchFamily="24"/>
                    <a:cs typeface="宋体" pitchFamily="24"/>
                  </a:rPr>
                  <a:t>经过第一、二、三象限的概率为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16</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4272" name="yt_shape_14272" descr="{&quot;rangeId&quot;:17,&quot;mathAnswerShape&quot;:1}"/>
              <p:cNvSpPr txBox="1">
                <a:spLocks noRot="1" noChangeAspect="1" noMove="1" noResize="1" noEditPoints="1" noAdjustHandles="1" noChangeArrowheads="1" noChangeShapeType="1" noTextEdit="1"/>
              </p:cNvSpPr>
              <p:nvPr/>
            </p:nvSpPr>
            <p:spPr>
              <a:xfrm>
                <a:off x="540119" y="2227371"/>
                <a:ext cx="11111999" cy="2763257"/>
              </a:xfrm>
              <a:prstGeom prst="rect">
                <a:avLst/>
              </a:prstGeom>
              <a:blipFill>
                <a:blip r:embed="rId2"/>
                <a:stretch>
                  <a:fillRect l="-1701" t="-1762" b="-2643"/>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96893D71-443C-DC10-60E1-98EE8C82CD60}"/>
              </a:ext>
            </a:extLst>
          </p:cNvPr>
          <p:cNvSpPr txBox="1"/>
          <p:nvPr/>
        </p:nvSpPr>
        <p:spPr>
          <a:xfrm>
            <a:off x="450108" y="1752402"/>
            <a:ext cx="110671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落在二次函数</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的图象上的点有（</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4A887244-00A1-CC4C-32B7-935DA521227D}"/>
                  </a:ext>
                </a:extLst>
              </p:cNvPr>
              <p:cNvSpPr txBox="1"/>
              <p:nvPr/>
            </p:nvSpPr>
            <p:spPr>
              <a:xfrm>
                <a:off x="450108" y="2227890"/>
                <a:ext cx="5761736" cy="76906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落在二次函数</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的图象上的概率为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16</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3" name="文本框 2">
                <a:extLst>
                  <a:ext uri="{FF2B5EF4-FFF2-40B4-BE49-F238E27FC236}">
                    <a16:creationId xmlns:a16="http://schemas.microsoft.com/office/drawing/2014/main" id="{4A887244-00A1-CC4C-32B7-935DA521227D}"/>
                  </a:ext>
                </a:extLst>
              </p:cNvPr>
              <p:cNvSpPr txBox="1">
                <a:spLocks noRot="1" noChangeAspect="1" noMove="1" noResize="1" noEditPoints="1" noAdjustHandles="1" noChangeArrowheads="1" noChangeShapeType="1" noTextEdit="1"/>
              </p:cNvSpPr>
              <p:nvPr/>
            </p:nvSpPr>
            <p:spPr>
              <a:xfrm>
                <a:off x="450108" y="2227890"/>
                <a:ext cx="5761736" cy="769062"/>
              </a:xfrm>
              <a:prstGeom prst="rect">
                <a:avLst/>
              </a:prstGeom>
              <a:blipFill>
                <a:blip r:embed="rId3"/>
                <a:stretch>
                  <a:fillRect l="-1693" r="-1693" b="-2362"/>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F0C57F42-F0EF-F109-D674-614B32E6C818}"/>
              </a:ext>
            </a:extLst>
          </p:cNvPr>
          <p:cNvSpPr txBox="1"/>
          <p:nvPr/>
        </p:nvSpPr>
        <p:spPr>
          <a:xfrm>
            <a:off x="450108" y="3899064"/>
            <a:ext cx="1066069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满足直线</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经过第一、二、三象限的点有（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E6D70877-129D-FABF-C9C5-1135EC1E6A4B}"/>
              </a:ext>
            </a:extLst>
          </p:cNvPr>
          <p:cNvSpPr txBox="1"/>
          <p:nvPr/>
        </p:nvSpPr>
        <p:spPr>
          <a:xfrm>
            <a:off x="450108" y="4374552"/>
            <a:ext cx="3228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88118EA6-9B7D-7F3A-55CD-6967F364A95B}"/>
                  </a:ext>
                </a:extLst>
              </p:cNvPr>
              <p:cNvSpPr txBox="1"/>
              <p:nvPr/>
            </p:nvSpPr>
            <p:spPr>
              <a:xfrm>
                <a:off x="450108" y="4797152"/>
                <a:ext cx="7922323" cy="72823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满足直线</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经过第一、二、三象限的概率为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16</m:t>
                        </m:r>
                      </m:den>
                    </m:f>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mc:Choice>
        <mc:Fallback>
          <p:sp>
            <p:nvSpPr>
              <p:cNvPr id="6" name="文本框 5">
                <a:extLst>
                  <a:ext uri="{FF2B5EF4-FFF2-40B4-BE49-F238E27FC236}">
                    <a16:creationId xmlns:a16="http://schemas.microsoft.com/office/drawing/2014/main" id="{88118EA6-9B7D-7F3A-55CD-6967F364A95B}"/>
                  </a:ext>
                </a:extLst>
              </p:cNvPr>
              <p:cNvSpPr txBox="1">
                <a:spLocks noRot="1" noChangeAspect="1" noMove="1" noResize="1" noEditPoints="1" noAdjustHandles="1" noChangeArrowheads="1" noChangeShapeType="1" noTextEdit="1"/>
              </p:cNvSpPr>
              <p:nvPr/>
            </p:nvSpPr>
            <p:spPr>
              <a:xfrm>
                <a:off x="450108" y="4797152"/>
                <a:ext cx="7922323" cy="728231"/>
              </a:xfrm>
              <a:prstGeom prst="rect">
                <a:avLst/>
              </a:prstGeom>
              <a:blipFill>
                <a:blip r:embed="rId4"/>
                <a:stretch>
                  <a:fillRect l="-1232" r="-1232" b="-5882"/>
                </a:stretch>
              </a:blipFill>
            </p:spPr>
            <p:txBody>
              <a:bodyPr/>
              <a:lstStyle/>
              <a:p>
                <a:r>
                  <a:rPr lang="zh-CN" altLang="en-US">
                    <a:noFill/>
                  </a:rPr>
                  <a:t> </a:t>
                </a:r>
              </a:p>
            </p:txBody>
          </p:sp>
        </mc:Fallback>
      </mc:AlternateContent>
      <p:sp>
        <p:nvSpPr>
          <p:cNvPr id="8" name="yt_shape_14265"/>
          <p:cNvSpPr txBox="1"/>
          <p:nvPr/>
        </p:nvSpPr>
        <p:spPr>
          <a:xfrm>
            <a:off x="540119" y="836712"/>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）求小强、小华各取一次小球所确定的点（</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）落在二次函数</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x</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的图象上的概率；</a:t>
            </a:r>
          </a:p>
        </p:txBody>
      </p:sp>
      <p:sp>
        <p:nvSpPr>
          <p:cNvPr id="9" name="yt_shape_14266"/>
          <p:cNvSpPr txBox="1"/>
          <p:nvPr/>
        </p:nvSpPr>
        <p:spPr>
          <a:xfrm>
            <a:off x="546817" y="2949325"/>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）求小强、小华各取一次小球所确定的数</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满足直线</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ax</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经过第一、二、三象限的概率</a:t>
            </a:r>
            <a:r>
              <a:rPr lang="en-US" altLang="zh-CN" sz="2400" b="0" i="0" u="none" dirty="0">
                <a:solidFill>
                  <a:srgbClr val="000000"/>
                </a:solidFill>
                <a:effectLst/>
                <a:latin typeface="Times New Roman" pitchFamily="24"/>
                <a:ea typeface="Times New Roman"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blinds(horizontal)">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xmlns:p14="http://schemas.microsoft.com/office/powerpoint/2010/main" xmlns:a16="http://schemas.microsoft.com/office/drawing/2014/main" xmlns=""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05" name="yt_shape_14205"/>
          <p:cNvSpPr txBox="1"/>
          <p:nvPr/>
        </p:nvSpPr>
        <p:spPr>
          <a:xfrm>
            <a:off x="540000" y="764704"/>
            <a:ext cx="41563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598">
                <a:solidFill>
                  <a:srgbClr val="1EE3CF"/>
                </a:solidFill>
                <a:effectLst/>
                <a:latin typeface="Times New Roman" pitchFamily="32"/>
                <a:ea typeface="宋体" pitchFamily="32"/>
                <a:cs typeface="宋体" pitchFamily="32"/>
              </a:rPr>
              <a:t> </a:t>
            </a:r>
          </a:p>
        </p:txBody>
      </p:sp>
      <p:pic>
        <p:nvPicPr>
          <p:cNvPr id="14204" name="yt_image_14204">
            <a:extLst>
              <a:ext uri="">
                <a16:creationId xmlns:a14="http://schemas.microsoft.com/office/drawing/2010/main" xmlns:a16="http://schemas.microsoft.com/office/drawing/2014/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764704"/>
            <a:ext cx="4113606" cy="652653"/>
          </a:xfrm>
          <a:prstGeom prst="rect">
            <a:avLst/>
          </a:prstGeom>
          <a:noFill/>
          <a:extLst>
            <a:ext uri="{909E8E84-426E-40DD-AFC4-6F175D3DCCD1}">
              <a14:hiddenFill xmlns:a14="http://schemas.microsoft.com/office/drawing/2010/main">
                <a:solidFill>
                  <a:srgbClr val="FFFFFF"/>
                </a:solidFill>
              </a14:hiddenFill>
            </a:ext>
          </a:extLst>
        </p:spPr>
      </p:pic>
      <p:sp>
        <p:nvSpPr>
          <p:cNvPr id="14207" name="yt_shape_14207"/>
          <p:cNvSpPr txBox="1"/>
          <p:nvPr/>
        </p:nvSpPr>
        <p:spPr>
          <a:xfrm>
            <a:off x="540000" y="1468001"/>
            <a:ext cx="352340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游戏中的概率</a:t>
            </a:r>
          </a:p>
        </p:txBody>
      </p:sp>
      <p:sp>
        <p:nvSpPr>
          <p:cNvPr id="14208" name="yt_shape_14208"/>
          <p:cNvSpPr txBox="1"/>
          <p:nvPr/>
        </p:nvSpPr>
        <p:spPr>
          <a:xfrm>
            <a:off x="540119" y="1967566"/>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小玲与小丽两人各掷一个正方体骰子，规定两人掷的点数和为偶数，则小玲胜；点数和为奇数，则小丽胜，下列说法正确的是（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4209" name="yt_table_14209"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1144015"/>
              </p:ext>
            </p:extLst>
          </p:nvPr>
        </p:nvGraphicFramePr>
        <p:xfrm>
          <a:off x="540000" y="2852936"/>
          <a:ext cx="3911600" cy="1755648"/>
        </p:xfrm>
        <a:graphic>
          <a:graphicData uri="http://schemas.openxmlformats.org/drawingml/2006/table">
            <a:tbl>
              <a:tblPr/>
              <a:tblGrid>
                <a:gridCol w="3911600">
                  <a:extLst>
                    <a:ext uri="{9D8B030D-6E8A-4147-A177-3AD203B41FA5}">
                      <a16:colId xmlns:a16="http://schemas.microsoft.com/office/drawing/2014/main" val="10574"/>
                    </a:ext>
                  </a:extLst>
                </a:gridCol>
              </a:tblGrid>
              <a:tr h="370840">
                <a:tc>
                  <a:txBody>
                    <a:bodyPr/>
                    <a:lstStyle/>
                    <a:p>
                      <a:pPr marL="0" indent="0" algn="l" eaLnBrk="1" fontAlgn="ctr"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此规则有利于小玲</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36"/>
                  </a:ext>
                </a:extLst>
              </a:tr>
              <a:tr h="370840">
                <a:tc>
                  <a:txBody>
                    <a:bodyPr/>
                    <a:lstStyle/>
                    <a:p>
                      <a:pPr marL="0" indent="0" algn="l" eaLnBrk="1" fontAlgn="ctr"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此规则有利于小丽</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37"/>
                  </a:ext>
                </a:extLst>
              </a:tr>
              <a:tr h="370840">
                <a:tc>
                  <a:txBody>
                    <a:bodyPr/>
                    <a:lstStyle/>
                    <a:p>
                      <a:pPr marL="0" indent="0" algn="l" eaLnBrk="1" fontAlgn="ctr" latinLnBrk="0" hangingPunct="0">
                        <a:lnSpc>
                          <a:spcPct val="120000"/>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此规则对两人是公平的</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38"/>
                  </a:ext>
                </a:extLst>
              </a:tr>
              <a:tr h="370840">
                <a:tc>
                  <a:txBody>
                    <a:bodyPr/>
                    <a:lstStyle/>
                    <a:p>
                      <a:pPr marL="0" indent="0" algn="l" eaLnBrk="1" fontAlgn="ctr" latinLnBrk="0" hangingPunct="0">
                        <a:lnSpc>
                          <a:spcPct val="120000"/>
                        </a:lnSpc>
                      </a:pPr>
                      <a:r>
                        <a:rPr lang="en-US" altLang="zh-CN" sz="2400" b="0" i="0"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Times New Roman" pitchFamily="24"/>
                          <a:ea typeface="宋体" pitchFamily="24"/>
                          <a:cs typeface="宋体" pitchFamily="24"/>
                        </a:rPr>
                        <a:t>无法判断</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39"/>
                  </a:ext>
                </a:extLst>
              </a:tr>
            </a:tbl>
          </a:graphicData>
        </a:graphic>
      </p:graphicFrame>
      <p:pic>
        <p:nvPicPr>
          <p:cNvPr id="3" name="yt_shape_1697709093149">
            <a:extLst>
              <a:ext uri="{FF2B5EF4-FFF2-40B4-BE49-F238E27FC236}">
                <a16:creationId xmlns:a16="http://schemas.microsoft.com/office/drawing/2014/main" id="{AE079C3A-8781-81D0-ECB6-3AAEF601E1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507328"/>
            <a:ext cx="1355917" cy="365782"/>
          </a:xfrm>
          <a:prstGeom prst="rect">
            <a:avLst/>
          </a:prstGeom>
        </p:spPr>
      </p:pic>
      <p:sp>
        <p:nvSpPr>
          <p:cNvPr id="2" name="文本框 1">
            <a:extLst>
              <a:ext uri="{FF2B5EF4-FFF2-40B4-BE49-F238E27FC236}">
                <a16:creationId xmlns:a16="http://schemas.microsoft.com/office/drawing/2014/main" id="{5947B15D-FC51-B136-88A5-A3A77CECE66A}"/>
              </a:ext>
            </a:extLst>
          </p:cNvPr>
          <p:cNvSpPr txBox="1"/>
          <p:nvPr/>
        </p:nvSpPr>
        <p:spPr>
          <a:xfrm>
            <a:off x="7003307" y="2396248"/>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9" name="yt_shape_14211"/>
          <p:cNvSpPr txBox="1"/>
          <p:nvPr/>
        </p:nvSpPr>
        <p:spPr>
          <a:xfrm>
            <a:off x="535679" y="458112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如图所示，小明、小刚利用两个等分转盘进行游戏，规则为小明将两个转盘各转一次，如配成紫色（红与蓝），小明胜，否则小刚胜，此规则（</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0" name="yt_table_14213_skip"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624777104"/>
              </p:ext>
            </p:extLst>
          </p:nvPr>
        </p:nvGraphicFramePr>
        <p:xfrm>
          <a:off x="535560" y="5612571"/>
          <a:ext cx="6334443" cy="950976"/>
        </p:xfrm>
        <a:graphic>
          <a:graphicData uri="http://schemas.openxmlformats.org/drawingml/2006/table">
            <a:tbl>
              <a:tblPr/>
              <a:tblGrid>
                <a:gridCol w="3319780">
                  <a:extLst>
                    <a:ext uri="{9D8B030D-6E8A-4147-A177-3AD203B41FA5}">
                      <a16:colId xmlns:a16="http://schemas.microsoft.com/office/drawing/2014/main" val="10575"/>
                    </a:ext>
                  </a:extLst>
                </a:gridCol>
                <a:gridCol w="3014663">
                  <a:extLst>
                    <a:ext uri="{9D8B030D-6E8A-4147-A177-3AD203B41FA5}">
                      <a16:colId xmlns:a16="http://schemas.microsoft.com/office/drawing/2014/main" val="10576"/>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公平</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对小明有利</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0"/>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对小刚有利</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公平性不可预测</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1"/>
                  </a:ext>
                </a:extLst>
              </a:tr>
            </a:tbl>
          </a:graphicData>
        </a:graphic>
      </p:graphicFrame>
      <p:pic>
        <p:nvPicPr>
          <p:cNvPr id="11" name="yt_image_14212_skip" title="H_95.85">
            <a:extLst>
              <a:ext uri="">
                <a16:creationId xmlns:mc="http://schemas.openxmlformats.org/markup-compatibility/2006" xmlns:a14="http://schemas.microsoft.com/office/drawing/2010/main" xmlns:p14="http://schemas.microsoft.com/office/powerpoint/2010/main"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8871254" y="5517232"/>
            <a:ext cx="2745037" cy="1217295"/>
          </a:xfrm>
          <a:prstGeom prst="rect">
            <a:avLst/>
          </a:prstGeom>
          <a:noFill/>
          <a:extLst>
            <a:ext uri="{909E8E84-426E-40DD-AFC4-6F175D3DCCD1}">
              <a14:hiddenFill xmlns:a14="http://schemas.microsoft.com/office/drawing/2010/main">
                <a:solidFill>
                  <a:srgbClr val="FFFFFF"/>
                </a:solidFill>
              </a14:hiddenFill>
            </a:ext>
          </a:extLst>
        </p:spPr>
      </p:pic>
      <p:sp>
        <p:nvSpPr>
          <p:cNvPr id="12" name="文本框 11">
            <a:extLst>
              <a:ext uri="{FF2B5EF4-FFF2-40B4-BE49-F238E27FC236}">
                <a16:creationId xmlns:a16="http://schemas.microsoft.com/office/drawing/2014/main" id="{B868CD3D-B65F-2502-09A7-AA425943409B}"/>
              </a:ext>
            </a:extLst>
          </p:cNvPr>
          <p:cNvSpPr txBox="1"/>
          <p:nvPr/>
        </p:nvSpPr>
        <p:spPr>
          <a:xfrm>
            <a:off x="9132467" y="500981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1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15" name="yt_shape_14215"/>
          <p:cNvSpPr txBox="1"/>
          <p:nvPr/>
        </p:nvSpPr>
        <p:spPr>
          <a:xfrm>
            <a:off x="540119" y="764704"/>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3.4</a:t>
            </a:r>
            <a:r>
              <a:rPr lang="zh-CN" altLang="zh-CN" sz="2400" b="0" i="0" u="none">
                <a:solidFill>
                  <a:srgbClr val="000000"/>
                </a:solidFill>
                <a:effectLst/>
                <a:latin typeface="Times New Roman" pitchFamily="24"/>
                <a:ea typeface="宋体" pitchFamily="24"/>
                <a:cs typeface="宋体" pitchFamily="24"/>
              </a:rPr>
              <a:t>张相同的卡片上分别写有数</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，将卡片的背面朝上，洗匀后从中任意抽取</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张，将卡片上的数记录下来；再从余下的</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张卡片中任意抽取</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张，同样将卡片上的数记录下来</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mc:Choice xmlns:a14="http://schemas.microsoft.com/office/drawing/2010/main" Requires="a14">
          <p:sp>
            <p:nvSpPr>
              <p:cNvPr id="14216" name="yt_shape_14216"/>
              <p:cNvSpPr txBox="1"/>
              <p:nvPr/>
            </p:nvSpPr>
            <p:spPr>
              <a:xfrm>
                <a:off x="540000" y="2204270"/>
                <a:ext cx="7054816" cy="63889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）第一次抽取的卡片上数是负数的概率为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4</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a:t>
                </a:r>
              </a:p>
            </p:txBody>
          </p:sp>
        </mc:Choice>
        <mc:Fallback>
          <p:sp>
            <p:nvSpPr>
              <p:cNvPr id="14216" name="yt_shape_14216"/>
              <p:cNvSpPr txBox="1">
                <a:spLocks noRot="1" noChangeAspect="1" noMove="1" noResize="1" noEditPoints="1" noAdjustHandles="1" noChangeArrowheads="1" noChangeShapeType="1" noTextEdit="1"/>
              </p:cNvSpPr>
              <p:nvPr/>
            </p:nvSpPr>
            <p:spPr>
              <a:xfrm>
                <a:off x="540000" y="2204270"/>
                <a:ext cx="7054816" cy="638893"/>
              </a:xfrm>
              <a:prstGeom prst="rect">
                <a:avLst/>
              </a:prstGeom>
              <a:blipFill>
                <a:blip r:embed="rId2"/>
                <a:stretch>
                  <a:fillRect l="-2679" r="-1642" b="-1634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EF0CD0C1-2FFF-3738-4D85-81646E3CC039}"/>
                  </a:ext>
                </a:extLst>
              </p:cNvPr>
              <p:cNvSpPr txBox="1"/>
              <p:nvPr/>
            </p:nvSpPr>
            <p:spPr>
              <a:xfrm>
                <a:off x="6698389" y="2076514"/>
                <a:ext cx="308674" cy="726326"/>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den>
                    </m:f>
                  </m:oMath>
                </a14:m>
                <a:endParaRPr lang="zh-CN" altLang="en-US">
                  <a:solidFill>
                    <a:srgbClr val="FF0000"/>
                  </a:solidFill>
                </a:endParaRPr>
              </a:p>
            </p:txBody>
          </p:sp>
        </mc:Choice>
        <mc:Fallback>
          <p:sp>
            <p:nvSpPr>
              <p:cNvPr id="3" name="文本框 2">
                <a:extLst>
                  <a:ext uri="{FF2B5EF4-FFF2-40B4-BE49-F238E27FC236}">
                    <a16:creationId xmlns:a16="http://schemas.microsoft.com/office/drawing/2014/main" id="{EF0CD0C1-2FFF-3738-4D85-81646E3CC039}"/>
                  </a:ext>
                </a:extLst>
              </p:cNvPr>
              <p:cNvSpPr txBox="1">
                <a:spLocks noRot="1" noChangeAspect="1" noMove="1" noResize="1" noEditPoints="1" noAdjustHandles="1" noChangeArrowheads="1" noChangeShapeType="1" noTextEdit="1"/>
              </p:cNvSpPr>
              <p:nvPr/>
            </p:nvSpPr>
            <p:spPr>
              <a:xfrm>
                <a:off x="6698389" y="2076514"/>
                <a:ext cx="308674" cy="726326"/>
              </a:xfrm>
              <a:prstGeom prst="rect">
                <a:avLst/>
              </a:prstGeom>
              <a:blipFill>
                <a:blip r:embed="rId3"/>
                <a:stretch>
                  <a:fillRect l="-2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yt_shape_14218"/>
              <p:cNvSpPr txBox="1"/>
              <p:nvPr/>
            </p:nvSpPr>
            <p:spPr>
              <a:xfrm>
                <a:off x="540119" y="2780928"/>
                <a:ext cx="11111999" cy="3988336"/>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）小敏设计了如下游戏规则：当第一次记录下来的数减去第二次记录下来的数所得结果为非负数时，甲获胜；否则，乙获胜</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小敏设计的游戏规则公平吗？为什么？（请用画树状图或列表等方法说明理由）</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解：（</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）列表略</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由表可知，共有</a:t>
                </a:r>
                <a:r>
                  <a:rPr lang="en-US" altLang="zh-CN" sz="2400" b="0" i="0" u="none" dirty="0">
                    <a:solidFill>
                      <a:srgbClr val="FF0000">
                        <a:alpha val="0"/>
                      </a:srgbClr>
                    </a:solidFill>
                    <a:effectLst/>
                    <a:latin typeface="Times New Roman" pitchFamily="24"/>
                    <a:ea typeface="Times New Roman" pitchFamily="24"/>
                    <a:cs typeface="宋体" pitchFamily="24"/>
                  </a:rPr>
                  <a:t>12</a:t>
                </a:r>
                <a:r>
                  <a:rPr lang="zh-CN" altLang="zh-CN" sz="2400" b="0" i="0" u="none" dirty="0">
                    <a:solidFill>
                      <a:srgbClr val="FF0000">
                        <a:alpha val="0"/>
                      </a:srgbClr>
                    </a:solidFill>
                    <a:effectLst/>
                    <a:latin typeface="Times New Roman" pitchFamily="24"/>
                    <a:ea typeface="黑体" pitchFamily="24"/>
                    <a:cs typeface="宋体" pitchFamily="24"/>
                  </a:rPr>
                  <a:t>种等可能结果，其中结果为非负数的有</a:t>
                </a:r>
                <a:r>
                  <a:rPr lang="en-US" altLang="zh-CN" sz="2400" b="0" i="0" u="none" dirty="0">
                    <a:solidFill>
                      <a:srgbClr val="FF0000">
                        <a:alpha val="0"/>
                      </a:srgbClr>
                    </a:solidFill>
                    <a:effectLst/>
                    <a:latin typeface="Times New Roman" pitchFamily="24"/>
                    <a:ea typeface="Times New Roman" pitchFamily="24"/>
                    <a:cs typeface="宋体" pitchFamily="24"/>
                  </a:rPr>
                  <a:t>6</a:t>
                </a:r>
                <a:r>
                  <a:rPr lang="zh-CN" altLang="zh-CN" sz="2400" b="0" i="0" u="none" dirty="0">
                    <a:solidFill>
                      <a:srgbClr val="FF0000">
                        <a:alpha val="0"/>
                      </a:srgbClr>
                    </a:solidFill>
                    <a:effectLst/>
                    <a:latin typeface="Times New Roman" pitchFamily="24"/>
                    <a:ea typeface="黑体" pitchFamily="24"/>
                    <a:cs typeface="宋体" pitchFamily="24"/>
                  </a:rPr>
                  <a:t>种结果，结果为负数的有</a:t>
                </a:r>
                <a:r>
                  <a:rPr lang="en-US" altLang="zh-CN" sz="2400" b="0" i="0" u="none" dirty="0">
                    <a:solidFill>
                      <a:srgbClr val="FF0000">
                        <a:alpha val="0"/>
                      </a:srgbClr>
                    </a:solidFill>
                    <a:effectLst/>
                    <a:latin typeface="Times New Roman" pitchFamily="24"/>
                    <a:ea typeface="Times New Roman" pitchFamily="24"/>
                    <a:cs typeface="宋体" pitchFamily="24"/>
                  </a:rPr>
                  <a:t>6</a:t>
                </a:r>
                <a:r>
                  <a:rPr lang="zh-CN" altLang="zh-CN" sz="2400" b="0" i="0" u="none" dirty="0">
                    <a:solidFill>
                      <a:srgbClr val="FF0000">
                        <a:alpha val="0"/>
                      </a:srgbClr>
                    </a:solidFill>
                    <a:effectLst/>
                    <a:latin typeface="Times New Roman" pitchFamily="24"/>
                    <a:ea typeface="黑体" pitchFamily="24"/>
                    <a:cs typeface="宋体" pitchFamily="24"/>
                  </a:rPr>
                  <a:t>种结果，</a:t>
                </a:r>
                <a:r>
                  <a:rPr lang="zh-CN" altLang="zh-CN" sz="100" b="0" i="0" u="none" dirty="0">
                    <a:noFill/>
                    <a:effectLst/>
                    <a:latin typeface="Times New Roman"/>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甲获胜的概率</a:t>
                </a:r>
                <a:r>
                  <a:rPr lang="zh-CN" altLang="zh-CN" sz="2400" b="0" i="0" u="none" dirty="0">
                    <a:solidFill>
                      <a:srgbClr val="FF0000">
                        <a:alpha val="0"/>
                      </a:srgbClr>
                    </a:solidFill>
                    <a:effectLst/>
                    <a:latin typeface="Times New Roman"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乙获胜的概率</a:t>
                </a:r>
                <a:r>
                  <a:rPr lang="zh-CN" altLang="zh-CN" sz="2400" b="0" i="0" u="none" dirty="0">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m:t>
                        </m:r>
                      </m:den>
                    </m:f>
                  </m:oMath>
                </a14:m>
                <a:r>
                  <a:rPr lang="zh-CN" altLang="zh-CN" sz="2400" b="0" i="0" u="none" dirty="0">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此游戏公平</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p:txBody>
          </p:sp>
        </mc:Choice>
        <mc:Fallback>
          <p:sp>
            <p:nvSpPr>
              <p:cNvPr id="9" name="yt_shape_14218"/>
              <p:cNvSpPr txBox="1">
                <a:spLocks noRot="1" noChangeAspect="1" noMove="1" noResize="1" noEditPoints="1" noAdjustHandles="1" noChangeArrowheads="1" noChangeShapeType="1" noTextEdit="1"/>
              </p:cNvSpPr>
              <p:nvPr/>
            </p:nvSpPr>
            <p:spPr>
              <a:xfrm>
                <a:off x="540119" y="2780928"/>
                <a:ext cx="11111999" cy="3988336"/>
              </a:xfrm>
              <a:prstGeom prst="rect">
                <a:avLst/>
              </a:prstGeom>
              <a:blipFill>
                <a:blip r:embed="rId4"/>
                <a:stretch>
                  <a:fillRect l="-1701" t="-1223" b="-3976"/>
                </a:stretch>
              </a:blipFill>
            </p:spPr>
            <p:txBody>
              <a:bodyPr/>
              <a:lstStyle/>
              <a:p>
                <a:r>
                  <a:rPr lang="zh-CN" altLang="en-US">
                    <a:noFill/>
                  </a:rPr>
                  <a:t> </a:t>
                </a:r>
              </a:p>
            </p:txBody>
          </p:sp>
        </mc:Fallback>
      </mc:AlternateContent>
      <p:sp>
        <p:nvSpPr>
          <p:cNvPr id="10" name="文本框 9">
            <a:extLst>
              <a:ext uri="{FF2B5EF4-FFF2-40B4-BE49-F238E27FC236}">
                <a16:creationId xmlns:a16="http://schemas.microsoft.com/office/drawing/2014/main" id="{BFD7ADC4-9258-8647-72B4-06E0668BD4AB}"/>
              </a:ext>
            </a:extLst>
          </p:cNvPr>
          <p:cNvSpPr txBox="1"/>
          <p:nvPr/>
        </p:nvSpPr>
        <p:spPr>
          <a:xfrm>
            <a:off x="450108" y="4160586"/>
            <a:ext cx="25422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）列表略</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11" name="文本框 10">
            <a:extLst>
              <a:ext uri="{FF2B5EF4-FFF2-40B4-BE49-F238E27FC236}">
                <a16:creationId xmlns:a16="http://schemas.microsoft.com/office/drawing/2014/main" id="{CD3251A2-96DF-7FF5-7CDF-66BC336C1740}"/>
              </a:ext>
            </a:extLst>
          </p:cNvPr>
          <p:cNvSpPr txBox="1"/>
          <p:nvPr/>
        </p:nvSpPr>
        <p:spPr>
          <a:xfrm>
            <a:off x="450108" y="4636075"/>
            <a:ext cx="110004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由表可知，共有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种等可能结果，其中结果为非负数的有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种结果，结果为负数的</a:t>
            </a:r>
            <a:endParaRPr lang="zh-CN" altLang="en-US">
              <a:solidFill>
                <a:srgbClr val="FF0000"/>
              </a:solidFill>
            </a:endParaRPr>
          </a:p>
        </p:txBody>
      </p:sp>
      <p:sp>
        <p:nvSpPr>
          <p:cNvPr id="12" name="文本框 11">
            <a:extLst>
              <a:ext uri="{FF2B5EF4-FFF2-40B4-BE49-F238E27FC236}">
                <a16:creationId xmlns:a16="http://schemas.microsoft.com/office/drawing/2014/main" id="{316BD800-49E1-2442-51F0-1378BB513391}"/>
              </a:ext>
            </a:extLst>
          </p:cNvPr>
          <p:cNvSpPr txBox="1"/>
          <p:nvPr/>
        </p:nvSpPr>
        <p:spPr>
          <a:xfrm>
            <a:off x="450108" y="5111562"/>
            <a:ext cx="1856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种结果，</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3" name="文本框 12">
                <a:extLst>
                  <a:ext uri="{FF2B5EF4-FFF2-40B4-BE49-F238E27FC236}">
                    <a16:creationId xmlns:a16="http://schemas.microsoft.com/office/drawing/2014/main" id="{B40AA6E2-2369-DB7A-C76B-10B4667B6BB2}"/>
                  </a:ext>
                </a:extLst>
              </p:cNvPr>
              <p:cNvSpPr txBox="1"/>
              <p:nvPr/>
            </p:nvSpPr>
            <p:spPr>
              <a:xfrm>
                <a:off x="450108" y="5587050"/>
                <a:ext cx="5518848" cy="76607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甲获胜的概率</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乙获胜的概率</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13" name="文本框 12">
                <a:extLst>
                  <a:ext uri="{FF2B5EF4-FFF2-40B4-BE49-F238E27FC236}">
                    <a16:creationId xmlns:a16="http://schemas.microsoft.com/office/drawing/2014/main" id="{B40AA6E2-2369-DB7A-C76B-10B4667B6BB2}"/>
                  </a:ext>
                </a:extLst>
              </p:cNvPr>
              <p:cNvSpPr txBox="1">
                <a:spLocks noRot="1" noChangeAspect="1" noMove="1" noResize="1" noEditPoints="1" noAdjustHandles="1" noChangeArrowheads="1" noChangeShapeType="1" noTextEdit="1"/>
              </p:cNvSpPr>
              <p:nvPr/>
            </p:nvSpPr>
            <p:spPr>
              <a:xfrm>
                <a:off x="450108" y="5587050"/>
                <a:ext cx="5518848" cy="766077"/>
              </a:xfrm>
              <a:prstGeom prst="rect">
                <a:avLst/>
              </a:prstGeom>
              <a:blipFill>
                <a:blip r:embed="rId5"/>
                <a:stretch>
                  <a:fillRect l="-1768" r="-1768" b="-3200"/>
                </a:stretch>
              </a:blipFill>
            </p:spPr>
            <p:txBody>
              <a:bodyPr/>
              <a:lstStyle/>
              <a:p>
                <a:r>
                  <a:rPr lang="zh-CN" altLang="en-US">
                    <a:noFill/>
                  </a:rPr>
                  <a:t> </a:t>
                </a:r>
              </a:p>
            </p:txBody>
          </p:sp>
        </mc:Fallback>
      </mc:AlternateContent>
      <p:sp>
        <p:nvSpPr>
          <p:cNvPr id="14" name="文本框 13">
            <a:extLst>
              <a:ext uri="{FF2B5EF4-FFF2-40B4-BE49-F238E27FC236}">
                <a16:creationId xmlns:a16="http://schemas.microsoft.com/office/drawing/2014/main" id="{85E04325-054B-6D80-5B7B-1C7728DD13BD}"/>
              </a:ext>
            </a:extLst>
          </p:cNvPr>
          <p:cNvSpPr txBox="1"/>
          <p:nvPr/>
        </p:nvSpPr>
        <p:spPr>
          <a:xfrm>
            <a:off x="450108" y="6259515"/>
            <a:ext cx="20850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此游戏公平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linds(horizont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linds(horizontal)">
                                      <p:cBhvr>
                                        <p:cTn id="17" dur="500"/>
                                        <p:tgtEl>
                                          <p:spTgt spid="11">
                                            <p:txEl>
                                              <p:pRg st="0" end="0"/>
                                            </p:txEl>
                                          </p:spTgt>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Effect transition="in" filter="blinds(horizontal)">
                                      <p:cBhvr>
                                        <p:cTn id="20" dur="500"/>
                                        <p:tgtEl>
                                          <p:spTgt spid="12">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blinds(horizontal)">
                                      <p:cBhvr>
                                        <p:cTn id="25" dur="500"/>
                                        <p:tgtEl>
                                          <p:spTgt spid="1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4">
                                            <p:txEl>
                                              <p:pRg st="0" end="0"/>
                                            </p:txEl>
                                          </p:spTgt>
                                        </p:tgtEl>
                                        <p:attrNameLst>
                                          <p:attrName>style.visibility</p:attrName>
                                        </p:attrNameLst>
                                      </p:cBhvr>
                                      <p:to>
                                        <p:strVal val="visible"/>
                                      </p:to>
                                    </p:set>
                                    <p:animEffect transition="in" filter="blinds(horizontal)">
                                      <p:cBhvr>
                                        <p:cTn id="30"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10" grpId="0" build="allAtOnce"/>
      <p:bldP spid="11" grpId="0" build="allAtOnce"/>
      <p:bldP spid="12" grpId="0" build="allAtOnce"/>
      <p:bldP spid="13" grpId="0" build="allAtOnce"/>
      <p:bldP spid="1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21" name="yt_shape_14221"/>
          <p:cNvSpPr txBox="1"/>
          <p:nvPr/>
        </p:nvSpPr>
        <p:spPr>
          <a:xfrm>
            <a:off x="540000" y="912542"/>
            <a:ext cx="444673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概率在生活中的应用</a:t>
            </a:r>
          </a:p>
        </p:txBody>
      </p:sp>
      <p:sp>
        <p:nvSpPr>
          <p:cNvPr id="14222" name="yt_shape_14222"/>
          <p:cNvSpPr txBox="1"/>
          <p:nvPr/>
        </p:nvSpPr>
        <p:spPr>
          <a:xfrm>
            <a:off x="540119" y="1412107"/>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Times New Roman" pitchFamily="24"/>
                <a:ea typeface="楷体" pitchFamily="24"/>
                <a:cs typeface="宋体" pitchFamily="24"/>
              </a:rPr>
              <a:t>页例</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楷体" pitchFamily="24"/>
                <a:cs typeface="宋体" pitchFamily="24"/>
              </a:rPr>
              <a:t>变式）</a:t>
            </a:r>
            <a:r>
              <a:rPr lang="zh-CN" altLang="zh-CN" sz="2400" b="0" i="0" u="none">
                <a:solidFill>
                  <a:srgbClr val="000000"/>
                </a:solidFill>
                <a:effectLst/>
                <a:latin typeface="Times New Roman" pitchFamily="24"/>
                <a:ea typeface="宋体" pitchFamily="24"/>
                <a:cs typeface="宋体" pitchFamily="24"/>
              </a:rPr>
              <a:t>银行卡密码由</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个数字组成，每个数字都是从</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中任意选取的，小王在一次取款时发现自己只记住前</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位，后面的数字忘记了，于是随机输入数字，则一次输入密码完全正确的概率是（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223" name="yt_table_14223"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56226961"/>
                  </p:ext>
                </p:extLst>
              </p:nvPr>
            </p:nvGraphicFramePr>
            <p:xfrm>
              <a:off x="540000" y="2851673"/>
              <a:ext cx="7700328" cy="674434"/>
            </p:xfrm>
            <a:graphic>
              <a:graphicData uri="http://schemas.openxmlformats.org/drawingml/2006/table">
                <a:tbl>
                  <a:tblPr/>
                  <a:tblGrid>
                    <a:gridCol w="1941830">
                      <a:extLst>
                        <a:ext uri="{9D8B030D-6E8A-4147-A177-3AD203B41FA5}">
                          <a16:colId xmlns:a16="http://schemas.microsoft.com/office/drawing/2014/main" val="10577"/>
                        </a:ext>
                      </a:extLst>
                    </a:gridCol>
                    <a:gridCol w="2052955">
                      <a:extLst>
                        <a:ext uri="{9D8B030D-6E8A-4147-A177-3AD203B41FA5}">
                          <a16:colId xmlns:a16="http://schemas.microsoft.com/office/drawing/2014/main" val="10578"/>
                        </a:ext>
                      </a:extLst>
                    </a:gridCol>
                    <a:gridCol w="2181543">
                      <a:extLst>
                        <a:ext uri="{9D8B030D-6E8A-4147-A177-3AD203B41FA5}">
                          <a16:colId xmlns:a16="http://schemas.microsoft.com/office/drawing/2014/main" val="10579"/>
                        </a:ext>
                      </a:extLst>
                    </a:gridCol>
                    <a:gridCol w="1524000">
                      <a:extLst>
                        <a:ext uri="{9D8B030D-6E8A-4147-A177-3AD203B41FA5}">
                          <a16:colId xmlns:a16="http://schemas.microsoft.com/office/drawing/2014/main" val="1058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10</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100</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10000</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2"/>
                      </a:ext>
                    </a:extLst>
                  </a:tr>
                </a:tbl>
              </a:graphicData>
            </a:graphic>
          </p:graphicFrame>
        </mc:Choice>
        <mc:Fallback xmlns:a16="http://schemas.microsoft.com/office/drawing/2014/main" xmlns:p14="http://schemas.microsoft.com/office/powerpoint/2010/main" xmlns="">
          <p:graphicFrame>
            <p:nvGraphicFramePr>
              <p:cNvPr id="14223" name="yt_table_14223" descr="{&quot;rangeId&quot;:6,&quot;type&quot;:&quot;Option&quot;}"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56226961"/>
                  </p:ext>
                </p:extLst>
              </p:nvPr>
            </p:nvGraphicFramePr>
            <p:xfrm>
              <a:off x="540000" y="2839131"/>
              <a:ext cx="7700328" cy="635572"/>
            </p:xfrm>
            <a:graphic>
              <a:graphicData uri="http://schemas.openxmlformats.org/drawingml/2006/table">
                <a:tbl>
                  <a:tblPr/>
                  <a:tblGrid>
                    <a:gridCol w="1941830">
                      <a:extLst>
                        <a:ext uri="{9D8B030D-6E8A-4147-A177-3AD203B41FA5}">
                          <a16:colId xmlns:a16="http://schemas.microsoft.com/office/drawing/2014/main" val="10577"/>
                        </a:ext>
                      </a:extLst>
                    </a:gridCol>
                    <a:gridCol w="2052955">
                      <a:extLst>
                        <a:ext uri="{9D8B030D-6E8A-4147-A177-3AD203B41FA5}">
                          <a16:colId xmlns:a16="http://schemas.microsoft.com/office/drawing/2014/main" val="10578"/>
                        </a:ext>
                      </a:extLst>
                    </a:gridCol>
                    <a:gridCol w="2181543">
                      <a:extLst>
                        <a:ext uri="{9D8B030D-6E8A-4147-A177-3AD203B41FA5}">
                          <a16:colId xmlns:a16="http://schemas.microsoft.com/office/drawing/2014/main" val="10579"/>
                        </a:ext>
                      </a:extLst>
                    </a:gridCol>
                    <a:gridCol w="1524000">
                      <a:extLst>
                        <a:ext uri="{9D8B030D-6E8A-4147-A177-3AD203B41FA5}">
                          <a16:colId xmlns:a16="http://schemas.microsoft.com/office/drawing/2014/main" val="10580"/>
                        </a:ext>
                      </a:extLst>
                    </a:gridCol>
                  </a:tblGrid>
                  <a:tr h="635572">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96238"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94659" r="-180415"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83240" r="-6983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405600" b="-16190"/>
                          </a:stretch>
                        </a:blipFill>
                      </a:tcPr>
                    </a:tc>
                    <a:extLst>
                      <a:ext uri="{0D108BD9-81ED-4DB2-BD59-A6C34878D82A}">
                        <a16:rowId xmlns:a16="http://schemas.microsoft.com/office/drawing/2014/main" val="10442"/>
                      </a:ext>
                    </a:extLst>
                  </a:tr>
                </a:tbl>
              </a:graphicData>
            </a:graphic>
          </p:graphicFrame>
        </mc:Fallback>
      </mc:AlternateContent>
      <p:sp>
        <p:nvSpPr>
          <p:cNvPr id="14224" name="yt_shape_14224"/>
          <p:cNvSpPr txBox="1"/>
          <p:nvPr/>
        </p:nvSpPr>
        <p:spPr>
          <a:xfrm>
            <a:off x="540119" y="353789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数学老师将全班分成</a:t>
            </a:r>
            <a:r>
              <a:rPr lang="en-US" altLang="zh-CN" sz="2400" b="0" i="0" u="none" dirty="0">
                <a:solidFill>
                  <a:srgbClr val="000000"/>
                </a:solidFill>
                <a:effectLst/>
                <a:latin typeface="Times New Roman" pitchFamily="24"/>
                <a:ea typeface="Times New Roman" pitchFamily="24"/>
                <a:cs typeface="宋体" pitchFamily="24"/>
              </a:rPr>
              <a:t>7</a:t>
            </a:r>
            <a:r>
              <a:rPr lang="zh-CN" altLang="zh-CN" sz="2400" b="0" i="0" u="none" dirty="0">
                <a:solidFill>
                  <a:srgbClr val="000000"/>
                </a:solidFill>
                <a:effectLst/>
                <a:latin typeface="Times New Roman" pitchFamily="24"/>
                <a:ea typeface="宋体" pitchFamily="24"/>
                <a:cs typeface="宋体" pitchFamily="24"/>
              </a:rPr>
              <a:t>个小组开展小组合作学习，采用随机抽签法确定一个小组进行展示活动</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第</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小组被抽到的概率是（</a:t>
            </a:r>
            <a:r>
              <a:rPr lang="zh-CN" altLang="zh-CN" sz="12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A</a:t>
            </a:r>
            <a:r>
              <a:rPr lang="zh-CN" altLang="zh-CN" sz="12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225" name="yt_table_14225"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94154586"/>
                  </p:ext>
                </p:extLst>
              </p:nvPr>
            </p:nvGraphicFramePr>
            <p:xfrm>
              <a:off x="540000" y="4497327"/>
              <a:ext cx="7314566" cy="674434"/>
            </p:xfrm>
            <a:graphic>
              <a:graphicData uri="http://schemas.openxmlformats.org/drawingml/2006/table">
                <a:tbl>
                  <a:tblPr/>
                  <a:tblGrid>
                    <a:gridCol w="1941830">
                      <a:extLst>
                        <a:ext uri="{9D8B030D-6E8A-4147-A177-3AD203B41FA5}">
                          <a16:colId xmlns:a16="http://schemas.microsoft.com/office/drawing/2014/main" val="10581"/>
                        </a:ext>
                      </a:extLst>
                    </a:gridCol>
                    <a:gridCol w="2052955">
                      <a:extLst>
                        <a:ext uri="{9D8B030D-6E8A-4147-A177-3AD203B41FA5}">
                          <a16:colId xmlns:a16="http://schemas.microsoft.com/office/drawing/2014/main" val="10582"/>
                        </a:ext>
                      </a:extLst>
                    </a:gridCol>
                    <a:gridCol w="2181543">
                      <a:extLst>
                        <a:ext uri="{9D8B030D-6E8A-4147-A177-3AD203B41FA5}">
                          <a16:colId xmlns:a16="http://schemas.microsoft.com/office/drawing/2014/main" val="10583"/>
                        </a:ext>
                      </a:extLst>
                    </a:gridCol>
                    <a:gridCol w="1138238">
                      <a:extLst>
                        <a:ext uri="{9D8B030D-6E8A-4147-A177-3AD203B41FA5}">
                          <a16:colId xmlns:a16="http://schemas.microsoft.com/office/drawing/2014/main" val="1058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7</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21</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10</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43"/>
                      </a:ext>
                    </a:extLst>
                  </a:tr>
                </a:tbl>
              </a:graphicData>
            </a:graphic>
          </p:graphicFrame>
        </mc:Choice>
        <mc:Fallback xmlns:a16="http://schemas.microsoft.com/office/drawing/2014/main" xmlns:p14="http://schemas.microsoft.com/office/powerpoint/2010/main" xmlns="">
          <p:graphicFrame>
            <p:nvGraphicFramePr>
              <p:cNvPr id="14225" name="yt_table_14225" descr="{&quot;rangeId&quot;:7,&quot;type&quot;:&quot;Option&quot;}"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94154586"/>
                  </p:ext>
                </p:extLst>
              </p:nvPr>
            </p:nvGraphicFramePr>
            <p:xfrm>
              <a:off x="540000" y="4484785"/>
              <a:ext cx="7314566" cy="635572"/>
            </p:xfrm>
            <a:graphic>
              <a:graphicData uri="http://schemas.openxmlformats.org/drawingml/2006/table">
                <a:tbl>
                  <a:tblPr/>
                  <a:tblGrid>
                    <a:gridCol w="1941830">
                      <a:extLst>
                        <a:ext uri="{9D8B030D-6E8A-4147-A177-3AD203B41FA5}">
                          <a16:colId xmlns:a16="http://schemas.microsoft.com/office/drawing/2014/main" val="10581"/>
                        </a:ext>
                      </a:extLst>
                    </a:gridCol>
                    <a:gridCol w="2052955">
                      <a:extLst>
                        <a:ext uri="{9D8B030D-6E8A-4147-A177-3AD203B41FA5}">
                          <a16:colId xmlns:a16="http://schemas.microsoft.com/office/drawing/2014/main" val="10582"/>
                        </a:ext>
                      </a:extLst>
                    </a:gridCol>
                    <a:gridCol w="2181543">
                      <a:extLst>
                        <a:ext uri="{9D8B030D-6E8A-4147-A177-3AD203B41FA5}">
                          <a16:colId xmlns:a16="http://schemas.microsoft.com/office/drawing/2014/main" val="10583"/>
                        </a:ext>
                      </a:extLst>
                    </a:gridCol>
                    <a:gridCol w="1138238">
                      <a:extLst>
                        <a:ext uri="{9D8B030D-6E8A-4147-A177-3AD203B41FA5}">
                          <a16:colId xmlns:a16="http://schemas.microsoft.com/office/drawing/2014/main" val="10584"/>
                        </a:ext>
                      </a:extLst>
                    </a:gridCol>
                  </a:tblGrid>
                  <a:tr h="635572">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76489"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94659" r="-161721"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83240" r="-52235"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42246" b="-16190"/>
                          </a:stretch>
                        </a:blipFill>
                      </a:tcPr>
                    </a:tc>
                    <a:extLst>
                      <a:ext uri="{0D108BD9-81ED-4DB2-BD59-A6C34878D82A}">
                        <a16:rowId xmlns:a16="http://schemas.microsoft.com/office/drawing/2014/main" val="10443"/>
                      </a:ext>
                    </a:extLst>
                  </a:tr>
                </a:tbl>
              </a:graphicData>
            </a:graphic>
          </p:graphicFrame>
        </mc:Fallback>
      </mc:AlternateContent>
      <mc:AlternateContent xmlns:mc="http://schemas.openxmlformats.org/markup-compatibility/2006" xmlns:a14="http://schemas.microsoft.com/office/drawing/2010/main">
        <mc:Choice Requires="a14">
          <p:sp>
            <p:nvSpPr>
              <p:cNvPr id="14226" name="yt_shape_14226"/>
              <p:cNvSpPr txBox="1"/>
              <p:nvPr/>
            </p:nvSpPr>
            <p:spPr>
              <a:xfrm>
                <a:off x="540119" y="5183546"/>
                <a:ext cx="11111999" cy="1121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某人</a:t>
                </a:r>
                <a:r>
                  <a:rPr lang="en-US" altLang="zh-CN" sz="2400" b="0" i="0" u="none">
                    <a:solidFill>
                      <a:srgbClr val="000000"/>
                    </a:solidFill>
                    <a:effectLst/>
                    <a:latin typeface="Times New Roman" pitchFamily="24"/>
                    <a:ea typeface="Times New Roman" pitchFamily="24"/>
                    <a:cs typeface="宋体" pitchFamily="24"/>
                  </a:rPr>
                  <a:t>QQ</a:t>
                </a:r>
                <a:r>
                  <a:rPr lang="zh-CN" altLang="zh-CN" sz="2400" b="0" i="0" u="none">
                    <a:solidFill>
                      <a:srgbClr val="000000"/>
                    </a:solidFill>
                    <a:effectLst/>
                    <a:latin typeface="Times New Roman" pitchFamily="24"/>
                    <a:ea typeface="宋体" pitchFamily="24"/>
                    <a:cs typeface="宋体" pitchFamily="24"/>
                  </a:rPr>
                  <a:t>密码是由</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位数字组成，每个数字都是从</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中任选的</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如果他忘记了自己设定的密码，则在一次随机试验中他能登陆</a:t>
                </a:r>
                <a:r>
                  <a:rPr lang="en-US" altLang="zh-CN" sz="2400" b="0" i="0" u="none">
                    <a:solidFill>
                      <a:srgbClr val="000000"/>
                    </a:solidFill>
                    <a:effectLst/>
                    <a:latin typeface="Times New Roman" pitchFamily="24"/>
                    <a:ea typeface="Times New Roman" pitchFamily="24"/>
                    <a:cs typeface="宋体" pitchFamily="24"/>
                  </a:rPr>
                  <a:t>QQ</a:t>
                </a:r>
                <a:r>
                  <a:rPr lang="zh-CN" altLang="zh-CN" sz="2400" b="0" i="0" u="none">
                    <a:solidFill>
                      <a:srgbClr val="000000"/>
                    </a:solidFill>
                    <a:effectLst/>
                    <a:latin typeface="Times New Roman" pitchFamily="24"/>
                    <a:ea typeface="宋体" pitchFamily="24"/>
                    <a:cs typeface="宋体" pitchFamily="24"/>
                  </a:rPr>
                  <a:t>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1000000</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xmlns:p14="http://schemas.microsoft.com/office/powerpoint/2010/main" xmlns:a16="http://schemas.microsoft.com/office/drawing/2014/main" xmlns="">
          <p:sp>
            <p:nvSpPr>
              <p:cNvPr id="14226" name="yt_shape_14226" descr="{&quot;rangeId&quot;:8,&quot;hasSerialNum&quot;:1,&quot;mathAnswerShape&quot;:1}"/>
              <p:cNvSpPr txBox="1">
                <a:spLocks noRot="1" noChangeAspect="1" noMove="1" noResize="1" noEditPoints="1" noAdjustHandles="1" noChangeArrowheads="1" noChangeShapeType="1" noTextEdit="1"/>
              </p:cNvSpPr>
              <p:nvPr/>
            </p:nvSpPr>
            <p:spPr>
              <a:xfrm>
                <a:off x="540119" y="5183546"/>
                <a:ext cx="11111999" cy="1121910"/>
              </a:xfrm>
              <a:prstGeom prst="rect">
                <a:avLst/>
              </a:prstGeom>
              <a:blipFill>
                <a:blip r:embed="rId4"/>
                <a:stretch>
                  <a:fillRect l="-1701" t="-4348" r="-329" b="-8696"/>
                </a:stretch>
              </a:blipFill>
            </p:spPr>
            <p:txBody>
              <a:bodyPr/>
              <a:lstStyle/>
              <a:p>
                <a:r>
                  <a:rPr lang="zh-CN" altLang="en-US">
                    <a:noFill/>
                  </a:rPr>
                  <a:t> </a:t>
                </a:r>
              </a:p>
            </p:txBody>
          </p:sp>
        </mc:Fallback>
      </mc:AlternateContent>
      <p:pic>
        <p:nvPicPr>
          <p:cNvPr id="3" name="yt_shape_1697709093433">
            <a:extLst>
              <a:ext uri="{FF2B5EF4-FFF2-40B4-BE49-F238E27FC236}">
                <a16:creationId xmlns:a16="http://schemas.microsoft.com/office/drawing/2014/main" id="{2FEE45D6-85BC-4796-1CE6-8CAAD19327C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951869"/>
            <a:ext cx="1355917" cy="365782"/>
          </a:xfrm>
          <a:prstGeom prst="rect">
            <a:avLst/>
          </a:prstGeom>
        </p:spPr>
      </p:pic>
      <p:sp>
        <p:nvSpPr>
          <p:cNvPr id="2" name="文本框 1">
            <a:extLst>
              <a:ext uri="{FF2B5EF4-FFF2-40B4-BE49-F238E27FC236}">
                <a16:creationId xmlns:a16="http://schemas.microsoft.com/office/drawing/2014/main" id="{C8217C5C-FEFA-23ED-0B39-E972C03E4F31}"/>
              </a:ext>
            </a:extLst>
          </p:cNvPr>
          <p:cNvSpPr txBox="1"/>
          <p:nvPr/>
        </p:nvSpPr>
        <p:spPr>
          <a:xfrm>
            <a:off x="7003307" y="231627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文本框 3">
            <a:extLst>
              <a:ext uri="{FF2B5EF4-FFF2-40B4-BE49-F238E27FC236}">
                <a16:creationId xmlns:a16="http://schemas.microsoft.com/office/drawing/2014/main" id="{AD3C89F7-A603-F3AC-EF91-9E16BA64BCBC}"/>
              </a:ext>
            </a:extLst>
          </p:cNvPr>
          <p:cNvSpPr txBox="1"/>
          <p:nvPr/>
        </p:nvSpPr>
        <p:spPr>
          <a:xfrm>
            <a:off x="5707908" y="396657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E040E731-4329-D6C2-0552-5BB742288BC5}"/>
                  </a:ext>
                </a:extLst>
              </p:cNvPr>
              <p:cNvSpPr txBox="1"/>
              <p:nvPr/>
            </p:nvSpPr>
            <p:spPr>
              <a:xfrm>
                <a:off x="8206632" y="5445224"/>
                <a:ext cx="1080199" cy="729184"/>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1000000</m:t>
                        </m:r>
                      </m:den>
                    </m:f>
                  </m:oMath>
                </a14:m>
                <a:endParaRPr lang="zh-CN" altLang="en-US">
                  <a:solidFill>
                    <a:srgbClr val="FF0000"/>
                  </a:solidFill>
                </a:endParaRPr>
              </a:p>
            </p:txBody>
          </p:sp>
        </mc:Choice>
        <mc:Fallback>
          <p:sp>
            <p:nvSpPr>
              <p:cNvPr id="5" name="文本框 4">
                <a:extLst>
                  <a:ext uri="{FF2B5EF4-FFF2-40B4-BE49-F238E27FC236}">
                    <a16:creationId xmlns:a16="http://schemas.microsoft.com/office/drawing/2014/main" id="{E040E731-4329-D6C2-0552-5BB742288BC5}"/>
                  </a:ext>
                </a:extLst>
              </p:cNvPr>
              <p:cNvSpPr txBox="1">
                <a:spLocks noRot="1" noChangeAspect="1" noMove="1" noResize="1" noEditPoints="1" noAdjustHandles="1" noChangeArrowheads="1" noChangeShapeType="1" noTextEdit="1"/>
              </p:cNvSpPr>
              <p:nvPr/>
            </p:nvSpPr>
            <p:spPr>
              <a:xfrm>
                <a:off x="8206632" y="5445224"/>
                <a:ext cx="1080199" cy="729184"/>
              </a:xfrm>
              <a:prstGeom prst="rect">
                <a:avLst/>
              </a:prstGeom>
              <a:blipFill>
                <a:blip r:embed="rId6"/>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228" name="yt_shape_14228"/>
              <p:cNvSpPr txBox="1"/>
              <p:nvPr/>
            </p:nvSpPr>
            <p:spPr>
              <a:xfrm>
                <a:off x="540119" y="908720"/>
                <a:ext cx="11111999" cy="208332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红灯停，绿灯行</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是我们在日常生活中必然遵守的交通规则，这样才能保障出行通畅和行人安全</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小刚每天从家骑自行车上学都经过三个路口，且每个路口只安装了红灯和绿灯，假如每个路口红灯和绿灯亮的时间相同，那么小刚从家出发去学校，遇到两次红灯的概率是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8</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p:sp>
            <p:nvSpPr>
              <p:cNvPr id="14228" name="yt_shape_14228"/>
              <p:cNvSpPr txBox="1">
                <a:spLocks noRot="1" noChangeAspect="1" noMove="1" noResize="1" noEditPoints="1" noAdjustHandles="1" noChangeArrowheads="1" noChangeShapeType="1" noTextEdit="1"/>
              </p:cNvSpPr>
              <p:nvPr/>
            </p:nvSpPr>
            <p:spPr>
              <a:xfrm>
                <a:off x="540119" y="908720"/>
                <a:ext cx="11111999" cy="2083327"/>
              </a:xfrm>
              <a:prstGeom prst="rect">
                <a:avLst/>
              </a:prstGeom>
              <a:blipFill>
                <a:blip r:embed="rId2"/>
                <a:stretch>
                  <a:fillRect l="-1701" t="-2339" r="-1153" b="-409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3EA5A62E-E2C0-6332-3C67-DB909676E33D}"/>
                  </a:ext>
                </a:extLst>
              </p:cNvPr>
              <p:cNvSpPr txBox="1"/>
              <p:nvPr/>
            </p:nvSpPr>
            <p:spPr>
              <a:xfrm>
                <a:off x="4412508" y="2207428"/>
                <a:ext cx="308674" cy="730327"/>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8</m:t>
                        </m:r>
                      </m:den>
                    </m:f>
                  </m:oMath>
                </a14:m>
                <a:endParaRPr lang="zh-CN" altLang="en-US">
                  <a:solidFill>
                    <a:srgbClr val="FF0000"/>
                  </a:solidFill>
                </a:endParaRPr>
              </a:p>
            </p:txBody>
          </p:sp>
        </mc:Choice>
        <mc:Fallback>
          <p:sp>
            <p:nvSpPr>
              <p:cNvPr id="2" name="文本框 1">
                <a:extLst>
                  <a:ext uri="{FF2B5EF4-FFF2-40B4-BE49-F238E27FC236}">
                    <a16:creationId xmlns:a16="http://schemas.microsoft.com/office/drawing/2014/main" id="{3EA5A62E-E2C0-6332-3C67-DB909676E33D}"/>
                  </a:ext>
                </a:extLst>
              </p:cNvPr>
              <p:cNvSpPr txBox="1">
                <a:spLocks noRot="1" noChangeAspect="1" noMove="1" noResize="1" noEditPoints="1" noAdjustHandles="1" noChangeArrowheads="1" noChangeShapeType="1" noTextEdit="1"/>
              </p:cNvSpPr>
              <p:nvPr/>
            </p:nvSpPr>
            <p:spPr>
              <a:xfrm>
                <a:off x="4412508" y="2207428"/>
                <a:ext cx="308674" cy="730327"/>
              </a:xfrm>
              <a:prstGeom prst="rect">
                <a:avLst/>
              </a:prstGeom>
              <a:blipFill>
                <a:blip r:embed="rId3"/>
                <a:stretch>
                  <a:fillRect l="-2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31" name="yt_shape_14231"/>
          <p:cNvSpPr txBox="1"/>
          <p:nvPr/>
        </p:nvSpPr>
        <p:spPr>
          <a:xfrm>
            <a:off x="540000" y="900000"/>
            <a:ext cx="3976345"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cs typeface="宋体" pitchFamily="32"/>
              </a:rPr>
              <a:t> </a:t>
            </a:r>
            <a:r>
              <a:rPr lang="en-US" altLang="zh-CN" sz="3200" b="0" i="0" u="none" spc="30207">
                <a:solidFill>
                  <a:srgbClr val="1EE3CF"/>
                </a:solidFill>
                <a:effectLst/>
                <a:latin typeface="Times New Roman" pitchFamily="32"/>
                <a:ea typeface="宋体" pitchFamily="32"/>
                <a:cs typeface="宋体" pitchFamily="32"/>
              </a:rPr>
              <a:t> </a:t>
            </a:r>
          </a:p>
        </p:txBody>
      </p:sp>
      <p:pic>
        <p:nvPicPr>
          <p:cNvPr id="14230" name="yt_image_14230">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4233" name="yt_shape_14233"/>
          <p:cNvSpPr txBox="1"/>
          <p:nvPr/>
        </p:nvSpPr>
        <p:spPr>
          <a:xfrm>
            <a:off x="540119" y="154108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两组卡片共</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张，</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中三张分别写有数字</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中两张分别写有</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，它们除数字外没有任何区别</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随机地分别从</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中各抽取一张，所选出的两数之积为</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的倍数，则甲获胜；否则乙获胜</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请问这样的规定对甲乙双方公平吗？为什么？</a:t>
            </a:r>
          </a:p>
        </p:txBody>
      </p:sp>
      <p:sp>
        <p:nvSpPr>
          <p:cNvPr id="14234" name="yt_shape_14234"/>
          <p:cNvSpPr txBox="1"/>
          <p:nvPr/>
        </p:nvSpPr>
        <p:spPr>
          <a:xfrm>
            <a:off x="540000" y="2980647"/>
            <a:ext cx="4924425"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解：不公平，由题意画树状图如下：</a:t>
            </a:r>
            <a:r>
              <a:rPr lang="zh-CN" altLang="zh-CN" sz="100" b="0" i="0" u="none">
                <a:noFill/>
                <a:effectLst/>
                <a:latin typeface="Times New Roman"/>
                <a:ea typeface="宋体"/>
                <a:cs typeface="宋体"/>
              </a:rPr>
              <a:t>⁠</a:t>
            </a:r>
          </a:p>
        </p:txBody>
      </p:sp>
      <p:sp>
        <p:nvSpPr>
          <p:cNvPr id="14236" name="yt_shape_14236"/>
          <p:cNvSpPr txBox="1"/>
          <p:nvPr/>
        </p:nvSpPr>
        <p:spPr>
          <a:xfrm>
            <a:off x="4862056" y="3523827"/>
            <a:ext cx="2071465" cy="990528"/>
          </a:xfrm>
          <a:prstGeom prst="rect">
            <a:avLst/>
          </a:prstGeom>
        </p:spPr>
        <p:txBody>
          <a:bodyPr vert="horz" wrap="none" lIns="0" tIns="0" rIns="0" bIns="0" rtlCol="0">
            <a:spAutoFit/>
          </a:bodyPr>
          <a:lstStyle/>
          <a:p>
            <a:pPr algn="l" eaLnBrk="1" latinLnBrk="0" hangingPunct="0">
              <a:lnSpc>
                <a:spcPct val="129999"/>
              </a:lnSpc>
            </a:pPr>
            <a:r>
              <a:rPr lang="en-US" altLang="zh-CN" sz="5500" b="0" i="0" u="none" spc="-5500">
                <a:solidFill>
                  <a:srgbClr val="1EE3CF"/>
                </a:solidFill>
                <a:effectLst/>
                <a:latin typeface="Times New Roman" pitchFamily="55"/>
                <a:ea typeface="宋体" pitchFamily="55"/>
                <a:cs typeface="宋体" pitchFamily="55"/>
              </a:rPr>
              <a:t> </a:t>
            </a:r>
            <a:r>
              <a:rPr lang="en-US" altLang="zh-CN" sz="5500" b="0" i="0" u="none" spc="14778">
                <a:solidFill>
                  <a:srgbClr val="1EE3CF"/>
                </a:solidFill>
                <a:effectLst/>
                <a:latin typeface="Times New Roman" pitchFamily="55"/>
                <a:ea typeface="宋体" pitchFamily="55"/>
                <a:cs typeface="宋体" pitchFamily="55"/>
              </a:rPr>
              <a:t> </a:t>
            </a:r>
            <a:r>
              <a:rPr lang="zh-CN" altLang="zh-CN" sz="100" b="0" i="0" u="none">
                <a:noFill/>
                <a:effectLst/>
                <a:latin typeface="Times New Roman"/>
                <a:ea typeface="宋体"/>
                <a:cs typeface="宋体"/>
              </a:rPr>
              <a:t>⁠</a:t>
            </a:r>
          </a:p>
        </p:txBody>
      </p:sp>
      <p:pic>
        <p:nvPicPr>
          <p:cNvPr id="14235" name="yt_image_14235">
            <a:extLst>
              <a:ext uri="">
                <a16:creationId xmlns:a14="http://schemas.microsoft.com/office/drawing/2010/main" xmlns:mc="http://schemas.openxmlformats.org/markup-compatibility/2006" xmlns:a16="http://schemas.microsoft.com/office/drawing/2014/main"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6744072" y="3595835"/>
            <a:ext cx="2050972" cy="1101852"/>
          </a:xfrm>
          <a:prstGeom prst="rect">
            <a:avLst/>
          </a:prstGeom>
          <a:noFill/>
          <a:extLst>
            <a:ext uri="{909E8E84-426E-40DD-AFC4-6F175D3DCCD1}">
              <a14:hiddenFill xmlns:a14="http://schemas.microsoft.com/office/drawing/2010/main">
                <a:solidFill>
                  <a:srgbClr val="FFFFFF"/>
                </a:solidFill>
              </a14:hiddenFill>
            </a:ext>
          </a:extLst>
        </p:spPr>
      </p:pic>
      <p:sp>
        <p:nvSpPr>
          <p:cNvPr id="14238" name="yt_shape_14238"/>
          <p:cNvSpPr txBox="1"/>
          <p:nvPr/>
        </p:nvSpPr>
        <p:spPr>
          <a:xfrm>
            <a:off x="540000" y="3475806"/>
            <a:ext cx="523220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一共有</a:t>
            </a:r>
            <a:r>
              <a:rPr lang="en-US" altLang="zh-CN" sz="2400" b="0" i="0" u="none">
                <a:solidFill>
                  <a:srgbClr val="FF0000">
                    <a:alpha val="0"/>
                  </a:srgbClr>
                </a:solidFill>
                <a:effectLst/>
                <a:latin typeface="Times New Roman" pitchFamily="24"/>
                <a:ea typeface="Times New Roman" pitchFamily="24"/>
                <a:cs typeface="宋体" pitchFamily="24"/>
              </a:rPr>
              <a:t>6</a:t>
            </a:r>
            <a:r>
              <a:rPr lang="zh-CN" altLang="zh-CN" sz="2400" b="0" i="0" u="none">
                <a:solidFill>
                  <a:srgbClr val="FF0000">
                    <a:alpha val="0"/>
                  </a:srgbClr>
                </a:solidFill>
                <a:effectLst/>
                <a:latin typeface="Times New Roman" pitchFamily="24"/>
                <a:ea typeface="黑体" pitchFamily="24"/>
                <a:cs typeface="宋体" pitchFamily="24"/>
              </a:rPr>
              <a:t>种情况，甲获胜的情况有</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种，</a:t>
            </a:r>
            <a:r>
              <a:rPr lang="zh-CN" altLang="zh-CN" sz="100" b="0" i="0" u="none">
                <a:noFill/>
                <a:effectLst/>
                <a:latin typeface="Times New Roman"/>
                <a:ea typeface="宋体"/>
                <a:cs typeface="宋体"/>
              </a:rPr>
              <a:t>⁠</a:t>
            </a:r>
          </a:p>
        </p:txBody>
      </p:sp>
      <mc:AlternateContent xmlns:mc="http://schemas.openxmlformats.org/markup-compatibility/2006">
        <mc:Choice xmlns:a14="http://schemas.microsoft.com/office/drawing/2010/main" Requires="a14">
          <p:sp>
            <p:nvSpPr>
              <p:cNvPr id="14239" name="yt_shape_14239"/>
              <p:cNvSpPr txBox="1"/>
              <p:nvPr/>
            </p:nvSpPr>
            <p:spPr>
              <a:xfrm>
                <a:off x="540000" y="3955109"/>
                <a:ext cx="2601674" cy="642163"/>
              </a:xfrm>
              <a:prstGeom prst="rect">
                <a:avLst/>
              </a:prstGeom>
            </p:spPr>
            <p:txBody>
              <a:bodyPr vert="horz" wrap="none" lIns="0" tIns="0" rIns="0" bIns="0" rtlCol="0">
                <a:spAutoFit/>
              </a:bodyPr>
              <a:lstStyle/>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（甲胜）</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p:txBody>
          </p:sp>
        </mc:Choice>
        <mc:Fallback>
          <p:sp>
            <p:nvSpPr>
              <p:cNvPr id="14239" name="yt_shape_14239"/>
              <p:cNvSpPr txBox="1">
                <a:spLocks noRot="1" noChangeAspect="1" noMove="1" noResize="1" noEditPoints="1" noAdjustHandles="1" noChangeArrowheads="1" noChangeShapeType="1" noTextEdit="1"/>
              </p:cNvSpPr>
              <p:nvPr/>
            </p:nvSpPr>
            <p:spPr>
              <a:xfrm>
                <a:off x="540000" y="3955109"/>
                <a:ext cx="2601674" cy="642163"/>
              </a:xfrm>
              <a:prstGeom prst="rect">
                <a:avLst/>
              </a:prstGeom>
              <a:blipFill>
                <a:blip r:embed="rId4"/>
                <a:stretch>
                  <a:fillRect l="-7277" r="-6103" b="-15238"/>
                </a:stretch>
              </a:blipFill>
            </p:spPr>
            <p:txBody>
              <a:bodyPr/>
              <a:lstStyle/>
              <a:p>
                <a:r>
                  <a:rPr lang="zh-CN" altLang="en-US">
                    <a:noFill/>
                  </a:rPr>
                  <a:t> </a:t>
                </a:r>
              </a:p>
            </p:txBody>
          </p:sp>
        </mc:Fallback>
      </mc:AlternateContent>
      <p:sp>
        <p:nvSpPr>
          <p:cNvPr id="14241" name="yt_shape_14241"/>
          <p:cNvSpPr txBox="1"/>
          <p:nvPr/>
        </p:nvSpPr>
        <p:spPr>
          <a:xfrm>
            <a:off x="540000" y="4648060"/>
            <a:ext cx="292387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乙获胜的情况有</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种，</a:t>
            </a:r>
            <a:r>
              <a:rPr lang="zh-CN" altLang="zh-CN" sz="100" b="0" i="0" u="none">
                <a:noFill/>
                <a:effectLst/>
                <a:latin typeface="Times New Roman"/>
                <a:ea typeface="宋体"/>
                <a:cs typeface="宋体"/>
              </a:rPr>
              <a:t>⁠</a:t>
            </a:r>
          </a:p>
        </p:txBody>
      </p:sp>
      <mc:AlternateContent xmlns:mc="http://schemas.openxmlformats.org/markup-compatibility/2006">
        <mc:Choice xmlns:a14="http://schemas.microsoft.com/office/drawing/2010/main" Requires="a14">
          <p:sp>
            <p:nvSpPr>
              <p:cNvPr id="14242" name="yt_shape_14242"/>
              <p:cNvSpPr txBox="1"/>
              <p:nvPr/>
            </p:nvSpPr>
            <p:spPr>
              <a:xfrm>
                <a:off x="540000" y="5127363"/>
                <a:ext cx="2601674" cy="642740"/>
              </a:xfrm>
              <a:prstGeom prst="rect">
                <a:avLst/>
              </a:prstGeom>
            </p:spPr>
            <p:txBody>
              <a:bodyPr vert="horz" wrap="none" lIns="0" tIns="0" rIns="0" bIns="0" rtlCol="0">
                <a:spAutoFit/>
              </a:bodyPr>
              <a:lstStyle/>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（乙胜）</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p:txBody>
          </p:sp>
        </mc:Choice>
        <mc:Fallback>
          <p:sp>
            <p:nvSpPr>
              <p:cNvPr id="14242" name="yt_shape_14242"/>
              <p:cNvSpPr txBox="1">
                <a:spLocks noRot="1" noChangeAspect="1" noMove="1" noResize="1" noEditPoints="1" noAdjustHandles="1" noChangeArrowheads="1" noChangeShapeType="1" noTextEdit="1"/>
              </p:cNvSpPr>
              <p:nvPr/>
            </p:nvSpPr>
            <p:spPr>
              <a:xfrm>
                <a:off x="540000" y="5127363"/>
                <a:ext cx="2601674" cy="642740"/>
              </a:xfrm>
              <a:prstGeom prst="rect">
                <a:avLst/>
              </a:prstGeom>
              <a:blipFill>
                <a:blip r:embed="rId5"/>
                <a:stretch>
                  <a:fillRect l="-7277" r="-6103" b="-1509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E185DDB8-28DD-C39E-4CEF-9646A1BFAA0E}"/>
              </a:ext>
            </a:extLst>
          </p:cNvPr>
          <p:cNvSpPr txBox="1"/>
          <p:nvPr/>
        </p:nvSpPr>
        <p:spPr>
          <a:xfrm>
            <a:off x="449989" y="2933841"/>
            <a:ext cx="50568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解：不公平，由题意画树状图如下：</a:t>
            </a:r>
            <a:endParaRPr lang="zh-CN" altLang="en-US">
              <a:solidFill>
                <a:srgbClr val="FF0000"/>
              </a:solidFill>
            </a:endParaRPr>
          </a:p>
        </p:txBody>
      </p:sp>
      <p:sp>
        <p:nvSpPr>
          <p:cNvPr id="3" name="文本框 2">
            <a:extLst>
              <a:ext uri="{FF2B5EF4-FFF2-40B4-BE49-F238E27FC236}">
                <a16:creationId xmlns:a16="http://schemas.microsoft.com/office/drawing/2014/main" id="{EB24A060-BAA2-7B3D-9066-BF379F9FEDAD}"/>
              </a:ext>
            </a:extLst>
          </p:cNvPr>
          <p:cNvSpPr txBox="1"/>
          <p:nvPr/>
        </p:nvSpPr>
        <p:spPr>
          <a:xfrm>
            <a:off x="449989" y="3429000"/>
            <a:ext cx="5361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一共有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种情况，甲获胜的情况有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5DF2071A-8A51-1AD0-EB9B-7663ED28F551}"/>
                  </a:ext>
                </a:extLst>
              </p:cNvPr>
              <p:cNvSpPr txBox="1"/>
              <p:nvPr/>
            </p:nvSpPr>
            <p:spPr>
              <a:xfrm>
                <a:off x="449989" y="3908304"/>
                <a:ext cx="2756599" cy="729565"/>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（甲胜）</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5DF2071A-8A51-1AD0-EB9B-7663ED28F551}"/>
                  </a:ext>
                </a:extLst>
              </p:cNvPr>
              <p:cNvSpPr txBox="1">
                <a:spLocks noRot="1" noChangeAspect="1" noMove="1" noResize="1" noEditPoints="1" noAdjustHandles="1" noChangeArrowheads="1" noChangeShapeType="1" noTextEdit="1"/>
              </p:cNvSpPr>
              <p:nvPr/>
            </p:nvSpPr>
            <p:spPr>
              <a:xfrm>
                <a:off x="449989" y="3908304"/>
                <a:ext cx="2756599" cy="729565"/>
              </a:xfrm>
              <a:prstGeom prst="rect">
                <a:avLst/>
              </a:prstGeom>
              <a:blipFill>
                <a:blip r:embed="rId6"/>
                <a:stretch>
                  <a:fillRect l="-3540" r="-3319" b="-5000"/>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F0DB4FAD-2607-CADD-2324-3E75CADFF28E}"/>
              </a:ext>
            </a:extLst>
          </p:cNvPr>
          <p:cNvSpPr txBox="1"/>
          <p:nvPr/>
        </p:nvSpPr>
        <p:spPr>
          <a:xfrm>
            <a:off x="449989" y="4601254"/>
            <a:ext cx="3075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乙获胜的情况有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6" name="文本框 5">
                <a:extLst>
                  <a:ext uri="{FF2B5EF4-FFF2-40B4-BE49-F238E27FC236}">
                    <a16:creationId xmlns:a16="http://schemas.microsoft.com/office/drawing/2014/main" id="{EAC78A15-00B6-626D-3B64-FF7A724A677C}"/>
                  </a:ext>
                </a:extLst>
              </p:cNvPr>
              <p:cNvSpPr txBox="1"/>
              <p:nvPr/>
            </p:nvSpPr>
            <p:spPr>
              <a:xfrm>
                <a:off x="449989" y="5080557"/>
                <a:ext cx="2756599" cy="730136"/>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（乙胜）</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p:sp>
            <p:nvSpPr>
              <p:cNvPr id="6" name="文本框 5">
                <a:extLst>
                  <a:ext uri="{FF2B5EF4-FFF2-40B4-BE49-F238E27FC236}">
                    <a16:creationId xmlns:a16="http://schemas.microsoft.com/office/drawing/2014/main" id="{EAC78A15-00B6-626D-3B64-FF7A724A677C}"/>
                  </a:ext>
                </a:extLst>
              </p:cNvPr>
              <p:cNvSpPr txBox="1">
                <a:spLocks noRot="1" noChangeAspect="1" noMove="1" noResize="1" noEditPoints="1" noAdjustHandles="1" noChangeArrowheads="1" noChangeShapeType="1" noTextEdit="1"/>
              </p:cNvSpPr>
              <p:nvPr/>
            </p:nvSpPr>
            <p:spPr>
              <a:xfrm>
                <a:off x="449989" y="5080557"/>
                <a:ext cx="2756599" cy="730136"/>
              </a:xfrm>
              <a:prstGeom prst="rect">
                <a:avLst/>
              </a:prstGeom>
              <a:blipFill>
                <a:blip r:embed="rId7"/>
                <a:stretch>
                  <a:fillRect l="-3540" r="-3319" b="-5000"/>
                </a:stretch>
              </a:blipFill>
            </p:spPr>
            <p:txBody>
              <a:bodyPr/>
              <a:lstStyle/>
              <a:p>
                <a:r>
                  <a:rPr lang="zh-CN" altLang="en-US">
                    <a:noFill/>
                  </a:rPr>
                  <a:t> </a:t>
                </a:r>
              </a:p>
            </p:txBody>
          </p:sp>
        </mc:Fallback>
      </mc:AlternateContent>
      <p:sp>
        <p:nvSpPr>
          <p:cNvPr id="17" name="yt_shape_14244"/>
          <p:cNvSpPr txBox="1"/>
          <p:nvPr/>
        </p:nvSpPr>
        <p:spPr>
          <a:xfrm>
            <a:off x="540000" y="5865625"/>
            <a:ext cx="5616922" cy="908647"/>
          </a:xfrm>
          <a:prstGeom prst="rect">
            <a:avLst/>
          </a:prstGeom>
        </p:spPr>
        <p:txBody>
          <a:bodyPr vert="horz" wrap="none" lIns="0" tIns="0" rIns="0" bIns="0" rtlCol="0">
            <a:spAutoFit/>
          </a:bodyPr>
          <a:lstStyle/>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（甲胜）</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（乙胜），</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所以，这样的游戏规则对甲乙双方不公平</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18" name="文本框 17">
            <a:extLst>
              <a:ext uri="{FF2B5EF4-FFF2-40B4-BE49-F238E27FC236}">
                <a16:creationId xmlns:a16="http://schemas.microsoft.com/office/drawing/2014/main" id="{3E369A80-F627-BA06-F8BC-F4DECDA7FC60}"/>
              </a:ext>
            </a:extLst>
          </p:cNvPr>
          <p:cNvSpPr txBox="1"/>
          <p:nvPr/>
        </p:nvSpPr>
        <p:spPr>
          <a:xfrm>
            <a:off x="449989" y="5818819"/>
            <a:ext cx="3599561" cy="569100"/>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（甲胜）</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（乙胜），</a:t>
            </a:r>
            <a:endParaRPr lang="zh-CN" altLang="en-US">
              <a:solidFill>
                <a:srgbClr val="FF0000"/>
              </a:solidFill>
            </a:endParaRPr>
          </a:p>
        </p:txBody>
      </p:sp>
      <p:sp>
        <p:nvSpPr>
          <p:cNvPr id="19" name="文本框 18">
            <a:extLst>
              <a:ext uri="{FF2B5EF4-FFF2-40B4-BE49-F238E27FC236}">
                <a16:creationId xmlns:a16="http://schemas.microsoft.com/office/drawing/2014/main" id="{92154D21-88E0-2591-1748-2597F8F64DA2}"/>
              </a:ext>
            </a:extLst>
          </p:cNvPr>
          <p:cNvSpPr txBox="1"/>
          <p:nvPr/>
        </p:nvSpPr>
        <p:spPr>
          <a:xfrm>
            <a:off x="449989" y="6294307"/>
            <a:ext cx="5742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所以，这样的游戏规则对甲乙双方不公平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235"/>
                                        </p:tgtEl>
                                        <p:attrNameLst>
                                          <p:attrName>style.visibility</p:attrName>
                                        </p:attrNameLst>
                                      </p:cBhvr>
                                      <p:to>
                                        <p:strVal val="visible"/>
                                      </p:to>
                                    </p:set>
                                    <p:animEffect transition="in" filter="blinds(horizontal)">
                                      <p:cBhvr>
                                        <p:cTn id="12" dur="500"/>
                                        <p:tgtEl>
                                          <p:spTgt spid="1423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linds(horizontal)">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blinds(horizontal)">
                                      <p:cBhvr>
                                        <p:cTn id="37" dur="500"/>
                                        <p:tgtEl>
                                          <p:spTgt spid="18">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xEl>
                                              <p:pRg st="0" end="0"/>
                                            </p:txEl>
                                          </p:spTgt>
                                        </p:tgtEl>
                                        <p:attrNameLst>
                                          <p:attrName>style.visibility</p:attrName>
                                        </p:attrNameLst>
                                      </p:cBhvr>
                                      <p:to>
                                        <p:strVal val="visible"/>
                                      </p:to>
                                    </p:set>
                                    <p:animEffect transition="in" filter="blinds(horizontal)">
                                      <p:cBhvr>
                                        <p:cTn id="42"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18" grpId="0" build="allAtOnce"/>
      <p:bldP spid="19"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46" name="yt_shape_14246"/>
          <p:cNvSpPr txBox="1"/>
          <p:nvPr/>
        </p:nvSpPr>
        <p:spPr>
          <a:xfrm>
            <a:off x="540119" y="1007878"/>
            <a:ext cx="11111999" cy="2829172"/>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某商场为了吸引顾客，设立一个可自由转动的转盘（如图，</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个数字所在的扇形面积相等），并规定：顾客每购满</a:t>
            </a:r>
            <a:r>
              <a:rPr lang="en-US" altLang="zh-CN" sz="2400" b="0" i="0" u="none">
                <a:solidFill>
                  <a:srgbClr val="000000"/>
                </a:solidFill>
                <a:effectLst/>
                <a:latin typeface="Times New Roman" pitchFamily="24"/>
                <a:ea typeface="Times New Roman" pitchFamily="24"/>
                <a:cs typeface="宋体" pitchFamily="24"/>
              </a:rPr>
              <a:t>100</a:t>
            </a:r>
            <a:r>
              <a:rPr lang="zh-CN" altLang="zh-CN" sz="2400" b="0" i="0" u="none">
                <a:solidFill>
                  <a:srgbClr val="000000"/>
                </a:solidFill>
                <a:effectLst/>
                <a:latin typeface="Times New Roman" pitchFamily="24"/>
                <a:ea typeface="宋体" pitchFamily="24"/>
                <a:cs typeface="宋体" pitchFamily="24"/>
              </a:rPr>
              <a:t>元商品，可转动两次转盘，转盘停止后，看指针指向的数（如果指针指向分界线，则重新转动转盘，直到指针指向数为止）</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获奖方法是：</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指针两次都指向</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，顾客可获得</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宋体" pitchFamily="24"/>
                <a:cs typeface="宋体" pitchFamily="24"/>
              </a:rPr>
              <a:t>元购物券，</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指针只有一次指向</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，顾客可得</a:t>
            </a:r>
            <a:r>
              <a:rPr lang="en-US" altLang="zh-CN" sz="2400" b="0" i="0" u="none">
                <a:solidFill>
                  <a:srgbClr val="000000"/>
                </a:solidFill>
                <a:effectLst/>
                <a:latin typeface="Times New Roman" pitchFamily="24"/>
                <a:ea typeface="Times New Roman" pitchFamily="24"/>
                <a:cs typeface="宋体" pitchFamily="24"/>
              </a:rPr>
              <a:t>36</a:t>
            </a:r>
            <a:r>
              <a:rPr lang="zh-CN" altLang="zh-CN" sz="2400" b="0" i="0" u="none">
                <a:solidFill>
                  <a:srgbClr val="000000"/>
                </a:solidFill>
                <a:effectLst/>
                <a:latin typeface="Times New Roman" pitchFamily="24"/>
                <a:ea typeface="宋体" pitchFamily="24"/>
                <a:cs typeface="宋体" pitchFamily="24"/>
              </a:rPr>
              <a:t>元购物券，</a:t>
            </a:r>
            <a:r>
              <a:rPr lang="en-US"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指针两次都不指向</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，顾客只能获得</a:t>
            </a:r>
            <a:r>
              <a:rPr lang="en-US" altLang="zh-CN" sz="2400" b="0" i="0" u="none">
                <a:solidFill>
                  <a:srgbClr val="000000"/>
                </a:solidFill>
                <a:effectLst/>
                <a:latin typeface="Times New Roman" pitchFamily="24"/>
                <a:ea typeface="Times New Roman" pitchFamily="24"/>
                <a:cs typeface="宋体" pitchFamily="24"/>
              </a:rPr>
              <a:t>18</a:t>
            </a:r>
            <a:r>
              <a:rPr lang="zh-CN" altLang="zh-CN" sz="2400" b="0" i="0" u="none">
                <a:solidFill>
                  <a:srgbClr val="000000"/>
                </a:solidFill>
                <a:effectLst/>
                <a:latin typeface="Times New Roman" pitchFamily="24"/>
                <a:ea typeface="宋体" pitchFamily="24"/>
                <a:cs typeface="宋体" pitchFamily="24"/>
              </a:rPr>
              <a:t>元购物券；若顾客不愿转动转盘，则可直接获得</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宋体" pitchFamily="24"/>
                <a:cs typeface="宋体" pitchFamily="24"/>
              </a:rPr>
              <a:t>元购物券</a:t>
            </a:r>
            <a:r>
              <a:rPr lang="en-US" altLang="zh-CN" sz="2400" b="0" i="0" u="none">
                <a:solidFill>
                  <a:srgbClr val="000000"/>
                </a:solidFill>
                <a:effectLst/>
                <a:latin typeface="Times New Roman" pitchFamily="24"/>
                <a:ea typeface="Times New Roman" pitchFamily="24"/>
                <a:cs typeface="宋体" pitchFamily="24"/>
              </a:rPr>
              <a:t>.</a:t>
            </a:r>
          </a:p>
        </p:txBody>
      </p:sp>
      <p:pic>
        <p:nvPicPr>
          <p:cNvPr id="14247" name="yt_image_14247">
            <a:extLst>
              <a:ext uri="">
                <a16:creationId xmlns:a14="http://schemas.microsoft.com/office/drawing/2010/main" xmlns:p14="http://schemas.microsoft.com/office/powerpoint/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90209" y="4040202"/>
            <a:ext cx="1211580" cy="1211580"/>
          </a:xfrm>
          <a:prstGeom prst="rect">
            <a:avLst/>
          </a:prstGeom>
          <a:noFill/>
          <a:extLst>
            <a:ext uri="{909E8E84-426E-40DD-AFC4-6F175D3DCCD1}">
              <a14:hiddenFill xmlns:a14="http://schemas.microsoft.com/office/drawing/2010/main">
                <a:solidFill>
                  <a:srgbClr val="FFFFFF"/>
                </a:solidFill>
              </a14:hiddenFill>
            </a:ext>
          </a:extLst>
        </p:spPr>
      </p:pic>
      <p:sp>
        <p:nvSpPr>
          <p:cNvPr id="14249" name="yt_shape_14249"/>
          <p:cNvSpPr txBox="1"/>
          <p:nvPr/>
        </p:nvSpPr>
        <p:spPr>
          <a:xfrm>
            <a:off x="540000" y="5302303"/>
            <a:ext cx="1031051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）试用画树状图法或列表法给出两次转动转盘指针所有可能指向的结果；</a:t>
            </a:r>
          </a:p>
        </p:txBody>
      </p:sp>
      <p:sp>
        <p:nvSpPr>
          <p:cNvPr id="14250" name="yt_shape_14250"/>
          <p:cNvSpPr txBox="1"/>
          <p:nvPr/>
        </p:nvSpPr>
        <p:spPr>
          <a:xfrm>
            <a:off x="540000" y="5781606"/>
            <a:ext cx="784830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）请分别求顾客获得</a:t>
            </a:r>
            <a:r>
              <a:rPr lang="en-US" altLang="zh-CN" sz="2400" b="0" i="0" u="none" dirty="0">
                <a:solidFill>
                  <a:srgbClr val="000000"/>
                </a:solidFill>
                <a:effectLst/>
                <a:latin typeface="Times New Roman" pitchFamily="24"/>
                <a:ea typeface="Times New Roman" pitchFamily="24"/>
                <a:cs typeface="宋体" pitchFamily="24"/>
              </a:rPr>
              <a:t>90</a:t>
            </a:r>
            <a:r>
              <a:rPr lang="zh-CN" altLang="zh-CN" sz="2400" b="0" i="0" u="none" dirty="0">
                <a:solidFill>
                  <a:srgbClr val="000000"/>
                </a:solidFill>
                <a:effectLst/>
                <a:latin typeface="Times New Roman" pitchFamily="24"/>
                <a:ea typeface="宋体" pitchFamily="24"/>
                <a:cs typeface="宋体" pitchFamily="24"/>
              </a:rPr>
              <a:t>元、</a:t>
            </a:r>
            <a:r>
              <a:rPr lang="en-US" altLang="zh-CN" sz="2400" b="0" i="0" u="none" dirty="0">
                <a:solidFill>
                  <a:srgbClr val="000000"/>
                </a:solidFill>
                <a:effectLst/>
                <a:latin typeface="Times New Roman" pitchFamily="24"/>
                <a:ea typeface="Times New Roman" pitchFamily="24"/>
                <a:cs typeface="宋体" pitchFamily="24"/>
              </a:rPr>
              <a:t>36</a:t>
            </a:r>
            <a:r>
              <a:rPr lang="zh-CN" altLang="zh-CN" sz="2400" b="0" i="0" u="none" dirty="0">
                <a:solidFill>
                  <a:srgbClr val="000000"/>
                </a:solidFill>
                <a:effectLst/>
                <a:latin typeface="Times New Roman" pitchFamily="24"/>
                <a:ea typeface="宋体" pitchFamily="24"/>
                <a:cs typeface="宋体" pitchFamily="24"/>
              </a:rPr>
              <a:t>元、</a:t>
            </a:r>
            <a:r>
              <a:rPr lang="en-US" altLang="zh-CN" sz="2400" b="0" i="0" u="none" dirty="0">
                <a:solidFill>
                  <a:srgbClr val="000000"/>
                </a:solidFill>
                <a:effectLst/>
                <a:latin typeface="Times New Roman" pitchFamily="24"/>
                <a:ea typeface="Times New Roman" pitchFamily="24"/>
                <a:cs typeface="宋体" pitchFamily="24"/>
              </a:rPr>
              <a:t>18</a:t>
            </a:r>
            <a:r>
              <a:rPr lang="zh-CN" altLang="zh-CN" sz="2400" b="0" i="0" u="none" dirty="0">
                <a:solidFill>
                  <a:srgbClr val="000000"/>
                </a:solidFill>
                <a:effectLst/>
                <a:latin typeface="Times New Roman" pitchFamily="24"/>
                <a:ea typeface="宋体" pitchFamily="24"/>
                <a:cs typeface="宋体" pitchFamily="24"/>
              </a:rPr>
              <a:t>元购物券的概率；</a:t>
            </a:r>
          </a:p>
        </p:txBody>
      </p:sp>
      <p:sp>
        <p:nvSpPr>
          <p:cNvPr id="6" name="yt_shape_14251"/>
          <p:cNvSpPr txBox="1"/>
          <p:nvPr/>
        </p:nvSpPr>
        <p:spPr>
          <a:xfrm>
            <a:off x="540000" y="6210121"/>
            <a:ext cx="946412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）你认为转动转盘和直接获得购物券哪种方式更合算？试说明理由</a:t>
            </a:r>
            <a:r>
              <a:rPr lang="en-US" altLang="zh-CN" sz="2400" b="0" i="0" u="none" dirty="0">
                <a:solidFill>
                  <a:srgbClr val="000000"/>
                </a:solidFill>
                <a:effectLst/>
                <a:latin typeface="Times New Roman" pitchFamily="24"/>
                <a:ea typeface="Times New Roman" pitchFamily="24"/>
                <a:cs typeface="宋体" pitchFamily="24"/>
              </a:rPr>
              <a:t>.</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52" name="yt_shape_14252"/>
          <p:cNvSpPr txBox="1"/>
          <p:nvPr/>
        </p:nvSpPr>
        <p:spPr>
          <a:xfrm>
            <a:off x="540000" y="1379303"/>
            <a:ext cx="292387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）列表如下：</a:t>
            </a:r>
            <a:r>
              <a:rPr lang="zh-CN" altLang="zh-CN" sz="100" b="0" i="0" u="none">
                <a:noFill/>
                <a:effectLst/>
                <a:latin typeface="Times New Roman"/>
                <a:ea typeface="宋体"/>
                <a:cs typeface="宋体"/>
              </a:rPr>
              <a:t>⁠</a:t>
            </a:r>
          </a:p>
        </p:txBody>
      </p:sp>
      <p:graphicFrame>
        <p:nvGraphicFramePr>
          <p:cNvPr id="14253" name="yt_table_14253" title="H_178.5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568530065"/>
              </p:ext>
            </p:extLst>
          </p:nvPr>
        </p:nvGraphicFramePr>
        <p:xfrm>
          <a:off x="540001" y="2010970"/>
          <a:ext cx="8004270" cy="2267712"/>
        </p:xfrm>
        <a:graphic>
          <a:graphicData uri="http://schemas.openxmlformats.org/drawingml/2006/table">
            <a:tbl>
              <a:tblPr>
                <a:tableStyleId>{5940675A-B579-460E-94D1-54222C63F5DA}</a:tableStyleId>
              </a:tblPr>
              <a:tblGrid>
                <a:gridCol w="1455142">
                  <a:extLst>
                    <a:ext uri="{9D8B030D-6E8A-4147-A177-3AD203B41FA5}">
                      <a16:colId xmlns:a16="http://schemas.microsoft.com/office/drawing/2014/main" val="20000"/>
                    </a:ext>
                  </a:extLst>
                </a:gridCol>
                <a:gridCol w="2183704">
                  <a:extLst>
                    <a:ext uri="{9D8B030D-6E8A-4147-A177-3AD203B41FA5}">
                      <a16:colId xmlns:a16="http://schemas.microsoft.com/office/drawing/2014/main" val="20001"/>
                    </a:ext>
                  </a:extLst>
                </a:gridCol>
                <a:gridCol w="2183704">
                  <a:extLst>
                    <a:ext uri="{9D8B030D-6E8A-4147-A177-3AD203B41FA5}">
                      <a16:colId xmlns:a16="http://schemas.microsoft.com/office/drawing/2014/main" val="20002"/>
                    </a:ext>
                  </a:extLst>
                </a:gridCol>
                <a:gridCol w="2181720">
                  <a:extLst>
                    <a:ext uri="{9D8B030D-6E8A-4147-A177-3AD203B41FA5}">
                      <a16:colId xmlns:a16="http://schemas.microsoft.com/office/drawing/2014/main" val="20003"/>
                    </a:ext>
                  </a:extLst>
                </a:gridCol>
              </a:tblGrid>
              <a:tr h="467999">
                <a:tc>
                  <a:txBody>
                    <a:bodyPr/>
                    <a:lstStyle/>
                    <a:p>
                      <a:pPr algn="ctr" eaLnBrk="1" fontAlgn="ctr" latinLnBrk="0" hangingPunct="0">
                        <a:lnSpc>
                          <a:spcPct val="129999"/>
                        </a:lnSpc>
                      </a:pPr>
                      <a:endParaRPr>
                        <a:solidFill>
                          <a:srgbClr val="FF0000"/>
                        </a:solidFill>
                      </a:endParaRP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1</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Times New Roman" pitchFamily="24"/>
                          <a:ea typeface="黑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1</a:t>
                      </a:r>
                      <a:r>
                        <a:rPr lang="zh-CN" altLang="zh-CN" sz="2400" b="0" i="0" u="none" dirty="0">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Times New Roman" pitchFamily="24"/>
                          <a:ea typeface="黑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2</a:t>
                      </a:r>
                      <a:r>
                        <a:rPr lang="zh-CN" altLang="zh-CN" sz="2400" b="0" i="0" u="none" dirty="0">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1</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dirty="0">
                          <a:solidFill>
                            <a:srgbClr val="FF0000"/>
                          </a:solidFill>
                          <a:effectLst/>
                          <a:latin typeface="Times New Roman" pitchFamily="24"/>
                          <a:ea typeface="黑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Times New Roman" pitchFamily="24"/>
                          <a:ea typeface="黑体" pitchFamily="24"/>
                          <a:cs typeface="宋体" pitchFamily="24"/>
                        </a:rPr>
                        <a:t>，</a:t>
                      </a:r>
                      <a:r>
                        <a:rPr lang="en-US" altLang="zh-CN" sz="2400" b="0" i="0" u="none" dirty="0">
                          <a:solidFill>
                            <a:srgbClr val="FF0000"/>
                          </a:solidFill>
                          <a:effectLst/>
                          <a:latin typeface="Times New Roman" pitchFamily="24"/>
                          <a:ea typeface="Times New Roman" pitchFamily="24"/>
                          <a:cs typeface="宋体" pitchFamily="24"/>
                        </a:rPr>
                        <a:t>3</a:t>
                      </a:r>
                      <a:r>
                        <a:rPr lang="zh-CN" altLang="zh-CN" sz="2400" b="0" i="0" u="none" dirty="0">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3"/>
                  </a:ext>
                </a:extLst>
              </a:tr>
            </a:tbl>
          </a:graphicData>
        </a:graphic>
      </p:graphicFrame>
      <mc:AlternateContent xmlns:mc="http://schemas.openxmlformats.org/markup-compatibility/2006">
        <mc:Choice xmlns:a14="http://schemas.microsoft.com/office/drawing/2010/main" Requires="a14">
          <p:sp>
            <p:nvSpPr>
              <p:cNvPr id="14255" name="yt_shape_14255"/>
              <p:cNvSpPr txBox="1"/>
              <p:nvPr/>
            </p:nvSpPr>
            <p:spPr>
              <a:xfrm>
                <a:off x="540000" y="4838966"/>
                <a:ext cx="6924973" cy="180100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）由（</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）的表格可知，共有</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Times New Roman" pitchFamily="24"/>
                    <a:ea typeface="黑体" pitchFamily="24"/>
                    <a:cs typeface="宋体" pitchFamily="24"/>
                  </a:rPr>
                  <a:t>种等可能的结果，</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则</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（获得</a:t>
                </a:r>
                <a:r>
                  <a:rPr lang="en-US" altLang="zh-CN" sz="2400" b="0" i="0" u="none">
                    <a:solidFill>
                      <a:srgbClr val="FF0000">
                        <a:alpha val="0"/>
                      </a:srgbClr>
                    </a:solidFill>
                    <a:effectLst/>
                    <a:latin typeface="Times New Roman" pitchFamily="24"/>
                    <a:ea typeface="Times New Roman" pitchFamily="24"/>
                    <a:cs typeface="宋体" pitchFamily="24"/>
                  </a:rPr>
                  <a:t>90</a:t>
                </a:r>
                <a:r>
                  <a:rPr lang="zh-CN" altLang="zh-CN" sz="2400" b="0" i="0" u="none">
                    <a:solidFill>
                      <a:srgbClr val="FF0000">
                        <a:alpha val="0"/>
                      </a:srgbClr>
                    </a:solidFill>
                    <a:effectLst/>
                    <a:latin typeface="Times New Roman" pitchFamily="24"/>
                    <a:ea typeface="黑体" pitchFamily="24"/>
                    <a:cs typeface="宋体" pitchFamily="24"/>
                  </a:rPr>
                  <a:t>元）</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（获得</a:t>
                </a:r>
                <a:r>
                  <a:rPr lang="en-US" altLang="zh-CN" sz="2400" b="0" i="0" u="none">
                    <a:solidFill>
                      <a:srgbClr val="FF0000">
                        <a:alpha val="0"/>
                      </a:srgbClr>
                    </a:solidFill>
                    <a:effectLst/>
                    <a:latin typeface="Times New Roman" pitchFamily="24"/>
                    <a:ea typeface="Times New Roman" pitchFamily="24"/>
                    <a:cs typeface="宋体" pitchFamily="24"/>
                  </a:rPr>
                  <a:t>36</a:t>
                </a:r>
                <a:r>
                  <a:rPr lang="zh-CN" altLang="zh-CN" sz="2400" b="0" i="0" u="none">
                    <a:solidFill>
                      <a:srgbClr val="FF0000">
                        <a:alpha val="0"/>
                      </a:srgbClr>
                    </a:solidFill>
                    <a:effectLst/>
                    <a:latin typeface="Times New Roman" pitchFamily="24"/>
                    <a:ea typeface="黑体" pitchFamily="24"/>
                    <a:cs typeface="宋体" pitchFamily="24"/>
                  </a:rPr>
                  <a:t>元）</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（获得</a:t>
                </a:r>
                <a:r>
                  <a:rPr lang="en-US" altLang="zh-CN" sz="2400" b="0" i="0" u="none">
                    <a:solidFill>
                      <a:srgbClr val="FF0000">
                        <a:alpha val="0"/>
                      </a:srgbClr>
                    </a:solidFill>
                    <a:effectLst/>
                    <a:latin typeface="Times New Roman" pitchFamily="24"/>
                    <a:ea typeface="Times New Roman" pitchFamily="24"/>
                    <a:cs typeface="宋体" pitchFamily="24"/>
                  </a:rPr>
                  <a:t>18</a:t>
                </a:r>
                <a:r>
                  <a:rPr lang="zh-CN" altLang="zh-CN" sz="2400" b="0" i="0" u="none">
                    <a:solidFill>
                      <a:srgbClr val="FF0000">
                        <a:alpha val="0"/>
                      </a:srgbClr>
                    </a:solidFill>
                    <a:effectLst/>
                    <a:latin typeface="Times New Roman" pitchFamily="24"/>
                    <a:ea typeface="黑体" pitchFamily="24"/>
                    <a:cs typeface="宋体" pitchFamily="24"/>
                  </a:rPr>
                  <a:t>元）</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p:sp>
            <p:nvSpPr>
              <p:cNvPr id="14255" name="yt_shape_14255"/>
              <p:cNvSpPr txBox="1">
                <a:spLocks noRot="1" noChangeAspect="1" noMove="1" noResize="1" noEditPoints="1" noAdjustHandles="1" noChangeArrowheads="1" noChangeShapeType="1" noTextEdit="1"/>
              </p:cNvSpPr>
              <p:nvPr/>
            </p:nvSpPr>
            <p:spPr>
              <a:xfrm>
                <a:off x="540000" y="4838966"/>
                <a:ext cx="6924973" cy="1801006"/>
              </a:xfrm>
              <a:prstGeom prst="rect">
                <a:avLst/>
              </a:prstGeom>
              <a:blipFill>
                <a:blip r:embed="rId2"/>
                <a:stretch>
                  <a:fillRect l="-2729" t="-3051" r="-1673" b="-4746"/>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3A6CCB27-3944-1AA0-0A6B-67A38F1D1DFE}"/>
              </a:ext>
            </a:extLst>
          </p:cNvPr>
          <p:cNvSpPr txBox="1"/>
          <p:nvPr/>
        </p:nvSpPr>
        <p:spPr>
          <a:xfrm>
            <a:off x="449989" y="1332497"/>
            <a:ext cx="3075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）列表如下：</a:t>
            </a:r>
            <a:endParaRPr lang="zh-CN" altLang="en-US">
              <a:solidFill>
                <a:srgbClr val="FF0000"/>
              </a:solidFill>
            </a:endParaRPr>
          </a:p>
        </p:txBody>
      </p:sp>
      <p:sp>
        <p:nvSpPr>
          <p:cNvPr id="3" name="文本框 2">
            <a:extLst>
              <a:ext uri="{FF2B5EF4-FFF2-40B4-BE49-F238E27FC236}">
                <a16:creationId xmlns:a16="http://schemas.microsoft.com/office/drawing/2014/main" id="{A83FE7DA-598D-8623-06AC-4C57F315C4BD}"/>
              </a:ext>
            </a:extLst>
          </p:cNvPr>
          <p:cNvSpPr txBox="1"/>
          <p:nvPr/>
        </p:nvSpPr>
        <p:spPr>
          <a:xfrm>
            <a:off x="449989" y="4792160"/>
            <a:ext cx="70380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）由（</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）的表格可知，共有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种等可能的结果，</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7E3EF6E4-E5E1-559A-444B-439048E352BA}"/>
                  </a:ext>
                </a:extLst>
              </p:cNvPr>
              <p:cNvSpPr txBox="1"/>
              <p:nvPr/>
            </p:nvSpPr>
            <p:spPr>
              <a:xfrm>
                <a:off x="449989" y="5267648"/>
                <a:ext cx="3237611" cy="767538"/>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则</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（获得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元）</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7E3EF6E4-E5E1-559A-444B-439048E352BA}"/>
                  </a:ext>
                </a:extLst>
              </p:cNvPr>
              <p:cNvSpPr txBox="1">
                <a:spLocks noRot="1" noChangeAspect="1" noMove="1" noResize="1" noEditPoints="1" noAdjustHandles="1" noChangeArrowheads="1" noChangeShapeType="1" noTextEdit="1"/>
              </p:cNvSpPr>
              <p:nvPr/>
            </p:nvSpPr>
            <p:spPr>
              <a:xfrm>
                <a:off x="449989" y="5267648"/>
                <a:ext cx="3237611" cy="767538"/>
              </a:xfrm>
              <a:prstGeom prst="rect">
                <a:avLst/>
              </a:prstGeom>
              <a:blipFill>
                <a:blip r:embed="rId3"/>
                <a:stretch>
                  <a:fillRect l="-3013" r="-2825" b="-238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21D4A1F7-7195-479D-C8FD-21F7719EA8CD}"/>
                  </a:ext>
                </a:extLst>
              </p:cNvPr>
              <p:cNvSpPr txBox="1"/>
              <p:nvPr/>
            </p:nvSpPr>
            <p:spPr>
              <a:xfrm>
                <a:off x="449989" y="5941574"/>
                <a:ext cx="5456936" cy="727786"/>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（获得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36</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元）</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（获得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18</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元）</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21D4A1F7-7195-479D-C8FD-21F7719EA8CD}"/>
                  </a:ext>
                </a:extLst>
              </p:cNvPr>
              <p:cNvSpPr txBox="1">
                <a:spLocks noRot="1" noChangeAspect="1" noMove="1" noResize="1" noEditPoints="1" noAdjustHandles="1" noChangeArrowheads="1" noChangeShapeType="1" noTextEdit="1"/>
              </p:cNvSpPr>
              <p:nvPr/>
            </p:nvSpPr>
            <p:spPr>
              <a:xfrm>
                <a:off x="449989" y="5941574"/>
                <a:ext cx="5456936" cy="727786"/>
              </a:xfrm>
              <a:prstGeom prst="rect">
                <a:avLst/>
              </a:prstGeom>
              <a:blipFill>
                <a:blip r:embed="rId4"/>
                <a:stretch>
                  <a:fillRect l="-1788" r="-1676" b="-5882"/>
                </a:stretch>
              </a:blipFill>
            </p:spPr>
            <p:txBody>
              <a:bodyPr/>
              <a:lstStyle/>
              <a:p>
                <a:r>
                  <a:rPr lang="zh-CN" altLang="en-US">
                    <a:noFill/>
                  </a:rPr>
                  <a:t> </a:t>
                </a:r>
              </a:p>
            </p:txBody>
          </p:sp>
        </mc:Fallback>
      </mc:AlternateContent>
      <p:pic>
        <p:nvPicPr>
          <p:cNvPr id="10" name="yt_image_14247">
            <a:extLst>
              <a:ext uri="">
                <a16:creationId xmlns:a14="http://schemas.microsoft.com/office/drawing/2010/main" xmlns:p14="http://schemas.microsoft.com/office/powerpoint/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5" cstate="print"/>
          <a:srcRect/>
          <a:stretch>
            <a:fillRect/>
          </a:stretch>
        </p:blipFill>
        <p:spPr bwMode="auto">
          <a:xfrm>
            <a:off x="9912424" y="1485791"/>
            <a:ext cx="1211580" cy="1211580"/>
          </a:xfrm>
          <a:prstGeom prst="rect">
            <a:avLst/>
          </a:prstGeom>
          <a:noFill/>
          <a:extLst>
            <a:ext uri="{909E8E84-426E-40DD-AFC4-6F175D3DCCD1}">
              <a14:hiddenFill xmlns:a14="http://schemas.microsoft.com/office/drawing/2010/main">
                <a:solidFill>
                  <a:srgbClr val="FFFFFF"/>
                </a:solidFill>
              </a14:hiddenFill>
            </a:ext>
          </a:extLst>
        </p:spPr>
      </p:pic>
      <p:sp>
        <p:nvSpPr>
          <p:cNvPr id="11" name="yt_shape_14249"/>
          <p:cNvSpPr txBox="1"/>
          <p:nvPr/>
        </p:nvSpPr>
        <p:spPr>
          <a:xfrm>
            <a:off x="421885" y="819924"/>
            <a:ext cx="10310515"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）试用画树状图法或列表法给出两次转动转盘指针所有可能指向的结果；</a:t>
            </a:r>
          </a:p>
        </p:txBody>
      </p:sp>
      <p:sp>
        <p:nvSpPr>
          <p:cNvPr id="12" name="yt_shape_14250"/>
          <p:cNvSpPr txBox="1"/>
          <p:nvPr/>
        </p:nvSpPr>
        <p:spPr>
          <a:xfrm>
            <a:off x="540000" y="4410451"/>
            <a:ext cx="784830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）请分别求顾客获得</a:t>
            </a:r>
            <a:r>
              <a:rPr lang="en-US" altLang="zh-CN" sz="2400" b="0" i="0" u="none" dirty="0">
                <a:solidFill>
                  <a:srgbClr val="000000"/>
                </a:solidFill>
                <a:effectLst/>
                <a:latin typeface="Times New Roman" pitchFamily="24"/>
                <a:ea typeface="Times New Roman" pitchFamily="24"/>
                <a:cs typeface="宋体" pitchFamily="24"/>
              </a:rPr>
              <a:t>90</a:t>
            </a:r>
            <a:r>
              <a:rPr lang="zh-CN" altLang="zh-CN" sz="2400" b="0" i="0" u="none" dirty="0">
                <a:solidFill>
                  <a:srgbClr val="000000"/>
                </a:solidFill>
                <a:effectLst/>
                <a:latin typeface="Times New Roman" pitchFamily="24"/>
                <a:ea typeface="宋体" pitchFamily="24"/>
                <a:cs typeface="宋体" pitchFamily="24"/>
              </a:rPr>
              <a:t>元、</a:t>
            </a:r>
            <a:r>
              <a:rPr lang="en-US" altLang="zh-CN" sz="2400" b="0" i="0" u="none" dirty="0">
                <a:solidFill>
                  <a:srgbClr val="000000"/>
                </a:solidFill>
                <a:effectLst/>
                <a:latin typeface="Times New Roman" pitchFamily="24"/>
                <a:ea typeface="Times New Roman" pitchFamily="24"/>
                <a:cs typeface="宋体" pitchFamily="24"/>
              </a:rPr>
              <a:t>36</a:t>
            </a:r>
            <a:r>
              <a:rPr lang="zh-CN" altLang="zh-CN" sz="2400" b="0" i="0" u="none" dirty="0">
                <a:solidFill>
                  <a:srgbClr val="000000"/>
                </a:solidFill>
                <a:effectLst/>
                <a:latin typeface="Times New Roman" pitchFamily="24"/>
                <a:ea typeface="宋体" pitchFamily="24"/>
                <a:cs typeface="宋体" pitchFamily="24"/>
              </a:rPr>
              <a:t>元、</a:t>
            </a:r>
            <a:r>
              <a:rPr lang="en-US" altLang="zh-CN" sz="2400" b="0" i="0" u="none" dirty="0">
                <a:solidFill>
                  <a:srgbClr val="000000"/>
                </a:solidFill>
                <a:effectLst/>
                <a:latin typeface="Times New Roman" pitchFamily="24"/>
                <a:ea typeface="Times New Roman" pitchFamily="24"/>
                <a:cs typeface="宋体" pitchFamily="24"/>
              </a:rPr>
              <a:t>18</a:t>
            </a:r>
            <a:r>
              <a:rPr lang="zh-CN" altLang="zh-CN" sz="2400" b="0" i="0" u="none" dirty="0">
                <a:solidFill>
                  <a:srgbClr val="000000"/>
                </a:solidFill>
                <a:effectLst/>
                <a:latin typeface="Times New Roman" pitchFamily="24"/>
                <a:ea typeface="宋体" pitchFamily="24"/>
                <a:cs typeface="宋体" pitchFamily="24"/>
              </a:rPr>
              <a:t>元购物券的概率；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253"/>
                                        </p:tgtEl>
                                        <p:attrNameLst>
                                          <p:attrName>style.visibility</p:attrName>
                                        </p:attrNameLst>
                                      </p:cBhvr>
                                      <p:to>
                                        <p:strVal val="visible"/>
                                      </p:to>
                                    </p:set>
                                    <p:animEffect transition="in" filter="blinds(horizontal)">
                                      <p:cBhvr>
                                        <p:cTn id="12" dur="500"/>
                                        <p:tgtEl>
                                          <p:spTgt spid="1425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257" name="yt_shape_14257"/>
              <p:cNvSpPr txBox="1"/>
              <p:nvPr/>
            </p:nvSpPr>
            <p:spPr>
              <a:xfrm>
                <a:off x="540119" y="1413134"/>
                <a:ext cx="11111999" cy="206928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3</a:t>
                </a:r>
                <a:r>
                  <a:rPr lang="zh-CN" altLang="zh-CN" sz="2400" b="0" i="0" u="none" dirty="0">
                    <a:solidFill>
                      <a:srgbClr val="FF0000">
                        <a:alpha val="0"/>
                      </a:srgbClr>
                    </a:solidFill>
                    <a:effectLst/>
                    <a:latin typeface="Times New Roman" pitchFamily="24"/>
                    <a:ea typeface="黑体" pitchFamily="24"/>
                    <a:cs typeface="宋体" pitchFamily="24"/>
                  </a:rPr>
                  <a:t>）转动转盘合算</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理由：每转动两次转盘所获得购物券金额的平均数为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90</a:t>
                </a:r>
                <a:r>
                  <a:rPr lang="zh-CN" altLang="zh-CN" sz="2400" b="0" i="0" u="none" dirty="0">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36</a:t>
                </a:r>
                <a:r>
                  <a:rPr lang="zh-CN" altLang="zh-CN" sz="2400" b="0" i="0" u="none" dirty="0">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18</a:t>
                </a:r>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34</a:t>
                </a:r>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30</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100" b="0" i="0" u="none" dirty="0">
                    <a:noFill/>
                    <a:effectLst/>
                    <a:latin typeface="Times New Roman"/>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所以转动转盘更合算</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p:txBody>
          </p:sp>
        </mc:Choice>
        <mc:Fallback>
          <p:sp>
            <p:nvSpPr>
              <p:cNvPr id="14257" name="yt_shape_14257"/>
              <p:cNvSpPr txBox="1">
                <a:spLocks noRot="1" noChangeAspect="1" noMove="1" noResize="1" noEditPoints="1" noAdjustHandles="1" noChangeArrowheads="1" noChangeShapeType="1" noTextEdit="1"/>
              </p:cNvSpPr>
              <p:nvPr/>
            </p:nvSpPr>
            <p:spPr>
              <a:xfrm>
                <a:off x="540119" y="1413134"/>
                <a:ext cx="11111999" cy="2069284"/>
              </a:xfrm>
              <a:prstGeom prst="rect">
                <a:avLst/>
              </a:prstGeom>
              <a:blipFill>
                <a:blip r:embed="rId2"/>
                <a:stretch>
                  <a:fillRect l="-1701" t="-2655" b="-8260"/>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780FF325-5BC0-0ACD-05A7-8460D9ED93AD}"/>
              </a:ext>
            </a:extLst>
          </p:cNvPr>
          <p:cNvSpPr txBox="1"/>
          <p:nvPr/>
        </p:nvSpPr>
        <p:spPr>
          <a:xfrm>
            <a:off x="450108" y="1366328"/>
            <a:ext cx="2847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）转动转盘合算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EDE8A106-2E55-8B5E-5983-6DA4F1ADD229}"/>
                  </a:ext>
                </a:extLst>
              </p:cNvPr>
              <p:cNvSpPr txBox="1"/>
              <p:nvPr/>
            </p:nvSpPr>
            <p:spPr>
              <a:xfrm>
                <a:off x="450108" y="2040540"/>
                <a:ext cx="10928986" cy="767538"/>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理由：每转动两次转盘所获得购物券金额的</a:t>
                </a:r>
                <a:r>
                  <a:rPr kumimoji="0" lang="zh-CN" altLang="zh-CN" sz="2400" b="0" i="0" strike="noStrike" kern="1200" cap="none" spc="0" normalizeH="0" baseline="0" noProof="0" dirty="0" smtClean="0">
                    <a:ln>
                      <a:noFill/>
                    </a:ln>
                    <a:solidFill>
                      <a:srgbClr val="FF0000"/>
                    </a:solidFill>
                    <a:effectLst/>
                    <a:uLnTx/>
                    <a:uFillTx/>
                    <a:latin typeface="Times New Roman" pitchFamily="24"/>
                    <a:ea typeface="黑体" pitchFamily="24"/>
                    <a:cs typeface="宋体" pitchFamily="24"/>
                  </a:rPr>
                  <a:t>平均数</a:t>
                </a:r>
                <a:endParaRPr kumimoji="0" lang="en-US" altLang="zh-CN" sz="2400" b="0" i="0" strike="noStrike" kern="1200" cap="none" spc="0" normalizeH="0" baseline="0" noProof="0" dirty="0" smtClean="0">
                  <a:ln>
                    <a:noFill/>
                  </a:ln>
                  <a:solidFill>
                    <a:srgbClr val="FF0000"/>
                  </a:solidFill>
                  <a:effectLst/>
                  <a:uLnTx/>
                  <a:uFillTx/>
                  <a:latin typeface="Times New Roman" pitchFamily="24"/>
                  <a:ea typeface="黑体" pitchFamily="24"/>
                  <a:cs typeface="宋体" pitchFamily="24"/>
                </a:endParaRPr>
              </a:p>
              <a:p>
                <a:pPr>
                  <a:lnSpc>
                    <a:spcPct val="129999"/>
                  </a:lnSpc>
                </a:pPr>
                <a:r>
                  <a:rPr kumimoji="0" lang="zh-CN" altLang="zh-CN" sz="2400" b="0" i="0" strike="noStrike" kern="1200" cap="none" spc="0" normalizeH="0" baseline="0" noProof="0" dirty="0" smtClean="0">
                    <a:ln>
                      <a:noFill/>
                    </a:ln>
                    <a:solidFill>
                      <a:srgbClr val="FF0000"/>
                    </a:solidFill>
                    <a:effectLst/>
                    <a:uLnTx/>
                    <a:uFillTx/>
                    <a:latin typeface="Times New Roman" pitchFamily="24"/>
                    <a:ea typeface="黑体" pitchFamily="24"/>
                    <a:cs typeface="宋体" pitchFamily="24"/>
                  </a:rPr>
                  <a:t>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90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36</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18</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34</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endParaRPr lang="zh-CN" altLang="en-US" dirty="0">
                  <a:solidFill>
                    <a:srgbClr val="FF0000"/>
                  </a:solidFill>
                </a:endParaRPr>
              </a:p>
            </p:txBody>
          </p:sp>
        </mc:Choice>
        <mc:Fallback>
          <p:sp>
            <p:nvSpPr>
              <p:cNvPr id="3" name="文本框 2">
                <a:extLst>
                  <a:ext uri="{FF2B5EF4-FFF2-40B4-BE49-F238E27FC236}">
                    <a16:creationId xmlns:a16="http://schemas.microsoft.com/office/drawing/2014/main" id="{EDE8A106-2E55-8B5E-5983-6DA4F1ADD229}"/>
                  </a:ext>
                </a:extLst>
              </p:cNvPr>
              <p:cNvSpPr txBox="1">
                <a:spLocks noRot="1" noChangeAspect="1" noMove="1" noResize="1" noEditPoints="1" noAdjustHandles="1" noChangeArrowheads="1" noChangeShapeType="1" noTextEdit="1"/>
              </p:cNvSpPr>
              <p:nvPr/>
            </p:nvSpPr>
            <p:spPr>
              <a:xfrm>
                <a:off x="450108" y="2040540"/>
                <a:ext cx="10928986" cy="767538"/>
              </a:xfrm>
              <a:prstGeom prst="rect">
                <a:avLst/>
              </a:prstGeom>
              <a:blipFill>
                <a:blip r:embed="rId3"/>
                <a:stretch>
                  <a:fillRect l="-892" t="-31746" b="-33333"/>
                </a:stretch>
              </a:blipFill>
            </p:spPr>
            <p:txBody>
              <a:bodyPr/>
              <a:lstStyle/>
              <a:p>
                <a:r>
                  <a:rPr lang="zh-CN" altLang="en-US">
                    <a:noFill/>
                  </a:rPr>
                  <a:t> </a:t>
                </a:r>
              </a:p>
            </p:txBody>
          </p:sp>
        </mc:Fallback>
      </mc:AlternateContent>
      <p:sp>
        <p:nvSpPr>
          <p:cNvPr id="4" name="文本框 3">
            <a:extLst>
              <a:ext uri="{FF2B5EF4-FFF2-40B4-BE49-F238E27FC236}">
                <a16:creationId xmlns:a16="http://schemas.microsoft.com/office/drawing/2014/main" id="{0C057739-11A7-E83E-031E-E748DAFADF40}"/>
              </a:ext>
            </a:extLst>
          </p:cNvPr>
          <p:cNvSpPr txBox="1"/>
          <p:nvPr/>
        </p:nvSpPr>
        <p:spPr>
          <a:xfrm>
            <a:off x="4547197" y="2390960"/>
            <a:ext cx="7896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30</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endParaRPr lang="zh-CN" altLang="en-US" dirty="0">
              <a:solidFill>
                <a:srgbClr val="FF0000"/>
              </a:solidFill>
            </a:endParaRPr>
          </a:p>
        </p:txBody>
      </p:sp>
      <p:sp>
        <p:nvSpPr>
          <p:cNvPr id="5" name="文本框 4">
            <a:extLst>
              <a:ext uri="{FF2B5EF4-FFF2-40B4-BE49-F238E27FC236}">
                <a16:creationId xmlns:a16="http://schemas.microsoft.com/office/drawing/2014/main" id="{58A49A99-6382-3389-A99E-495EFA5E4B4F}"/>
              </a:ext>
            </a:extLst>
          </p:cNvPr>
          <p:cNvSpPr txBox="1"/>
          <p:nvPr/>
        </p:nvSpPr>
        <p:spPr>
          <a:xfrm>
            <a:off x="450108" y="3189954"/>
            <a:ext cx="2999486" cy="517982"/>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所以转动转盘更合算</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pic>
        <p:nvPicPr>
          <p:cNvPr id="7" name="yt_image_14247">
            <a:extLst>
              <a:ext uri="">
                <a16:creationId xmlns:a14="http://schemas.microsoft.com/office/drawing/2010/main" xmlns:p14="http://schemas.microsoft.com/office/powerpoint/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4" cstate="print"/>
          <a:srcRect/>
          <a:stretch>
            <a:fillRect/>
          </a:stretch>
        </p:blipFill>
        <p:spPr bwMode="auto">
          <a:xfrm>
            <a:off x="10133646" y="1763720"/>
            <a:ext cx="1211580" cy="1211580"/>
          </a:xfrm>
          <a:prstGeom prst="rect">
            <a:avLst/>
          </a:prstGeom>
          <a:noFill/>
          <a:extLst>
            <a:ext uri="{909E8E84-426E-40DD-AFC4-6F175D3DCCD1}">
              <a14:hiddenFill xmlns:a14="http://schemas.microsoft.com/office/drawing/2010/main">
                <a:solidFill>
                  <a:srgbClr val="FFFFFF"/>
                </a:solidFill>
              </a14:hiddenFill>
            </a:ext>
          </a:extLst>
        </p:spPr>
      </p:pic>
      <p:sp>
        <p:nvSpPr>
          <p:cNvPr id="8" name="yt_shape_14251"/>
          <p:cNvSpPr txBox="1"/>
          <p:nvPr/>
        </p:nvSpPr>
        <p:spPr>
          <a:xfrm>
            <a:off x="540119" y="908720"/>
            <a:ext cx="946412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）你认为转动转盘和直接获得购物券哪种方式更合算？试说明理由</a:t>
            </a:r>
            <a:r>
              <a:rPr lang="en-US" altLang="zh-CN" sz="2400" b="0" i="0" u="none" dirty="0">
                <a:solidFill>
                  <a:srgbClr val="000000"/>
                </a:solidFill>
                <a:effectLst/>
                <a:latin typeface="Times New Roman" pitchFamily="24"/>
                <a:ea typeface="Times New Roman" pitchFamily="24"/>
                <a:cs typeface="宋体" pitchFamily="24"/>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blinds(horizontal)">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blinds(horizontal)">
                                      <p:cBhvr>
                                        <p:cTn id="2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uiExpand="1" build="allAtOnce"/>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TotalTime>
  <Words>2059</Words>
  <Application>Microsoft Office PowerPoint</Application>
  <PresentationFormat>宽屏</PresentationFormat>
  <Paragraphs>134</Paragraphs>
  <Slides>13</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13</vt:i4>
      </vt:variant>
    </vt:vector>
  </HeadingPairs>
  <TitlesOfParts>
    <vt:vector size="28" baseType="lpstr">
      <vt:lpstr>Finished</vt:lpstr>
      <vt:lpstr>等线</vt:lpstr>
      <vt:lpstr>等线 Light</vt:lpstr>
      <vt:lpstr>黑体</vt:lpstr>
      <vt:lpstr>华文行楷</vt:lpstr>
      <vt:lpstr>楷体</vt:lpstr>
      <vt:lpstr>宋体</vt:lpstr>
      <vt:lpstr>微软雅黑</vt:lpstr>
      <vt:lpstr>Arial</vt:lpstr>
      <vt:lpstr>Calibri</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李富贵儿</cp:lastModifiedBy>
  <cp:revision>44</cp:revision>
  <dcterms:created xsi:type="dcterms:W3CDTF">2023-05-05T05:33:04Z</dcterms:created>
  <dcterms:modified xsi:type="dcterms:W3CDTF">2023-10-20T17:57:23Z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