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76" r:id="rId7"/>
    <p:sldId id="393" r:id="rId8"/>
    <p:sldId id="380" r:id="rId9"/>
    <p:sldId id="383" r:id="rId10"/>
    <p:sldId id="384" r:id="rId11"/>
    <p:sldId id="392" r:id="rId12"/>
    <p:sldId id="386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84" autoAdjust="0"/>
    <p:restoredTop sz="94660" autoAdjust="0"/>
  </p:normalViewPr>
  <p:slideViewPr>
    <p:cSldViewPr>
      <p:cViewPr varScale="1">
        <p:scale>
          <a:sx n="57" d="100"/>
          <a:sy n="57" d="100"/>
        </p:scale>
        <p:origin x="33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9385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0" name="yt_image_1000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9385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19" y="169143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在平面内，一个图形绕着某一定点（如点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一定的角度（如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），得到另一个图形的变换叫做旋转，定点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，转动的角度叫做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04" name="yt_shape_10004"/>
          <p:cNvSpPr txBox="1"/>
          <p:nvPr/>
        </p:nvSpPr>
        <p:spPr>
          <a:xfrm>
            <a:off x="540119" y="313100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在一个图形和它经过旋转所得到的图形中，对应点到旋转中心的距离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；两组对应点分别与旋转中心的连线所成的角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，都等于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是唯一不动的点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05" name="yt_shape_10005"/>
          <p:cNvSpPr txBox="1"/>
          <p:nvPr/>
        </p:nvSpPr>
        <p:spPr>
          <a:xfrm>
            <a:off x="540119" y="45705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一个图形绕着一个定点旋转一定的角度后，能够与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原图形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重合，这样的图形叫做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旋转对称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图形，这个定点就是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BD1C8C-2958-FBE2-4388-F2D951D5D8B9}"/>
              </a:ext>
            </a:extLst>
          </p:cNvPr>
          <p:cNvSpPr txBox="1"/>
          <p:nvPr/>
        </p:nvSpPr>
        <p:spPr>
          <a:xfrm>
            <a:off x="6995371" y="164462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731C18-D27A-A529-6FA0-21177EFD5319}"/>
              </a:ext>
            </a:extLst>
          </p:cNvPr>
          <p:cNvSpPr txBox="1"/>
          <p:nvPr/>
        </p:nvSpPr>
        <p:spPr>
          <a:xfrm>
            <a:off x="6157171" y="2120117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A1298B-6715-5FAB-145D-624EEE27AE56}"/>
              </a:ext>
            </a:extLst>
          </p:cNvPr>
          <p:cNvSpPr txBox="1"/>
          <p:nvPr/>
        </p:nvSpPr>
        <p:spPr>
          <a:xfrm>
            <a:off x="10424371" y="212011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3E3EEB-2C36-02B8-39ED-C482391023EF}"/>
              </a:ext>
            </a:extLst>
          </p:cNvPr>
          <p:cNvSpPr txBox="1"/>
          <p:nvPr/>
        </p:nvSpPr>
        <p:spPr>
          <a:xfrm>
            <a:off x="450108" y="259560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841E1C-8D3A-3F88-6394-2306D2B56443}"/>
              </a:ext>
            </a:extLst>
          </p:cNvPr>
          <p:cNvSpPr txBox="1"/>
          <p:nvPr/>
        </p:nvSpPr>
        <p:spPr>
          <a:xfrm>
            <a:off x="10127507" y="30841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3A7AE1-8EC1-33A3-D46D-6E12E498B39E}"/>
              </a:ext>
            </a:extLst>
          </p:cNvPr>
          <p:cNvSpPr txBox="1"/>
          <p:nvPr/>
        </p:nvSpPr>
        <p:spPr>
          <a:xfrm>
            <a:off x="6546107" y="355968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73E67C-D267-13AF-3938-B405A0BC1D4F}"/>
              </a:ext>
            </a:extLst>
          </p:cNvPr>
          <p:cNvSpPr txBox="1"/>
          <p:nvPr/>
        </p:nvSpPr>
        <p:spPr>
          <a:xfrm>
            <a:off x="8984507" y="355968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E94FECC-3716-6A5E-C515-B045D887782C}"/>
              </a:ext>
            </a:extLst>
          </p:cNvPr>
          <p:cNvSpPr txBox="1"/>
          <p:nvPr/>
        </p:nvSpPr>
        <p:spPr>
          <a:xfrm>
            <a:off x="10813307" y="355968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E1FBB18-AE61-5BFB-6599-72F64E9F1C6B}"/>
              </a:ext>
            </a:extLst>
          </p:cNvPr>
          <p:cNvSpPr txBox="1"/>
          <p:nvPr/>
        </p:nvSpPr>
        <p:spPr>
          <a:xfrm>
            <a:off x="450108" y="40351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C595B4F-B610-B6A8-FF2D-50A70368BF9F}"/>
              </a:ext>
            </a:extLst>
          </p:cNvPr>
          <p:cNvSpPr txBox="1"/>
          <p:nvPr/>
        </p:nvSpPr>
        <p:spPr>
          <a:xfrm>
            <a:off x="7689107" y="45237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原图形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023CC36-E470-F9E8-2E12-8DC8E82A1B74}"/>
              </a:ext>
            </a:extLst>
          </p:cNvPr>
          <p:cNvSpPr txBox="1"/>
          <p:nvPr/>
        </p:nvSpPr>
        <p:spPr>
          <a:xfrm>
            <a:off x="1364508" y="499924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7C8BA43-EDAC-30AB-6516-F475506C2829}"/>
              </a:ext>
            </a:extLst>
          </p:cNvPr>
          <p:cNvSpPr txBox="1"/>
          <p:nvPr/>
        </p:nvSpPr>
        <p:spPr>
          <a:xfrm>
            <a:off x="5936508" y="499924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旋转中心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1" name="yt_shape_10081"/>
              <p:cNvSpPr txBox="1"/>
              <p:nvPr/>
            </p:nvSpPr>
            <p:spPr>
              <a:xfrm>
                <a:off x="540000" y="1688832"/>
                <a:ext cx="7704032" cy="38407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081" name="yt_shape_10081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88832"/>
                <a:ext cx="7704032" cy="3840731"/>
              </a:xfrm>
              <a:prstGeom prst="rect">
                <a:avLst/>
              </a:prstGeom>
              <a:blipFill>
                <a:blip r:embed="rId2"/>
                <a:stretch>
                  <a:fillRect l="-2454" t="-1270" r="-1346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D8F2F2-14DD-4895-1B61-1A64A55FA9CF}"/>
              </a:ext>
            </a:extLst>
          </p:cNvPr>
          <p:cNvSpPr txBox="1"/>
          <p:nvPr/>
        </p:nvSpPr>
        <p:spPr>
          <a:xfrm>
            <a:off x="449989" y="1642026"/>
            <a:ext cx="780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9F64EA-87A0-B788-01CF-BF88A70CC938}"/>
              </a:ext>
            </a:extLst>
          </p:cNvPr>
          <p:cNvSpPr txBox="1"/>
          <p:nvPr/>
        </p:nvSpPr>
        <p:spPr>
          <a:xfrm>
            <a:off x="449989" y="2117514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D75D46-BB41-6278-7BBB-79D397A61C86}"/>
              </a:ext>
            </a:extLst>
          </p:cNvPr>
          <p:cNvSpPr txBox="1"/>
          <p:nvPr/>
        </p:nvSpPr>
        <p:spPr>
          <a:xfrm>
            <a:off x="449989" y="3075065"/>
            <a:ext cx="7125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83C0F0-C790-12F9-202C-050E1FCFE57D}"/>
              </a:ext>
            </a:extLst>
          </p:cNvPr>
          <p:cNvSpPr txBox="1"/>
          <p:nvPr/>
        </p:nvSpPr>
        <p:spPr>
          <a:xfrm>
            <a:off x="449989" y="3550553"/>
            <a:ext cx="462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7A09E2-0321-8C73-E093-ABCB91A32BE1}"/>
              </a:ext>
            </a:extLst>
          </p:cNvPr>
          <p:cNvSpPr txBox="1"/>
          <p:nvPr/>
        </p:nvSpPr>
        <p:spPr>
          <a:xfrm>
            <a:off x="449989" y="4026041"/>
            <a:ext cx="592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C06415-C7FB-F5A2-8C2A-59F1FE180CB8}"/>
              </a:ext>
            </a:extLst>
          </p:cNvPr>
          <p:cNvSpPr txBox="1"/>
          <p:nvPr/>
        </p:nvSpPr>
        <p:spPr>
          <a:xfrm>
            <a:off x="449989" y="4501529"/>
            <a:ext cx="236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CD107C-2EF0-C128-312F-A00F4CDF601B}"/>
              </a:ext>
            </a:extLst>
          </p:cNvPr>
          <p:cNvSpPr txBox="1"/>
          <p:nvPr/>
        </p:nvSpPr>
        <p:spPr>
          <a:xfrm>
            <a:off x="449989" y="4977017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650D62A-24C0-8E7F-A0B3-225ED2845D40}"/>
                  </a:ext>
                </a:extLst>
              </p:cNvPr>
              <p:cNvSpPr txBox="1"/>
              <p:nvPr/>
            </p:nvSpPr>
            <p:spPr>
              <a:xfrm>
                <a:off x="449989" y="5452505"/>
                <a:ext cx="4810696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650D62A-24C0-8E7F-A0B3-225ED2845D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52505"/>
                <a:ext cx="4810696" cy="568783"/>
              </a:xfrm>
              <a:prstGeom prst="rect">
                <a:avLst/>
              </a:prstGeom>
              <a:blipFill>
                <a:blip r:embed="rId3"/>
                <a:stretch>
                  <a:fillRect l="-2028" r="-1901" b="-18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077"/>
          <p:cNvSpPr txBox="1"/>
          <p:nvPr/>
        </p:nvSpPr>
        <p:spPr>
          <a:xfrm>
            <a:off x="540000" y="1166538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2" name="yt_shape_10078"/>
          <p:cNvSpPr txBox="1"/>
          <p:nvPr/>
        </p:nvSpPr>
        <p:spPr>
          <a:xfrm>
            <a:off x="540000" y="2604145"/>
            <a:ext cx="44034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007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12809" y="2569776"/>
            <a:ext cx="153930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4" name="yt_shape_10084"/>
          <p:cNvSpPr txBox="1"/>
          <p:nvPr/>
        </p:nvSpPr>
        <p:spPr>
          <a:xfrm>
            <a:off x="3369962" y="90935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083" name="yt_image_1008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5875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6" name="yt_shape_10086"/>
          <p:cNvSpPr txBox="1"/>
          <p:nvPr/>
        </p:nvSpPr>
        <p:spPr>
          <a:xfrm>
            <a:off x="4711005" y="1387777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确定旋转中心的方法</a:t>
            </a:r>
          </a:p>
        </p:txBody>
      </p:sp>
      <p:sp>
        <p:nvSpPr>
          <p:cNvPr id="10087" name="yt_shape_10087"/>
          <p:cNvSpPr txBox="1"/>
          <p:nvPr/>
        </p:nvSpPr>
        <p:spPr>
          <a:xfrm>
            <a:off x="540119" y="186708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已知两个旋转图形，要找到旋转中心，最基本的方法是先找到这两个图形中的两组对应点，然后分别连接每组对应点，作两组对应点所连线段的垂直平分线，两条垂直平分线的交点即为旋转中心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6" name="yt_shape_10088"/>
          <p:cNvSpPr txBox="1"/>
          <p:nvPr/>
        </p:nvSpPr>
        <p:spPr>
          <a:xfrm>
            <a:off x="540119" y="3255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在如图所示的正方形网格中，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绕某点旋转一定的角度，得到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，则旋转中心可能是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0092"/>
          <p:cNvSpPr txBox="1"/>
          <p:nvPr/>
        </p:nvSpPr>
        <p:spPr>
          <a:xfrm>
            <a:off x="540000" y="67067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8" name="yt_shape_10089" title="H_180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4044" y="4367657"/>
            <a:ext cx="2023911" cy="2288808"/>
            <a:chOff x="0" y="0"/>
            <a:chExt cx="2023911" cy="2288808"/>
          </a:xfrm>
        </p:grpSpPr>
        <p:pic>
          <p:nvPicPr>
            <p:cNvPr id="9" name="yt_image_1008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3911" cy="18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yt_shape_10091"/>
            <p:cNvSpPr txBox="1"/>
            <p:nvPr/>
          </p:nvSpPr>
          <p:spPr>
            <a:xfrm>
              <a:off x="402491" y="19288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584C0832-4FFD-76B9-D27D-1540D73214B5}"/>
              </a:ext>
            </a:extLst>
          </p:cNvPr>
          <p:cNvSpPr txBox="1"/>
          <p:nvPr/>
        </p:nvSpPr>
        <p:spPr>
          <a:xfrm>
            <a:off x="5817446" y="3684540"/>
            <a:ext cx="36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3" name="yt_shape_10093"/>
          <p:cNvSpPr txBox="1"/>
          <p:nvPr/>
        </p:nvSpPr>
        <p:spPr>
          <a:xfrm>
            <a:off x="540119" y="9983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如图，在正方形网格中，格点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绕某点顺时针旋转角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）得到格点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是对应点，则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97" name="yt_shape_10097"/>
          <p:cNvSpPr txBox="1"/>
          <p:nvPr/>
        </p:nvSpPr>
        <p:spPr>
          <a:xfrm>
            <a:off x="540000" y="4114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094" name="yt_shape_10094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4292" y="2110194"/>
            <a:ext cx="2003414" cy="1953909"/>
            <a:chOff x="0" y="0"/>
            <a:chExt cx="2003414" cy="1953909"/>
          </a:xfrm>
        </p:grpSpPr>
        <p:pic>
          <p:nvPicPr>
            <p:cNvPr id="2" name="yt_image_1009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3414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96" name="yt_shape_10096"/>
            <p:cNvSpPr txBox="1"/>
            <p:nvPr/>
          </p:nvSpPr>
          <p:spPr>
            <a:xfrm>
              <a:off x="392243" y="159390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936C330-7451-F50F-0926-C01E62BF7DE0}"/>
              </a:ext>
            </a:extLst>
          </p:cNvPr>
          <p:cNvSpPr txBox="1"/>
          <p:nvPr/>
        </p:nvSpPr>
        <p:spPr>
          <a:xfrm>
            <a:off x="9954471" y="142707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7" name="yt_shape_10007"/>
          <p:cNvSpPr txBox="1"/>
          <p:nvPr/>
        </p:nvSpPr>
        <p:spPr>
          <a:xfrm>
            <a:off x="540000" y="849573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6" name="yt_image_10006">
            <a:extLst>
              <a:ext uri="">
                <a16:creationId xmlns=""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49573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9" name="yt_shape_10009"/>
          <p:cNvSpPr txBox="1"/>
          <p:nvPr/>
        </p:nvSpPr>
        <p:spPr>
          <a:xfrm>
            <a:off x="540000" y="155287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旋转的有关概念</a:t>
            </a:r>
          </a:p>
        </p:txBody>
      </p:sp>
      <p:sp>
        <p:nvSpPr>
          <p:cNvPr id="10010" name="yt_shape_10010"/>
          <p:cNvSpPr txBox="1"/>
          <p:nvPr/>
        </p:nvSpPr>
        <p:spPr>
          <a:xfrm>
            <a:off x="540000" y="2052435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下列运动形式属于旋转的是（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11" name="yt_table_100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933660"/>
              </p:ext>
            </p:extLst>
          </p:nvPr>
        </p:nvGraphicFramePr>
        <p:xfrm>
          <a:off x="540000" y="2531738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在空中上升的氢气球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飞驰的火车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时钟上摆动的钟摆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运动员掷出的标枪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697708288301">
            <a:extLst>
              <a:ext uri="{FF2B5EF4-FFF2-40B4-BE49-F238E27FC236}">
                <a16:creationId xmlns:a16="http://schemas.microsoft.com/office/drawing/2014/main" id="{8AB64D2F-6609-50BD-579D-77A32DA43F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921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408050-DFA7-9DEA-0581-4AF81A30A954}"/>
              </a:ext>
            </a:extLst>
          </p:cNvPr>
          <p:cNvSpPr txBox="1"/>
          <p:nvPr/>
        </p:nvSpPr>
        <p:spPr>
          <a:xfrm>
            <a:off x="4793389" y="20056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013"/>
          <p:cNvSpPr txBox="1"/>
          <p:nvPr/>
        </p:nvSpPr>
        <p:spPr>
          <a:xfrm>
            <a:off x="540000" y="44336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的位置，则旋转中心是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，旋转角度是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001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1388" y="5342337"/>
            <a:ext cx="164922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931100B-B149-6027-F0DA-E7ACAF2BEF2C}"/>
              </a:ext>
            </a:extLst>
          </p:cNvPr>
          <p:cNvSpPr txBox="1"/>
          <p:nvPr/>
        </p:nvSpPr>
        <p:spPr>
          <a:xfrm>
            <a:off x="9567002" y="4386884"/>
            <a:ext cx="67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C7B646E-32E4-5769-CEA1-94FC7D3D9E44}"/>
              </a:ext>
            </a:extLst>
          </p:cNvPr>
          <p:cNvSpPr txBox="1"/>
          <p:nvPr/>
        </p:nvSpPr>
        <p:spPr>
          <a:xfrm>
            <a:off x="1669189" y="486237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6" name="yt_shape_10016"/>
          <p:cNvSpPr txBox="1"/>
          <p:nvPr/>
        </p:nvSpPr>
        <p:spPr>
          <a:xfrm>
            <a:off x="540000" y="980728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旋转的性质</a:t>
            </a:r>
          </a:p>
        </p:txBody>
      </p:sp>
      <p:sp>
        <p:nvSpPr>
          <p:cNvPr id="10017" name="yt_shape_10017"/>
          <p:cNvSpPr txBox="1"/>
          <p:nvPr/>
        </p:nvSpPr>
        <p:spPr>
          <a:xfrm>
            <a:off x="540000" y="1480293"/>
            <a:ext cx="102496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绕某点旋转至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的位置，则下列说法错误的是（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1" name="yt_table_1002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270162"/>
              </p:ext>
            </p:extLst>
          </p:nvPr>
        </p:nvGraphicFramePr>
        <p:xfrm>
          <a:off x="540000" y="1959596"/>
          <a:ext cx="6790055" cy="950976"/>
        </p:xfrm>
        <a:graphic>
          <a:graphicData uri="http://schemas.openxmlformats.org/drawingml/2006/table">
            <a:tbl>
              <a:tblPr/>
              <a:tblGrid>
                <a:gridCol w="3894455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BAD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旋转中心为点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0018" name="yt_shape_10018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29028" y="1959596"/>
            <a:ext cx="1520791" cy="1728738"/>
            <a:chOff x="0" y="0"/>
            <a:chExt cx="1520791" cy="1728738"/>
          </a:xfrm>
        </p:grpSpPr>
        <p:pic>
          <p:nvPicPr>
            <p:cNvPr id="2" name="yt_image_1001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0791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20" name="yt_shape_10020"/>
            <p:cNvSpPr txBox="1"/>
            <p:nvPr/>
          </p:nvSpPr>
          <p:spPr>
            <a:xfrm>
              <a:off x="227114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288539">
            <a:extLst>
              <a:ext uri="{FF2B5EF4-FFF2-40B4-BE49-F238E27FC236}">
                <a16:creationId xmlns:a16="http://schemas.microsoft.com/office/drawing/2014/main" id="{E1CEB3F4-EC2D-3CBD-4845-E5773E79AA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0CE283B-05DF-BD49-F2DB-C4054C53883C}"/>
              </a:ext>
            </a:extLst>
          </p:cNvPr>
          <p:cNvSpPr txBox="1"/>
          <p:nvPr/>
        </p:nvSpPr>
        <p:spPr>
          <a:xfrm>
            <a:off x="9922601" y="14334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0023"/>
          <p:cNvSpPr txBox="1"/>
          <p:nvPr/>
        </p:nvSpPr>
        <p:spPr>
          <a:xfrm>
            <a:off x="540000" y="36883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（宜宾市中考）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按逆时针方向旋转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11" name="yt_shape_10024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5328" y="4800133"/>
            <a:ext cx="1581105" cy="1750455"/>
            <a:chOff x="0" y="0"/>
            <a:chExt cx="1581105" cy="1750455"/>
          </a:xfrm>
        </p:grpSpPr>
        <p:pic>
          <p:nvPicPr>
            <p:cNvPr id="12" name="yt_image_10024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81105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yt_shape_10026"/>
            <p:cNvSpPr txBox="1"/>
            <p:nvPr/>
          </p:nvSpPr>
          <p:spPr>
            <a:xfrm>
              <a:off x="257271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A16B711B-982B-D82C-4E9F-AEE0DE56DFBB}"/>
              </a:ext>
            </a:extLst>
          </p:cNvPr>
          <p:cNvSpPr txBox="1"/>
          <p:nvPr/>
        </p:nvSpPr>
        <p:spPr>
          <a:xfrm>
            <a:off x="5144227" y="411701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8" name="yt_shape_10028"/>
          <p:cNvSpPr txBox="1"/>
          <p:nvPr/>
        </p:nvSpPr>
        <p:spPr>
          <a:xfrm>
            <a:off x="540000" y="980728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旋转作图</a:t>
            </a:r>
          </a:p>
        </p:txBody>
      </p:sp>
      <p:sp>
        <p:nvSpPr>
          <p:cNvPr id="10029" name="yt_shape_10029"/>
          <p:cNvSpPr txBox="1"/>
          <p:nvPr/>
        </p:nvSpPr>
        <p:spPr>
          <a:xfrm>
            <a:off x="540119" y="1480293"/>
            <a:ext cx="9198139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的方格纸中，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的三个顶点都在格点上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在图中画出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按顺时针方向旋转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并指出点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的对应点、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的对应角、旋转中心及旋转角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30" name="yt_image_1003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8258" y="1175498"/>
            <a:ext cx="1913860" cy="1972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288763">
            <a:extLst>
              <a:ext uri="{FF2B5EF4-FFF2-40B4-BE49-F238E27FC236}">
                <a16:creationId xmlns:a16="http://schemas.microsoft.com/office/drawing/2014/main" id="{0B241270-A088-5252-C0F0-E7141FBAD5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6" name="yt_shape_10032"/>
          <p:cNvSpPr txBox="1"/>
          <p:nvPr/>
        </p:nvSpPr>
        <p:spPr>
          <a:xfrm>
            <a:off x="540000" y="2918452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0034"/>
          <p:cNvSpPr txBox="1"/>
          <p:nvPr/>
        </p:nvSpPr>
        <p:spPr>
          <a:xfrm>
            <a:off x="5185528" y="3550119"/>
            <a:ext cx="1419684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9458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03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5528" y="3550119"/>
            <a:ext cx="140402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0036"/>
          <p:cNvSpPr txBox="1"/>
          <p:nvPr/>
        </p:nvSpPr>
        <p:spPr>
          <a:xfrm>
            <a:off x="540119" y="48899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的对应点为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的对应角为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，点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为旋转中心，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均为旋转角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spc="15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B51541-7E22-1260-019E-303325CEA30C}"/>
              </a:ext>
            </a:extLst>
          </p:cNvPr>
          <p:cNvSpPr txBox="1"/>
          <p:nvPr/>
        </p:nvSpPr>
        <p:spPr>
          <a:xfrm>
            <a:off x="449989" y="2871646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8E6BCB-259F-10B5-484F-921DE7BF712A}"/>
              </a:ext>
            </a:extLst>
          </p:cNvPr>
          <p:cNvSpPr txBox="1"/>
          <p:nvPr/>
        </p:nvSpPr>
        <p:spPr>
          <a:xfrm>
            <a:off x="450108" y="4843120"/>
            <a:ext cx="11009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的对应点为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的对应角为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，点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为旋转中心，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66D921-3AA3-7DE6-7C51-EA11D5853C64}"/>
              </a:ext>
            </a:extLst>
          </p:cNvPr>
          <p:cNvSpPr txBox="1"/>
          <p:nvPr/>
        </p:nvSpPr>
        <p:spPr>
          <a:xfrm>
            <a:off x="450108" y="5318608"/>
            <a:ext cx="1570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为旋转角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7" name="yt_shape_10037"/>
          <p:cNvSpPr txBox="1"/>
          <p:nvPr/>
        </p:nvSpPr>
        <p:spPr>
          <a:xfrm>
            <a:off x="540000" y="908720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旋转对称图形</a:t>
            </a:r>
          </a:p>
        </p:txBody>
      </p:sp>
      <p:sp>
        <p:nvSpPr>
          <p:cNvPr id="10038" name="yt_shape_10038"/>
          <p:cNvSpPr txBox="1"/>
          <p:nvPr/>
        </p:nvSpPr>
        <p:spPr>
          <a:xfrm>
            <a:off x="540000" y="1408285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如图中是旋转对称图形的是（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3" name="yt_shape_1697708288977">
            <a:extLst>
              <a:ext uri="{FF2B5EF4-FFF2-40B4-BE49-F238E27FC236}">
                <a16:creationId xmlns:a16="http://schemas.microsoft.com/office/drawing/2014/main" id="{49D03515-672F-6409-351B-34D244D081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C9930D-3C48-B1BA-08B2-98B18A1AEDDB}"/>
              </a:ext>
            </a:extLst>
          </p:cNvPr>
          <p:cNvSpPr txBox="1"/>
          <p:nvPr/>
        </p:nvSpPr>
        <p:spPr>
          <a:xfrm>
            <a:off x="4793389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0000" y="1926268"/>
            <a:ext cx="10350632" cy="1740759"/>
            <a:chOff x="540000" y="2113928"/>
            <a:chExt cx="10350632" cy="1740759"/>
          </a:xfrm>
        </p:grpSpPr>
        <p:pic>
          <p:nvPicPr>
            <p:cNvPr id="10039" name="yt_image_1003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72162"/>
            <a:stretch/>
          </p:blipFill>
          <p:spPr bwMode="auto">
            <a:xfrm>
              <a:off x="540000" y="2113928"/>
              <a:ext cx="2099616" cy="1736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yt_image_1003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901" r="45322"/>
            <a:stretch/>
          </p:blipFill>
          <p:spPr bwMode="auto">
            <a:xfrm>
              <a:off x="3647728" y="2117942"/>
              <a:ext cx="1944216" cy="1736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yt_image_1003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5258" r="19919"/>
            <a:stretch/>
          </p:blipFill>
          <p:spPr bwMode="auto">
            <a:xfrm>
              <a:off x="6600056" y="2115284"/>
              <a:ext cx="1872208" cy="1736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yt_image_10039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1302"/>
            <a:stretch/>
          </p:blipFill>
          <p:spPr bwMode="auto">
            <a:xfrm>
              <a:off x="9480376" y="2113928"/>
              <a:ext cx="1410256" cy="1736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0041"/>
          <p:cNvSpPr txBox="1"/>
          <p:nvPr/>
        </p:nvSpPr>
        <p:spPr>
          <a:xfrm>
            <a:off x="540000" y="980728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因忽略对旋转方向的讨论而造成漏解</a:t>
            </a:r>
          </a:p>
        </p:txBody>
      </p:sp>
      <p:sp>
        <p:nvSpPr>
          <p:cNvPr id="3" name="yt_shape_10042"/>
          <p:cNvSpPr txBox="1"/>
          <p:nvPr/>
        </p:nvSpPr>
        <p:spPr>
          <a:xfrm>
            <a:off x="540119" y="14802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4" name="yt_image_10043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9080" y="2592092"/>
            <a:ext cx="1713839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yt_shape_1697708289185">
            <a:extLst>
              <a:ext uri="{FF2B5EF4-FFF2-40B4-BE49-F238E27FC236}">
                <a16:creationId xmlns:a16="http://schemas.microsoft.com/office/drawing/2014/main" id="{AF6A256B-A917-BD78-B713-4B239160EE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20055"/>
            <a:ext cx="1355917" cy="3657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0D6DE61-5B53-71D7-61DC-703ABF1CC933}"/>
              </a:ext>
            </a:extLst>
          </p:cNvPr>
          <p:cNvSpPr txBox="1"/>
          <p:nvPr/>
        </p:nvSpPr>
        <p:spPr>
          <a:xfrm>
            <a:off x="3733058" y="1908975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3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540000" y="764704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45" name="yt_image_10045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8" name="yt_shape_10048"/>
          <p:cNvSpPr txBox="1"/>
          <p:nvPr/>
        </p:nvSpPr>
        <p:spPr>
          <a:xfrm>
            <a:off x="540119" y="14022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（淮南十校联盟月考）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，在同一平面内，将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的位置，使得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52" name="yt_table_1005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693851"/>
              </p:ext>
            </p:extLst>
          </p:nvPr>
        </p:nvGraphicFramePr>
        <p:xfrm>
          <a:off x="540000" y="3717032"/>
          <a:ext cx="11112117" cy="475488"/>
        </p:xfrm>
        <a:graphic>
          <a:graphicData uri="http://schemas.openxmlformats.org/drawingml/2006/table">
            <a:tbl>
              <a:tblPr/>
              <a:tblGrid>
                <a:gridCol w="3114111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181833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049" name="yt_shape_10049_skip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7955" y="2324334"/>
            <a:ext cx="2216088" cy="1536714"/>
            <a:chOff x="0" y="0"/>
            <a:chExt cx="2216088" cy="1536714"/>
          </a:xfrm>
        </p:grpSpPr>
        <p:pic>
          <p:nvPicPr>
            <p:cNvPr id="2" name="yt_image_10049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2216088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051" name="yt_shape_10051"/>
            <p:cNvSpPr txBox="1"/>
            <p:nvPr/>
          </p:nvSpPr>
          <p:spPr>
            <a:xfrm>
              <a:off x="574763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10AA5C4-1D2F-1C42-FC9E-9637A83AB680}"/>
              </a:ext>
            </a:extLst>
          </p:cNvPr>
          <p:cNvSpPr txBox="1"/>
          <p:nvPr/>
        </p:nvSpPr>
        <p:spPr>
          <a:xfrm>
            <a:off x="9324232" y="18308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0054"/>
              <p:cNvSpPr txBox="1"/>
              <p:nvPr/>
            </p:nvSpPr>
            <p:spPr>
              <a:xfrm>
                <a:off x="540000" y="4149080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是正方形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6" name="yt_shape_100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49080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5806" r="-933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yt_shape_10059"/>
          <p:cNvSpPr txBox="1"/>
          <p:nvPr/>
        </p:nvSpPr>
        <p:spPr>
          <a:xfrm>
            <a:off x="539881" y="71670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8" name="yt_shape_10056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6094" y="5085184"/>
            <a:ext cx="1659810" cy="1668159"/>
            <a:chOff x="0" y="0"/>
            <a:chExt cx="1659810" cy="1668159"/>
          </a:xfrm>
        </p:grpSpPr>
        <p:pic>
          <p:nvPicPr>
            <p:cNvPr id="19" name="yt_image_10056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659810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yt_shape_10058"/>
            <p:cNvSpPr txBox="1"/>
            <p:nvPr/>
          </p:nvSpPr>
          <p:spPr>
            <a:xfrm>
              <a:off x="296624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961AB20-042A-5867-4D90-B7148233DD4D}"/>
                  </a:ext>
                </a:extLst>
              </p:cNvPr>
              <p:cNvSpPr txBox="1"/>
              <p:nvPr/>
            </p:nvSpPr>
            <p:spPr>
              <a:xfrm>
                <a:off x="8008077" y="4575322"/>
                <a:ext cx="71678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0961AB20-042A-5867-4D90-B7148233DD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8077" y="4575322"/>
                <a:ext cx="716787" cy="554686"/>
              </a:xfrm>
              <a:prstGeom prst="rect">
                <a:avLst/>
              </a:prstGeom>
              <a:blipFill>
                <a:blip r:embed="rId6"/>
                <a:stretch>
                  <a:fillRect l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0" name="yt_shape_10060"/>
          <p:cNvSpPr txBox="1"/>
          <p:nvPr/>
        </p:nvSpPr>
        <p:spPr>
          <a:xfrm>
            <a:off x="540119" y="113374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沿顺时针方向旋转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61" name="yt_image_1006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1699" y="2017342"/>
            <a:ext cx="1350419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3" name="yt_shape_10063"/>
          <p:cNvSpPr txBox="1"/>
          <p:nvPr/>
        </p:nvSpPr>
        <p:spPr>
          <a:xfrm>
            <a:off x="528804" y="1844149"/>
            <a:ext cx="323165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99C07F-DFAA-2603-7DC9-FA4E19599D64}"/>
              </a:ext>
            </a:extLst>
          </p:cNvPr>
          <p:cNvSpPr txBox="1"/>
          <p:nvPr/>
        </p:nvSpPr>
        <p:spPr>
          <a:xfrm>
            <a:off x="540119" y="2213481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A34636-3B6B-4792-93D1-2F67A962AFB7}"/>
              </a:ext>
            </a:extLst>
          </p:cNvPr>
          <p:cNvSpPr txBox="1"/>
          <p:nvPr/>
        </p:nvSpPr>
        <p:spPr>
          <a:xfrm>
            <a:off x="540119" y="2573900"/>
            <a:ext cx="296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660EF9-D1F3-3D67-DA6D-0307DE4A1B07}"/>
              </a:ext>
            </a:extLst>
          </p:cNvPr>
          <p:cNvSpPr txBox="1"/>
          <p:nvPr/>
        </p:nvSpPr>
        <p:spPr>
          <a:xfrm>
            <a:off x="540119" y="293394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根据旋转的性质可知：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D85F5B4-86DB-9B10-2ECA-75DE349E89DB}"/>
              </a:ext>
            </a:extLst>
          </p:cNvPr>
          <p:cNvSpPr txBox="1"/>
          <p:nvPr/>
        </p:nvSpPr>
        <p:spPr>
          <a:xfrm>
            <a:off x="540119" y="3293980"/>
            <a:ext cx="4296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7763D0-BC63-97DF-B71E-7C3175677F82}"/>
              </a:ext>
            </a:extLst>
          </p:cNvPr>
          <p:cNvSpPr txBox="1"/>
          <p:nvPr/>
        </p:nvSpPr>
        <p:spPr>
          <a:xfrm>
            <a:off x="540119" y="3610580"/>
            <a:ext cx="457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0064"/>
              <p:cNvSpPr txBox="1"/>
              <p:nvPr/>
            </p:nvSpPr>
            <p:spPr>
              <a:xfrm>
                <a:off x="540119" y="4014060"/>
                <a:ext cx="5612242" cy="22996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根据旋转的性质可知：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00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14060"/>
                <a:ext cx="5612242" cy="2299604"/>
              </a:xfrm>
              <a:prstGeom prst="rect">
                <a:avLst/>
              </a:prstGeom>
              <a:blipFill>
                <a:blip r:embed="rId3"/>
                <a:stretch>
                  <a:fillRect l="-3370" t="-3439" r="-2500" b="-7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1BE9E58-7BAA-8EAE-8C7C-79162D5739D2}"/>
                  </a:ext>
                </a:extLst>
              </p:cNvPr>
              <p:cNvSpPr txBox="1"/>
              <p:nvPr/>
            </p:nvSpPr>
            <p:spPr>
              <a:xfrm>
                <a:off x="540119" y="4302092"/>
                <a:ext cx="535863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1BE9E58-7BAA-8EAE-8C7C-79162D573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02092"/>
                <a:ext cx="5358638" cy="615391"/>
              </a:xfrm>
              <a:prstGeom prst="rect">
                <a:avLst/>
              </a:prstGeom>
              <a:blipFill>
                <a:blip r:embed="rId4"/>
                <a:stretch>
                  <a:fillRect l="-1820" r="-182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5FCFD5-46BB-4679-F5C0-B42FCDD9AA40}"/>
                  </a:ext>
                </a:extLst>
              </p:cNvPr>
              <p:cNvSpPr txBox="1"/>
              <p:nvPr/>
            </p:nvSpPr>
            <p:spPr>
              <a:xfrm>
                <a:off x="540119" y="4676864"/>
                <a:ext cx="24519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E15FCFD5-46BB-4679-F5C0-B42FCDD9AA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76864"/>
                <a:ext cx="2451926" cy="615392"/>
              </a:xfrm>
              <a:prstGeom prst="rect">
                <a:avLst/>
              </a:prstGeom>
              <a:blipFill>
                <a:blip r:embed="rId5"/>
                <a:stretch>
                  <a:fillRect l="-3980" r="-4229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7EF646B6-718C-22A8-EDED-571ED21B1A95}"/>
              </a:ext>
            </a:extLst>
          </p:cNvPr>
          <p:cNvSpPr txBox="1"/>
          <p:nvPr/>
        </p:nvSpPr>
        <p:spPr>
          <a:xfrm>
            <a:off x="540119" y="5198644"/>
            <a:ext cx="390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15E8E14-F3B4-E0D8-E2EE-1369D5ABEA0B}"/>
              </a:ext>
            </a:extLst>
          </p:cNvPr>
          <p:cNvSpPr txBox="1"/>
          <p:nvPr/>
        </p:nvSpPr>
        <p:spPr>
          <a:xfrm>
            <a:off x="540119" y="5526228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232FB3F-204C-C4E1-04EC-F150FB92A6E0}"/>
                  </a:ext>
                </a:extLst>
              </p:cNvPr>
              <p:cNvSpPr txBox="1"/>
              <p:nvPr/>
            </p:nvSpPr>
            <p:spPr>
              <a:xfrm>
                <a:off x="540119" y="5886268"/>
                <a:ext cx="5526976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232FB3F-204C-C4E1-04EC-F150FB92A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886268"/>
                <a:ext cx="5526976" cy="567068"/>
              </a:xfrm>
              <a:prstGeom prst="rect">
                <a:avLst/>
              </a:prstGeom>
              <a:blipFill>
                <a:blip r:embed="rId6"/>
                <a:stretch>
                  <a:fillRect l="-1766" r="-1987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1" name="yt_shape_10071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70" name="yt_image_10070">
            <a:extLst>
              <a:ext uri="">
                <a16:creationId xmlns="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3" name="yt_shape_10073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内的一点，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74" name="yt_image_1007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12809" y="2569776"/>
            <a:ext cx="153930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6" name="yt_shape_10076"/>
          <p:cNvSpPr txBox="1"/>
          <p:nvPr/>
        </p:nvSpPr>
        <p:spPr>
          <a:xfrm>
            <a:off x="540000" y="2569776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9" name="yt_shape_10079"/>
          <p:cNvSpPr txBox="1"/>
          <p:nvPr/>
        </p:nvSpPr>
        <p:spPr>
          <a:xfrm>
            <a:off x="540000" y="3125125"/>
            <a:ext cx="749083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DCBA45-679D-A38D-5575-6EB1747A0E91}"/>
              </a:ext>
            </a:extLst>
          </p:cNvPr>
          <p:cNvSpPr txBox="1"/>
          <p:nvPr/>
        </p:nvSpPr>
        <p:spPr>
          <a:xfrm>
            <a:off x="449989" y="3078319"/>
            <a:ext cx="759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70B40F-EA63-591C-A3C8-8C003203FD24}"/>
              </a:ext>
            </a:extLst>
          </p:cNvPr>
          <p:cNvSpPr txBox="1"/>
          <p:nvPr/>
        </p:nvSpPr>
        <p:spPr>
          <a:xfrm>
            <a:off x="449989" y="3553807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4E81F0A-C53F-E4E9-0ED9-5794A0FE35C0}"/>
              </a:ext>
            </a:extLst>
          </p:cNvPr>
          <p:cNvSpPr txBox="1"/>
          <p:nvPr/>
        </p:nvSpPr>
        <p:spPr>
          <a:xfrm>
            <a:off x="449989" y="4029295"/>
            <a:ext cx="631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128024C-32A5-2679-C154-8742A939A866}"/>
              </a:ext>
            </a:extLst>
          </p:cNvPr>
          <p:cNvSpPr txBox="1"/>
          <p:nvPr/>
        </p:nvSpPr>
        <p:spPr>
          <a:xfrm>
            <a:off x="449989" y="4504783"/>
            <a:ext cx="349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A91A8A4-E2A2-C87B-AF41-A7E7AE322FF4}"/>
              </a:ext>
            </a:extLst>
          </p:cNvPr>
          <p:cNvSpPr txBox="1"/>
          <p:nvPr/>
        </p:nvSpPr>
        <p:spPr>
          <a:xfrm>
            <a:off x="449989" y="4980271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33E803C-E2EA-AAD4-4C35-9B2EDDA48C26}"/>
              </a:ext>
            </a:extLst>
          </p:cNvPr>
          <p:cNvSpPr txBox="1"/>
          <p:nvPr/>
        </p:nvSpPr>
        <p:spPr>
          <a:xfrm>
            <a:off x="449989" y="5455759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2A00F7C-9852-014C-CA7E-8B04E9EEE4BA}"/>
              </a:ext>
            </a:extLst>
          </p:cNvPr>
          <p:cNvSpPr txBox="1"/>
          <p:nvPr/>
        </p:nvSpPr>
        <p:spPr>
          <a:xfrm>
            <a:off x="449989" y="5931247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1425</Words>
  <Application>Microsoft Office PowerPoint</Application>
  <PresentationFormat>宽屏</PresentationFormat>
  <Paragraphs>131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48</cp:revision>
  <dcterms:created xsi:type="dcterms:W3CDTF">2023-05-05T05:33:04Z</dcterms:created>
  <dcterms:modified xsi:type="dcterms:W3CDTF">2023-10-19T15:12:23Z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