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5" r:id="rId5"/>
    <p:sldId id="366" r:id="rId6"/>
    <p:sldId id="367" r:id="rId7"/>
    <p:sldId id="368" r:id="rId8"/>
    <p:sldId id="369" r:id="rId9"/>
    <p:sldId id="256" r:id="rId10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477" autoAdjust="0"/>
    <p:restoredTop sz="94660" autoAdjust="0"/>
  </p:normalViewPr>
  <p:slideViewPr>
    <p:cSldViewPr>
      <p:cViewPr varScale="1">
        <p:scale>
          <a:sx n="50" d="100"/>
          <a:sy n="50" d="100"/>
        </p:scale>
        <p:origin x="66" y="21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bin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18" name="yt_shape_15718"/>
          <p:cNvSpPr txBox="1"/>
          <p:nvPr/>
        </p:nvSpPr>
        <p:spPr>
          <a:xfrm>
            <a:off x="540119" y="836712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（安徽省中考）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是同一水平线上的两点，无人机从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点竖直上升到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点时，测得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点的俯角为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24.2°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，无人机继续竖直上升到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点，测得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点的俯角为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36.9°.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求无人机从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点的上升高度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0.1m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参考数据：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sin24.2°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0.41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cos24.2°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0.91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tan24.2°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0.45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sin36.9°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cos36.9°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tan36.9°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0.75.</a:t>
            </a:r>
          </a:p>
        </p:txBody>
      </p:sp>
      <p:pic>
        <p:nvPicPr>
          <p:cNvPr id="15719" name="yt_image_1571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17119" y="3160684"/>
            <a:ext cx="1834999" cy="1464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5721"/>
          <p:cNvSpPr txBox="1"/>
          <p:nvPr/>
        </p:nvSpPr>
        <p:spPr>
          <a:xfrm>
            <a:off x="497379" y="3236338"/>
            <a:ext cx="6455293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AOR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ARO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24.2°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AR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sin24.2°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0.41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16.4m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OR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cos24.2°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0.91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36.4m.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BOR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BRO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36.9°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OR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tan36.9°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36.4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0.75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27.3m.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27.3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16.4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（米）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答：无人机从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点到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点上升高度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约为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46200BC-7DFE-A256-A341-47C554621D16}"/>
              </a:ext>
            </a:extLst>
          </p:cNvPr>
          <p:cNvSpPr txBox="1"/>
          <p:nvPr/>
        </p:nvSpPr>
        <p:spPr>
          <a:xfrm>
            <a:off x="407368" y="3189532"/>
            <a:ext cx="6572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AOR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ARO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24.2°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AR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40m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92363A3-5D0C-8C62-BDD9-CE25AF7A326D}"/>
              </a:ext>
            </a:extLst>
          </p:cNvPr>
          <p:cNvSpPr txBox="1"/>
          <p:nvPr/>
        </p:nvSpPr>
        <p:spPr>
          <a:xfrm>
            <a:off x="407368" y="3665020"/>
            <a:ext cx="5644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sin24.2°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0.41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16.4m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7A3B205-32ED-9B6C-D6D5-1B368A9CBFE4}"/>
              </a:ext>
            </a:extLst>
          </p:cNvPr>
          <p:cNvSpPr txBox="1"/>
          <p:nvPr/>
        </p:nvSpPr>
        <p:spPr>
          <a:xfrm>
            <a:off x="407368" y="4140508"/>
            <a:ext cx="5161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OR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cos24.2°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0.91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36.4m.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5871325-D92C-2533-6C34-0B01163CAF89}"/>
              </a:ext>
            </a:extLst>
          </p:cNvPr>
          <p:cNvSpPr txBox="1"/>
          <p:nvPr/>
        </p:nvSpPr>
        <p:spPr>
          <a:xfrm>
            <a:off x="407368" y="4615996"/>
            <a:ext cx="4440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BOR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BRO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36.9°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C8A5A7B-545E-772E-D34D-CB58573263BA}"/>
              </a:ext>
            </a:extLst>
          </p:cNvPr>
          <p:cNvSpPr txBox="1"/>
          <p:nvPr/>
        </p:nvSpPr>
        <p:spPr>
          <a:xfrm>
            <a:off x="407368" y="5091484"/>
            <a:ext cx="5761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OR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tan36.9°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36.4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0.75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27.3m.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245BFBC-BE11-ED27-A3E1-2EEFD6CDEB5C}"/>
              </a:ext>
            </a:extLst>
          </p:cNvPr>
          <p:cNvSpPr txBox="1"/>
          <p:nvPr/>
        </p:nvSpPr>
        <p:spPr>
          <a:xfrm>
            <a:off x="407368" y="5566972"/>
            <a:ext cx="5783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27.3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16.4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10.9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（米）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A92310A-8847-DB64-4726-325C81C70E0E}"/>
              </a:ext>
            </a:extLst>
          </p:cNvPr>
          <p:cNvSpPr txBox="1"/>
          <p:nvPr/>
        </p:nvSpPr>
        <p:spPr>
          <a:xfrm>
            <a:off x="407368" y="6042460"/>
            <a:ext cx="64094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答：无人机从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点到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点上升高度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10.9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23" name="yt_shape_15723"/>
          <p:cNvSpPr txBox="1"/>
          <p:nvPr/>
        </p:nvSpPr>
        <p:spPr>
          <a:xfrm>
            <a:off x="540119" y="764704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（安徽省中考）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如图，为了测量河对岸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两点间的距离，数学兴趣小组在河岸南侧选定观测点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，测得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均在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的北偏东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37°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方向上，沿正东方向行走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米至观测点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，测得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的正北方向，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的北偏西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53°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方向上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两点间的距离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（参考数据：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sin37°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0.60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cos37°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0.80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 tan37°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0.75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5725" name="yt_shape_15725"/>
          <p:cNvSpPr txBox="1"/>
          <p:nvPr/>
        </p:nvSpPr>
        <p:spPr>
          <a:xfrm>
            <a:off x="5176376" y="2836766"/>
            <a:ext cx="1436547" cy="158485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800" b="0" i="0" u="none" spc="-8800">
                <a:solidFill>
                  <a:srgbClr val="1EE3CF"/>
                </a:solidFill>
                <a:effectLst/>
                <a:latin typeface="Times New Roman" pitchFamily="88"/>
                <a:ea typeface="宋体" pitchFamily="88"/>
                <a:cs typeface="宋体" pitchFamily="88"/>
              </a:rPr>
              <a:t> </a:t>
            </a:r>
            <a:r>
              <a:rPr lang="en-US" altLang="zh-CN" sz="8800" b="0" i="0" u="none" spc="9002">
                <a:solidFill>
                  <a:srgbClr val="1EE3CF"/>
                </a:solidFill>
                <a:effectLst/>
                <a:latin typeface="Times New Roman" pitchFamily="88"/>
                <a:ea typeface="宋体" pitchFamily="88"/>
                <a:cs typeface="宋体" pitchFamily="88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5724" name="yt_image_15724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56440" y="2836766"/>
            <a:ext cx="1422331" cy="1749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5727"/>
              <p:cNvSpPr txBox="1"/>
              <p:nvPr/>
            </p:nvSpPr>
            <p:spPr>
              <a:xfrm>
                <a:off x="630130" y="2680420"/>
                <a:ext cx="5618526" cy="540551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解：由题意知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37°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37°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53°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 90°.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53°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37°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·cos37°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0.80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（米）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37°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37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（米）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答：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两点间的距离约为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5" name="yt_shape_157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130" y="2680420"/>
                <a:ext cx="5618526" cy="5405519"/>
              </a:xfrm>
              <a:prstGeom prst="rect">
                <a:avLst/>
              </a:prstGeom>
              <a:blipFill>
                <a:blip r:embed="rId3"/>
                <a:stretch>
                  <a:fillRect l="-3254" t="-1580" r="-2278" b="-25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24A9745B-287F-4FE7-5C5F-15969E8EBBBB}"/>
              </a:ext>
            </a:extLst>
          </p:cNvPr>
          <p:cNvSpPr txBox="1"/>
          <p:nvPr/>
        </p:nvSpPr>
        <p:spPr>
          <a:xfrm>
            <a:off x="540119" y="2633614"/>
            <a:ext cx="3536061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解：由题意知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37°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02E4F56-0FE3-DBF7-86E5-FFDEA967A8BA}"/>
              </a:ext>
            </a:extLst>
          </p:cNvPr>
          <p:cNvSpPr txBox="1"/>
          <p:nvPr/>
        </p:nvSpPr>
        <p:spPr>
          <a:xfrm>
            <a:off x="540119" y="3072526"/>
            <a:ext cx="5744273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37°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53°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 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67F439C-A630-85F1-245D-11F24F1144D0}"/>
              </a:ext>
            </a:extLst>
          </p:cNvPr>
          <p:cNvSpPr txBox="1"/>
          <p:nvPr/>
        </p:nvSpPr>
        <p:spPr>
          <a:xfrm>
            <a:off x="540119" y="3511438"/>
            <a:ext cx="2189861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4DD74AE-240C-C1DC-1ADB-A18B758E983C}"/>
              </a:ext>
            </a:extLst>
          </p:cNvPr>
          <p:cNvSpPr txBox="1"/>
          <p:nvPr/>
        </p:nvSpPr>
        <p:spPr>
          <a:xfrm>
            <a:off x="540119" y="3950350"/>
            <a:ext cx="2296224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9586C16-2291-EE54-4BBB-BDE515D5A35A}"/>
              </a:ext>
            </a:extLst>
          </p:cNvPr>
          <p:cNvSpPr txBox="1"/>
          <p:nvPr/>
        </p:nvSpPr>
        <p:spPr>
          <a:xfrm>
            <a:off x="2542301" y="3897940"/>
            <a:ext cx="3594798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53°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37°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D9F6B366-B379-EA74-E5F0-EA83279D1852}"/>
                  </a:ext>
                </a:extLst>
              </p:cNvPr>
              <p:cNvSpPr txBox="1"/>
              <p:nvPr/>
            </p:nvSpPr>
            <p:spPr>
              <a:xfrm>
                <a:off x="5896019" y="3729496"/>
                <a:ext cx="4068508" cy="71737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米，</a:t>
                </a: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D9F6B366-B379-EA74-E5F0-EA83279D18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96019" y="3729496"/>
                <a:ext cx="4068508" cy="717373"/>
              </a:xfrm>
              <a:prstGeom prst="rect">
                <a:avLst/>
              </a:prstGeom>
              <a:blipFill>
                <a:blip r:embed="rId4"/>
                <a:stretch>
                  <a:fillRect l="-2246" r="-2395" b="-51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0D0E91DA-07D3-FEA3-A792-FF051D651DDB}"/>
              </a:ext>
            </a:extLst>
          </p:cNvPr>
          <p:cNvSpPr txBox="1"/>
          <p:nvPr/>
        </p:nvSpPr>
        <p:spPr>
          <a:xfrm>
            <a:off x="538217" y="4457092"/>
            <a:ext cx="5602986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·cos37°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0.80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（米）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3B7A471-0132-822F-AFFF-C26158BA9C13}"/>
              </a:ext>
            </a:extLst>
          </p:cNvPr>
          <p:cNvSpPr txBox="1"/>
          <p:nvPr/>
        </p:nvSpPr>
        <p:spPr>
          <a:xfrm>
            <a:off x="538217" y="4896004"/>
            <a:ext cx="3805936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37°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EB434291-DDA6-0E9E-D32F-A7D15FA2D16F}"/>
                  </a:ext>
                </a:extLst>
              </p:cNvPr>
              <p:cNvSpPr txBox="1"/>
              <p:nvPr/>
            </p:nvSpPr>
            <p:spPr>
              <a:xfrm>
                <a:off x="4076180" y="4802654"/>
                <a:ext cx="3058858" cy="7145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72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米，</a:t>
                </a: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EB434291-DDA6-0E9E-D32F-A7D15FA2D1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6180" y="4802654"/>
                <a:ext cx="3058858" cy="714578"/>
              </a:xfrm>
              <a:prstGeom prst="rect">
                <a:avLst/>
              </a:prstGeom>
              <a:blipFill>
                <a:blip r:embed="rId5"/>
                <a:stretch>
                  <a:fillRect l="-3194" r="-3593" b="-42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E69BCFB2-824E-0D66-8AA9-62172FA4757B}"/>
                  </a:ext>
                </a:extLst>
              </p:cNvPr>
              <p:cNvSpPr txBox="1"/>
              <p:nvPr/>
            </p:nvSpPr>
            <p:spPr>
              <a:xfrm>
                <a:off x="538217" y="5291171"/>
                <a:ext cx="4439348" cy="73280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37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96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（米）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E69BCFB2-824E-0D66-8AA9-62172FA475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8217" y="5291171"/>
                <a:ext cx="4439348" cy="732803"/>
              </a:xfrm>
              <a:prstGeom prst="rect">
                <a:avLst/>
              </a:prstGeom>
              <a:blipFill>
                <a:blip r:embed="rId6"/>
                <a:stretch>
                  <a:fillRect l="-2058" r="-2332" b="-58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文本框 15">
            <a:extLst>
              <a:ext uri="{FF2B5EF4-FFF2-40B4-BE49-F238E27FC236}">
                <a16:creationId xmlns:a16="http://schemas.microsoft.com/office/drawing/2014/main" id="{6872C0B7-486D-6F70-A2C7-74C39290DBA9}"/>
              </a:ext>
            </a:extLst>
          </p:cNvPr>
          <p:cNvSpPr txBox="1"/>
          <p:nvPr/>
        </p:nvSpPr>
        <p:spPr>
          <a:xfrm>
            <a:off x="538217" y="5930362"/>
            <a:ext cx="4590161" cy="490551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答：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两点间的距离约为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30" name="yt_shape_15730"/>
          <p:cNvSpPr txBox="1"/>
          <p:nvPr/>
        </p:nvSpPr>
        <p:spPr>
          <a:xfrm>
            <a:off x="540119" y="834573"/>
            <a:ext cx="11111999" cy="147732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（安徽省中考）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学生到工厂劳动实践，学习制作机械零件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零件的截面如图阴影部分所示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AEFD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为矩形，点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53°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6cm.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求零件的截面面积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（参考数据：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sin53°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0.80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cos53°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0.60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5731" name="yt_image_15731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39918" y="1916832"/>
            <a:ext cx="1282217" cy="1530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yt_shape_15735">
            <a:extLst>
              <a:ext uri="{FF2B5EF4-FFF2-40B4-BE49-F238E27FC236}">
                <a16:creationId xmlns:a16="http://schemas.microsoft.com/office/drawing/2014/main" id="{7B456A47-FD01-47D3-A598-E4F6BE42EB7E}"/>
              </a:ext>
            </a:extLst>
          </p:cNvPr>
          <p:cNvSpPr txBox="1"/>
          <p:nvPr/>
        </p:nvSpPr>
        <p:spPr>
          <a:xfrm>
            <a:off x="540527" y="6480455"/>
            <a:ext cx="4632678" cy="3731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答：零件的截面面积约为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53.76cm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77C4AAC-F04D-377F-5BE1-98B744609CB8}"/>
              </a:ext>
            </a:extLst>
          </p:cNvPr>
          <p:cNvSpPr txBox="1"/>
          <p:nvPr/>
        </p:nvSpPr>
        <p:spPr>
          <a:xfrm>
            <a:off x="450516" y="2233218"/>
            <a:ext cx="5939536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AEFD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为矩形，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53°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E93842C-E4C0-416E-31C3-B961DC39D837}"/>
              </a:ext>
            </a:extLst>
          </p:cNvPr>
          <p:cNvSpPr txBox="1"/>
          <p:nvPr/>
        </p:nvSpPr>
        <p:spPr>
          <a:xfrm>
            <a:off x="450516" y="2564904"/>
            <a:ext cx="3966273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77B348F-F1F5-149E-E030-ABCC64F1837D}"/>
              </a:ext>
            </a:extLst>
          </p:cNvPr>
          <p:cNvSpPr txBox="1"/>
          <p:nvPr/>
        </p:nvSpPr>
        <p:spPr>
          <a:xfrm>
            <a:off x="450516" y="2924944"/>
            <a:ext cx="3356673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EBA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53°.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234DED5-3697-3B87-1FB8-62007EF4F7ED}"/>
              </a:ext>
            </a:extLst>
          </p:cNvPr>
          <p:cNvSpPr txBox="1"/>
          <p:nvPr/>
        </p:nvSpPr>
        <p:spPr>
          <a:xfrm>
            <a:off x="450516" y="3242688"/>
            <a:ext cx="9859011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·sin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EBA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10sin53°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·cos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EBA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5AF790F-A7C3-60E1-1AF9-08A930656BB6}"/>
              </a:ext>
            </a:extLst>
          </p:cNvPr>
          <p:cNvSpPr txBox="1"/>
          <p:nvPr/>
        </p:nvSpPr>
        <p:spPr>
          <a:xfrm>
            <a:off x="450516" y="3573016"/>
            <a:ext cx="2223199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10cos53°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6cm.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FBBA3EF-8B8F-A7DF-7798-EF2E0DC33CF6}"/>
              </a:ext>
            </a:extLst>
          </p:cNvPr>
          <p:cNvSpPr txBox="1"/>
          <p:nvPr/>
        </p:nvSpPr>
        <p:spPr>
          <a:xfrm>
            <a:off x="450516" y="3933056"/>
            <a:ext cx="6291961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EBA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37°.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F6E0BAE-3751-CADE-43DF-4C76DB025134}"/>
              </a:ext>
            </a:extLst>
          </p:cNvPr>
          <p:cNvSpPr txBox="1"/>
          <p:nvPr/>
        </p:nvSpPr>
        <p:spPr>
          <a:xfrm>
            <a:off x="450516" y="4293096"/>
            <a:ext cx="4088511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53°.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D29D01E-849D-52D7-6F9A-AD0496CDB64B}"/>
              </a:ext>
            </a:extLst>
          </p:cNvPr>
          <p:cNvSpPr txBox="1"/>
          <p:nvPr/>
        </p:nvSpPr>
        <p:spPr>
          <a:xfrm>
            <a:off x="450516" y="4653136"/>
            <a:ext cx="10039986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·sin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6sin53°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4.8cm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·cos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62F0F3A-EF37-D4AF-C38B-84FAE5000A87}"/>
              </a:ext>
            </a:extLst>
          </p:cNvPr>
          <p:cNvSpPr txBox="1"/>
          <p:nvPr/>
        </p:nvSpPr>
        <p:spPr>
          <a:xfrm>
            <a:off x="450516" y="5013176"/>
            <a:ext cx="2299399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6cos53°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3.6cm.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188C1FE2-AB02-2F21-F68A-7A8B68D80897}"/>
              </a:ext>
            </a:extLst>
          </p:cNvPr>
          <p:cNvSpPr txBox="1"/>
          <p:nvPr/>
        </p:nvSpPr>
        <p:spPr>
          <a:xfrm>
            <a:off x="2747104" y="5034775"/>
            <a:ext cx="4637786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4.8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10.8cm.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48D561D6-5D93-C5CD-9D3E-A8FD0E9C8198}"/>
                  </a:ext>
                </a:extLst>
              </p:cNvPr>
              <p:cNvSpPr txBox="1"/>
              <p:nvPr/>
            </p:nvSpPr>
            <p:spPr>
              <a:xfrm>
                <a:off x="450516" y="5320895"/>
                <a:ext cx="11170286" cy="66174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截面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矩形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AEFD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BCF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10.8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48D561D6-5D93-C5CD-9D3E-A8FD0E9C81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516" y="5320895"/>
                <a:ext cx="11170286" cy="661747"/>
              </a:xfrm>
              <a:prstGeom prst="rect">
                <a:avLst/>
              </a:prstGeom>
              <a:blipFill>
                <a:blip r:embed="rId3"/>
                <a:stretch>
                  <a:fillRect l="-873" r="-928" b="-92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B4027819-9D02-C3F9-24A7-E62D2DAE0E7D}"/>
                  </a:ext>
                </a:extLst>
              </p:cNvPr>
              <p:cNvSpPr txBox="1"/>
              <p:nvPr/>
            </p:nvSpPr>
            <p:spPr>
              <a:xfrm>
                <a:off x="450516" y="5805264"/>
                <a:ext cx="3829748" cy="6617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4.8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3.6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53.76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B4027819-9D02-C3F9-24A7-E62D2DAE0E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516" y="5805264"/>
                <a:ext cx="3829748" cy="661746"/>
              </a:xfrm>
              <a:prstGeom prst="rect">
                <a:avLst/>
              </a:prstGeom>
              <a:blipFill>
                <a:blip r:embed="rId4"/>
                <a:stretch>
                  <a:fillRect r="-2548" b="-82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文本框 17">
            <a:extLst>
              <a:ext uri="{FF2B5EF4-FFF2-40B4-BE49-F238E27FC236}">
                <a16:creationId xmlns:a16="http://schemas.microsoft.com/office/drawing/2014/main" id="{9A8AA81C-5BFF-E307-B3E1-1488BD2493E9}"/>
              </a:ext>
            </a:extLst>
          </p:cNvPr>
          <p:cNvSpPr txBox="1"/>
          <p:nvPr/>
        </p:nvSpPr>
        <p:spPr>
          <a:xfrm>
            <a:off x="434625" y="6422265"/>
            <a:ext cx="4767961" cy="46311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答：零件的截面面积约为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53.76cm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36" name="yt_shape_15736"/>
          <p:cNvSpPr txBox="1"/>
          <p:nvPr/>
        </p:nvSpPr>
        <p:spPr>
          <a:xfrm>
            <a:off x="540119" y="83671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（安徽省中考）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如图，山顶上有一个信号塔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，已知信号塔高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米，在山脚下点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处测得塔底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的仰角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36.9°.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塔顶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的仰角</a:t>
            </a:r>
          </a:p>
        </p:txBody>
      </p:sp>
      <p:pic>
        <p:nvPicPr>
          <p:cNvPr id="15737" name="yt_image_1573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28448" y="1858475"/>
            <a:ext cx="1805029" cy="1354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739" name="yt_shape_15739"/>
          <p:cNvSpPr txBox="1"/>
          <p:nvPr/>
        </p:nvSpPr>
        <p:spPr>
          <a:xfrm>
            <a:off x="540119" y="184482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42.0°.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求山高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在同一条竖直线上）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（参考数据：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tan36.9°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0.75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 36.9°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0.60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 42.0°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0.90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5" name="yt_shape_15740"/>
          <p:cNvSpPr txBox="1"/>
          <p:nvPr/>
        </p:nvSpPr>
        <p:spPr>
          <a:xfrm>
            <a:off x="540119" y="2894806"/>
            <a:ext cx="5487080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解：由题意，在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0.9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0.75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0.15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因为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米，所以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（米）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所以山高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0.75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（米）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1ACB1C2-0A6A-CAD4-793E-A62B12D3B824}"/>
              </a:ext>
            </a:extLst>
          </p:cNvPr>
          <p:cNvSpPr txBox="1"/>
          <p:nvPr/>
        </p:nvSpPr>
        <p:spPr>
          <a:xfrm>
            <a:off x="450108" y="2848000"/>
            <a:ext cx="5614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解：由题意，在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4112A12-9A35-DA33-D445-B03A4E353DE1}"/>
              </a:ext>
            </a:extLst>
          </p:cNvPr>
          <p:cNvSpPr txBox="1"/>
          <p:nvPr/>
        </p:nvSpPr>
        <p:spPr>
          <a:xfrm>
            <a:off x="450108" y="3323488"/>
            <a:ext cx="3963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tan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0.9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E1DC50D-CBB3-AC56-847C-423EC6F59B86}"/>
              </a:ext>
            </a:extLst>
          </p:cNvPr>
          <p:cNvSpPr txBox="1"/>
          <p:nvPr/>
        </p:nvSpPr>
        <p:spPr>
          <a:xfrm>
            <a:off x="450108" y="3798976"/>
            <a:ext cx="3921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tan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0.75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10A37FA-526F-6424-8178-52D4E753F55A}"/>
              </a:ext>
            </a:extLst>
          </p:cNvPr>
          <p:cNvSpPr txBox="1"/>
          <p:nvPr/>
        </p:nvSpPr>
        <p:spPr>
          <a:xfrm>
            <a:off x="450108" y="4274464"/>
            <a:ext cx="363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0.15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AC4DCA1-7EAB-4C08-1AAA-2D859A7DA449}"/>
              </a:ext>
            </a:extLst>
          </p:cNvPr>
          <p:cNvSpPr txBox="1"/>
          <p:nvPr/>
        </p:nvSpPr>
        <p:spPr>
          <a:xfrm>
            <a:off x="450108" y="4749952"/>
            <a:ext cx="5166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因为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米，所以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（米）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3F63E16-7892-1060-3F0E-3118FD8E4D3A}"/>
              </a:ext>
            </a:extLst>
          </p:cNvPr>
          <p:cNvSpPr txBox="1"/>
          <p:nvPr/>
        </p:nvSpPr>
        <p:spPr>
          <a:xfrm>
            <a:off x="450108" y="5225440"/>
            <a:ext cx="46679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所以山高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0.75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（米）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41" name="yt_shape_15741"/>
          <p:cNvSpPr txBox="1"/>
          <p:nvPr/>
        </p:nvSpPr>
        <p:spPr>
          <a:xfrm>
            <a:off x="540119" y="950038"/>
            <a:ext cx="11111999" cy="22159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（安徽省中考）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筒车是我国古代发明的一种水利灌溉工具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，明朝科学家徐光启在《农政全书》中用图画描绘了筒车的工作原理；如图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，筒车盛水桶的运行轨迹是以轴心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为圆心的圆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已知圆心在水面上方，且圆被水面截得的弦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长为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41.3°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，若点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为运行轨道的最高点（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的连线垂直于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），求点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到弦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所在直线的距离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（参考数据：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sin41.3°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0.66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cos41.3°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0.75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tan41.3°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0.88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5742" name="yt_image_1574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30198" y="2793657"/>
            <a:ext cx="3612050" cy="1969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5744"/>
          <p:cNvSpPr txBox="1"/>
          <p:nvPr/>
        </p:nvSpPr>
        <p:spPr>
          <a:xfrm>
            <a:off x="540000" y="900000"/>
            <a:ext cx="602729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解：如图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并延长，与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交于点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5" name="yt_shape_15746"/>
          <p:cNvSpPr txBox="1"/>
          <p:nvPr/>
        </p:nvSpPr>
        <p:spPr>
          <a:xfrm>
            <a:off x="4955160" y="1531667"/>
            <a:ext cx="1883336" cy="181895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0100" b="0" i="0" u="none" spc="-10100">
                <a:solidFill>
                  <a:srgbClr val="1EE3CF"/>
                </a:solidFill>
                <a:effectLst/>
                <a:latin typeface="Times New Roman" pitchFamily="101"/>
                <a:ea typeface="宋体" pitchFamily="101"/>
                <a:cs typeface="宋体" pitchFamily="101"/>
              </a:rPr>
              <a:t> </a:t>
            </a:r>
            <a:r>
              <a:rPr lang="en-US" altLang="zh-CN" sz="10100" b="0" i="0" u="none" spc="12161">
                <a:solidFill>
                  <a:srgbClr val="1EE3CF"/>
                </a:solidFill>
                <a:effectLst/>
                <a:latin typeface="Times New Roman" pitchFamily="101"/>
                <a:ea typeface="宋体" pitchFamily="101"/>
                <a:cs typeface="宋体" pitchFamily="101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6" name="yt_image_1574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57245" y="4712565"/>
            <a:ext cx="1864764" cy="2012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5748"/>
              <p:cNvSpPr txBox="1"/>
              <p:nvPr/>
            </p:nvSpPr>
            <p:spPr>
              <a:xfrm>
                <a:off x="540000" y="3403798"/>
                <a:ext cx="4821833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7" name="yt_shape_157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03798"/>
                <a:ext cx="4821833" cy="638893"/>
              </a:xfrm>
              <a:prstGeom prst="rect">
                <a:avLst/>
              </a:prstGeom>
              <a:blipFill>
                <a:blip r:embed="rId4"/>
                <a:stretch>
                  <a:fillRect l="-3919" r="-3161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yt_shape_15750"/>
          <p:cNvSpPr txBox="1"/>
          <p:nvPr/>
        </p:nvSpPr>
        <p:spPr>
          <a:xfrm>
            <a:off x="540000" y="3979862"/>
            <a:ext cx="433772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41.3°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yt_shape_15751"/>
              <p:cNvSpPr txBox="1"/>
              <p:nvPr/>
            </p:nvSpPr>
            <p:spPr>
              <a:xfrm>
                <a:off x="540000" y="4339902"/>
                <a:ext cx="2310569" cy="64530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cos41.3°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𝑂𝐴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9" name="yt_shape_157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339902"/>
                <a:ext cx="2310569" cy="645305"/>
              </a:xfrm>
              <a:prstGeom prst="rect">
                <a:avLst/>
              </a:prstGeom>
              <a:blipFill>
                <a:blip r:embed="rId5"/>
                <a:stretch>
                  <a:fillRect l="-8179" r="-6860" b="-141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yt_shape_15753"/>
              <p:cNvSpPr txBox="1"/>
              <p:nvPr/>
            </p:nvSpPr>
            <p:spPr>
              <a:xfrm>
                <a:off x="540000" y="4909996"/>
                <a:ext cx="6600205" cy="66133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cos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41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（米），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tan41.3°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0" name="yt_shape_157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909996"/>
                <a:ext cx="6600205" cy="661335"/>
              </a:xfrm>
              <a:prstGeom prst="rect">
                <a:avLst/>
              </a:prstGeom>
              <a:blipFill>
                <a:blip r:embed="rId6"/>
                <a:stretch>
                  <a:fillRect l="-2865" r="-1848" b="-128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yt_shape_15755"/>
          <p:cNvSpPr txBox="1"/>
          <p:nvPr/>
        </p:nvSpPr>
        <p:spPr>
          <a:xfrm>
            <a:off x="540000" y="5492030"/>
            <a:ext cx="599683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·tan41.3°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0.88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2.64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（米），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4FB618A-85E2-EC93-1F30-57A7E2ABA1E6}"/>
              </a:ext>
            </a:extLst>
          </p:cNvPr>
          <p:cNvSpPr txBox="1"/>
          <p:nvPr/>
        </p:nvSpPr>
        <p:spPr>
          <a:xfrm>
            <a:off x="449989" y="2986918"/>
            <a:ext cx="6149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解：如图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，连接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并延长，与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交于点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C45C5D9B-42E8-DEE6-B9CD-E8F4C956B3EA}"/>
                  </a:ext>
                </a:extLst>
              </p:cNvPr>
              <p:cNvSpPr txBox="1"/>
              <p:nvPr/>
            </p:nvSpPr>
            <p:spPr>
              <a:xfrm>
                <a:off x="449989" y="3356992"/>
                <a:ext cx="4955286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C45C5D9B-42E8-DEE6-B9CD-E8F4C956B3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56992"/>
                <a:ext cx="4955286" cy="726326"/>
              </a:xfrm>
              <a:prstGeom prst="rect">
                <a:avLst/>
              </a:prstGeom>
              <a:blipFill>
                <a:blip r:embed="rId7"/>
                <a:stretch>
                  <a:fillRect l="-1968" r="-2214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>
            <a:extLst>
              <a:ext uri="{FF2B5EF4-FFF2-40B4-BE49-F238E27FC236}">
                <a16:creationId xmlns:a16="http://schemas.microsoft.com/office/drawing/2014/main" id="{58591223-9741-7EA2-F3F6-22E4BBE78B6F}"/>
              </a:ext>
            </a:extLst>
          </p:cNvPr>
          <p:cNvSpPr txBox="1"/>
          <p:nvPr/>
        </p:nvSpPr>
        <p:spPr>
          <a:xfrm>
            <a:off x="449989" y="3933056"/>
            <a:ext cx="44758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41.3°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F9812CDF-AD65-F81D-49A1-BF8873DC128C}"/>
                  </a:ext>
                </a:extLst>
              </p:cNvPr>
              <p:cNvSpPr txBox="1"/>
              <p:nvPr/>
            </p:nvSpPr>
            <p:spPr>
              <a:xfrm>
                <a:off x="449989" y="4293096"/>
                <a:ext cx="2468308" cy="73267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cos41.3°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𝑂𝐴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F9812CDF-AD65-F81D-49A1-BF8873DC12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93096"/>
                <a:ext cx="2468308" cy="732676"/>
              </a:xfrm>
              <a:prstGeom prst="rect">
                <a:avLst/>
              </a:prstGeom>
              <a:blipFill>
                <a:blip r:embed="rId8"/>
                <a:stretch>
                  <a:fillRect l="-3951" r="-3704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97896476-50F1-ADE2-ECC1-EFC354051977}"/>
                  </a:ext>
                </a:extLst>
              </p:cNvPr>
              <p:cNvSpPr txBox="1"/>
              <p:nvPr/>
            </p:nvSpPr>
            <p:spPr>
              <a:xfrm>
                <a:off x="449989" y="4863190"/>
                <a:ext cx="6716458" cy="74855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cos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41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（米），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tan41.3°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97896476-50F1-ADE2-ECC1-EFC3540519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63190"/>
                <a:ext cx="6716458" cy="748551"/>
              </a:xfrm>
              <a:prstGeom prst="rect">
                <a:avLst/>
              </a:prstGeom>
              <a:blipFill>
                <a:blip r:embed="rId9"/>
                <a:stretch>
                  <a:fillRect l="-1452" r="-1361" b="-32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文本框 16">
            <a:extLst>
              <a:ext uri="{FF2B5EF4-FFF2-40B4-BE49-F238E27FC236}">
                <a16:creationId xmlns:a16="http://schemas.microsoft.com/office/drawing/2014/main" id="{C621ADCD-977E-E5B9-45BD-FD3C2F83BDB2}"/>
              </a:ext>
            </a:extLst>
          </p:cNvPr>
          <p:cNvSpPr txBox="1"/>
          <p:nvPr/>
        </p:nvSpPr>
        <p:spPr>
          <a:xfrm>
            <a:off x="449989" y="5445224"/>
            <a:ext cx="61189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·tan41.3°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0.88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2.64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（米），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yt_shape_15756"/>
          <p:cNvSpPr txBox="1"/>
          <p:nvPr/>
        </p:nvSpPr>
        <p:spPr>
          <a:xfrm>
            <a:off x="558134" y="5866711"/>
            <a:ext cx="5504712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2.64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6.64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（米）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到弦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所在直线的距离约为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6.64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89B4994C-34BA-7BBE-C5E7-1F5B0D6404E7}"/>
              </a:ext>
            </a:extLst>
          </p:cNvPr>
          <p:cNvSpPr txBox="1"/>
          <p:nvPr/>
        </p:nvSpPr>
        <p:spPr>
          <a:xfrm>
            <a:off x="468123" y="5884236"/>
            <a:ext cx="5507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2.64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6.64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（米）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2652A3B0-9B29-9BC0-31B2-98A48B361F52}"/>
              </a:ext>
            </a:extLst>
          </p:cNvPr>
          <p:cNvSpPr txBox="1"/>
          <p:nvPr/>
        </p:nvSpPr>
        <p:spPr>
          <a:xfrm>
            <a:off x="468123" y="6237312"/>
            <a:ext cx="56315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即点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到弦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所在直线的距离约为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6.64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米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9" grpId="0" build="allAtOnce"/>
      <p:bldP spid="20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5758" name="yt_shape_15758"/>
              <p:cNvSpPr txBox="1"/>
              <p:nvPr/>
            </p:nvSpPr>
            <p:spPr>
              <a:xfrm>
                <a:off x="540119" y="836712"/>
                <a:ext cx="11111999" cy="188147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（霍邱县模拟）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如图，小强利用学到的数学知识测量某大桥主架在水面以上部分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的高度，他在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处测得大桥主架顶端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的仰角为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，测得大桥主架与水面交汇点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的俯角为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处与大桥主架的水平距离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米，且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垂直于水面（点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在同一竖直平面内），求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的高度（结果精确到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米）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（参考数据：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sin14°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0.24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cos14°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0.97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tan14°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0.25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1.73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5758" name="yt_shape_1575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836712"/>
                <a:ext cx="11111999" cy="1881477"/>
              </a:xfrm>
              <a:prstGeom prst="rect">
                <a:avLst/>
              </a:prstGeom>
              <a:blipFill>
                <a:blip r:embed="rId2"/>
                <a:stretch>
                  <a:fillRect l="-1701" t="-5825" r="-165" b="-90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760" name="yt_image_15760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52184" y="2718189"/>
            <a:ext cx="3755381" cy="1283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5762"/>
              <p:cNvSpPr txBox="1"/>
              <p:nvPr/>
            </p:nvSpPr>
            <p:spPr>
              <a:xfrm>
                <a:off x="540000" y="1253391"/>
                <a:ext cx="6375335" cy="54879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垂直于水面，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平行于水面，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AMC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BMC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AMC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𝐴𝑀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𝐶𝑀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·tan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（米），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BMC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𝐵𝑀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𝐶𝑀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·tan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0.25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（米），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（米）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答：大桥主架在水面以上的高度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约为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4" name="yt_shape_1576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253391"/>
                <a:ext cx="6375335" cy="5487977"/>
              </a:xfrm>
              <a:prstGeom prst="rect">
                <a:avLst/>
              </a:prstGeom>
              <a:blipFill>
                <a:blip r:embed="rId4"/>
                <a:stretch>
                  <a:fillRect l="-2967" t="-1000" r="-2105" b="-24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567C07F5-4353-D027-16EB-FCB151F9D032}"/>
              </a:ext>
            </a:extLst>
          </p:cNvPr>
          <p:cNvSpPr txBox="1"/>
          <p:nvPr/>
        </p:nvSpPr>
        <p:spPr>
          <a:xfrm>
            <a:off x="449989" y="2715884"/>
            <a:ext cx="5580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垂直于水面，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平行于水面，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EBD2D1C-101F-F80F-5A0D-BFC0FE69B8F9}"/>
              </a:ext>
            </a:extLst>
          </p:cNvPr>
          <p:cNvSpPr txBox="1"/>
          <p:nvPr/>
        </p:nvSpPr>
        <p:spPr>
          <a:xfrm>
            <a:off x="449989" y="3075924"/>
            <a:ext cx="3721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AMC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BMC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5103E21-2F8A-470C-E62A-91C6A23128AE}"/>
              </a:ext>
            </a:extLst>
          </p:cNvPr>
          <p:cNvSpPr txBox="1"/>
          <p:nvPr/>
        </p:nvSpPr>
        <p:spPr>
          <a:xfrm>
            <a:off x="449989" y="3363956"/>
            <a:ext cx="5990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AMC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米，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BDC26D7A-B2C2-A586-3472-1130580C1E51}"/>
                  </a:ext>
                </a:extLst>
              </p:cNvPr>
              <p:cNvSpPr txBox="1"/>
              <p:nvPr/>
            </p:nvSpPr>
            <p:spPr>
              <a:xfrm>
                <a:off x="449989" y="3665320"/>
                <a:ext cx="2457197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𝐴𝑀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𝐶𝑀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BDC26D7A-B2C2-A586-3472-1130580C1E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65320"/>
                <a:ext cx="2457197" cy="771792"/>
              </a:xfrm>
              <a:prstGeom prst="rect">
                <a:avLst/>
              </a:prstGeom>
              <a:blipFill>
                <a:blip r:embed="rId5"/>
                <a:stretch>
                  <a:fillRect l="-3970" r="-3970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6C57BF65-76EC-6BD0-7E51-1B81F6AC938F}"/>
                  </a:ext>
                </a:extLst>
              </p:cNvPr>
              <p:cNvSpPr txBox="1"/>
              <p:nvPr/>
            </p:nvSpPr>
            <p:spPr>
              <a:xfrm>
                <a:off x="449989" y="4016723"/>
                <a:ext cx="6493764" cy="85243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·tan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（米），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6C57BF65-76EC-6BD0-7E51-1B81F6AC938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16723"/>
                <a:ext cx="6493764" cy="852437"/>
              </a:xfrm>
              <a:prstGeom prst="rect">
                <a:avLst/>
              </a:prstGeom>
              <a:blipFill>
                <a:blip r:embed="rId6"/>
                <a:stretch>
                  <a:fillRect l="-1502" r="-1596" b="-14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14FC5B06-8A2D-D13F-4042-B8CCA14E2049}"/>
              </a:ext>
            </a:extLst>
          </p:cNvPr>
          <p:cNvSpPr txBox="1"/>
          <p:nvPr/>
        </p:nvSpPr>
        <p:spPr>
          <a:xfrm>
            <a:off x="449989" y="4660100"/>
            <a:ext cx="5990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BMC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米，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14°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FA0B938F-6940-17C4-2940-D16FBF3FEFC0}"/>
                  </a:ext>
                </a:extLst>
              </p:cNvPr>
              <p:cNvSpPr txBox="1"/>
              <p:nvPr/>
            </p:nvSpPr>
            <p:spPr>
              <a:xfrm>
                <a:off x="449989" y="4963877"/>
                <a:ext cx="2460372" cy="7693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𝐵𝑀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𝐶𝑀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FA0B938F-6940-17C4-2940-D16FBF3FEF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63877"/>
                <a:ext cx="2460372" cy="769379"/>
              </a:xfrm>
              <a:prstGeom prst="rect">
                <a:avLst/>
              </a:prstGeom>
              <a:blipFill>
                <a:blip r:embed="rId7"/>
                <a:stretch>
                  <a:fillRect l="-3970" r="-4218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BD7AB0F1-3B69-FB97-039B-B14765E3597A}"/>
              </a:ext>
            </a:extLst>
          </p:cNvPr>
          <p:cNvSpPr txBox="1"/>
          <p:nvPr/>
        </p:nvSpPr>
        <p:spPr>
          <a:xfrm>
            <a:off x="449989" y="5524196"/>
            <a:ext cx="6384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·tan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0.25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（米），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5E9A7FD8-D2F3-2A28-2D7A-FAECA8E9F19C}"/>
                  </a:ext>
                </a:extLst>
              </p:cNvPr>
              <p:cNvSpPr txBox="1"/>
              <p:nvPr/>
            </p:nvSpPr>
            <p:spPr>
              <a:xfrm>
                <a:off x="449989" y="5839405"/>
                <a:ext cx="5457063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（米）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5E9A7FD8-D2F3-2A28-2D7A-FAECA8E9F1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839405"/>
                <a:ext cx="5457063" cy="613931"/>
              </a:xfrm>
              <a:prstGeom prst="rect">
                <a:avLst/>
              </a:prstGeom>
              <a:blipFill>
                <a:blip r:embed="rId8"/>
                <a:stretch>
                  <a:fillRect l="-1788" r="-2011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>
            <a:extLst>
              <a:ext uri="{FF2B5EF4-FFF2-40B4-BE49-F238E27FC236}">
                <a16:creationId xmlns:a16="http://schemas.microsoft.com/office/drawing/2014/main" id="{5207E529-02A6-665D-7EF5-DDA6650F09A9}"/>
              </a:ext>
            </a:extLst>
          </p:cNvPr>
          <p:cNvSpPr txBox="1"/>
          <p:nvPr/>
        </p:nvSpPr>
        <p:spPr>
          <a:xfrm>
            <a:off x="449989" y="6217116"/>
            <a:ext cx="6114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答：大桥主架在水面以上的高度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5" name="yt_shape_15765"/>
          <p:cNvSpPr txBox="1"/>
          <p:nvPr/>
        </p:nvSpPr>
        <p:spPr>
          <a:xfrm>
            <a:off x="540119" y="836712"/>
            <a:ext cx="11111999" cy="18466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（全椒县模拟）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海上测绘船沿正北方向航行，在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点观察东西方向的岛屿的西端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点的北偏东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36.9°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方向，航行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后到达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点，测得该岛屿东端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点的北偏东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67.4°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方向，又航行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后到达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点，测得该岛屿正好在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点的正东方向（即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在同一直线上），求该岛屿东西两端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之间的距离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（参考数据：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sin36.9°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tan36.9°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0.75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sin67.4°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0.92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tan67.4°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5766" name="yt_image_15766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68408" y="3212976"/>
            <a:ext cx="16257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5768"/>
              <p:cNvSpPr txBox="1"/>
              <p:nvPr/>
            </p:nvSpPr>
            <p:spPr>
              <a:xfrm>
                <a:off x="605772" y="2690682"/>
                <a:ext cx="6648295" cy="371928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𝐶𝑀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tan36.9°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0.75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7.5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𝐶𝑁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tan67.4°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2.40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14.4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14.4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7.5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答：该岛屿东西两端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之间的距离约为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6.9km.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4" name="yt_shape_1576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5772" y="2690682"/>
                <a:ext cx="6648295" cy="3719288"/>
              </a:xfrm>
              <a:prstGeom prst="rect">
                <a:avLst/>
              </a:prstGeom>
              <a:blipFill>
                <a:blip r:embed="rId3"/>
                <a:stretch>
                  <a:fillRect l="-2750" t="-1309" r="-2016" b="-40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A00847F1-0BF7-D540-C850-BA1C34C076DA}"/>
              </a:ext>
            </a:extLst>
          </p:cNvPr>
          <p:cNvSpPr txBox="1"/>
          <p:nvPr/>
        </p:nvSpPr>
        <p:spPr>
          <a:xfrm>
            <a:off x="515761" y="2643876"/>
            <a:ext cx="5375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4B0B168-7A5B-192A-C563-4B96C3A7B0EB}"/>
                  </a:ext>
                </a:extLst>
              </p:cNvPr>
              <p:cNvSpPr txBox="1"/>
              <p:nvPr/>
            </p:nvSpPr>
            <p:spPr>
              <a:xfrm>
                <a:off x="515761" y="3119364"/>
                <a:ext cx="6764083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CAM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𝐶𝑀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tan36.9°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0.75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4B0B168-7A5B-192A-C563-4B96C3A7B0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5761" y="3119364"/>
                <a:ext cx="6764083" cy="772110"/>
              </a:xfrm>
              <a:prstGeom prst="rect">
                <a:avLst/>
              </a:prstGeom>
              <a:blipFill>
                <a:blip r:embed="rId4"/>
                <a:stretch>
                  <a:fillRect l="-1443" r="-1623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C727A481-7E21-D75D-8C7C-645889CBEDE8}"/>
              </a:ext>
            </a:extLst>
          </p:cNvPr>
          <p:cNvSpPr txBox="1"/>
          <p:nvPr/>
        </p:nvSpPr>
        <p:spPr>
          <a:xfrm>
            <a:off x="515761" y="3797862"/>
            <a:ext cx="2931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A4634AFD-DAF3-EFB6-E797-37CFFDD6F6A5}"/>
                  </a:ext>
                </a:extLst>
              </p:cNvPr>
              <p:cNvSpPr txBox="1"/>
              <p:nvPr/>
            </p:nvSpPr>
            <p:spPr>
              <a:xfrm>
                <a:off x="515761" y="4273350"/>
                <a:ext cx="6635306" cy="77210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CBN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𝐶𝑁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𝐶𝐵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tan67.4°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2.40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A4634AFD-DAF3-EFB6-E797-37CFFDD6F6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5761" y="4273350"/>
                <a:ext cx="6635306" cy="772109"/>
              </a:xfrm>
              <a:prstGeom prst="rect">
                <a:avLst/>
              </a:prstGeom>
              <a:blipFill>
                <a:blip r:embed="rId5"/>
                <a:stretch>
                  <a:fillRect l="-1471" r="-1563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E64CFB7C-408E-B1D7-B383-7C4E804D886C}"/>
              </a:ext>
            </a:extLst>
          </p:cNvPr>
          <p:cNvSpPr txBox="1"/>
          <p:nvPr/>
        </p:nvSpPr>
        <p:spPr>
          <a:xfrm>
            <a:off x="515761" y="4951847"/>
            <a:ext cx="3032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14.4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70A2C07-5DA3-D5B9-8B24-17CABF484FEF}"/>
              </a:ext>
            </a:extLst>
          </p:cNvPr>
          <p:cNvSpPr txBox="1"/>
          <p:nvPr/>
        </p:nvSpPr>
        <p:spPr>
          <a:xfrm>
            <a:off x="515761" y="5427336"/>
            <a:ext cx="5699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14.4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6.9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40AAAF3-08D9-DC50-7929-C2BA297F5FA5}"/>
              </a:ext>
            </a:extLst>
          </p:cNvPr>
          <p:cNvSpPr txBox="1"/>
          <p:nvPr/>
        </p:nvSpPr>
        <p:spPr>
          <a:xfrm>
            <a:off x="515761" y="5902823"/>
            <a:ext cx="66650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答：该岛屿东西两端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之间的距离约为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6.9km.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2054</Words>
  <Application>Microsoft Office PowerPoint</Application>
  <PresentationFormat>宽屏</PresentationFormat>
  <Paragraphs>128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0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李富贵儿</cp:lastModifiedBy>
  <cp:revision>42</cp:revision>
  <dcterms:created xsi:type="dcterms:W3CDTF">2023-05-05T05:33:04Z</dcterms:created>
  <dcterms:modified xsi:type="dcterms:W3CDTF">2023-10-20T20:11:45Z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