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0" r:id="rId5"/>
    <p:sldId id="372" r:id="rId6"/>
    <p:sldId id="375" r:id="rId7"/>
    <p:sldId id="377" r:id="rId8"/>
    <p:sldId id="378" r:id="rId9"/>
    <p:sldId id="380" r:id="rId10"/>
    <p:sldId id="382" r:id="rId11"/>
    <p:sldId id="383" r:id="rId12"/>
    <p:sldId id="384" r:id="rId13"/>
    <p:sldId id="385" r:id="rId14"/>
    <p:sldId id="393" r:id="rId15"/>
    <p:sldId id="387" r:id="rId16"/>
    <p:sldId id="389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38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bin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28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29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bin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bin"/><Relationship Id="rId2" Type="http://schemas.openxmlformats.org/officeDocument/2006/relationships/image" Target="../media/image32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39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7" name="yt_shape_10807"/>
          <p:cNvSpPr txBox="1"/>
          <p:nvPr/>
        </p:nvSpPr>
        <p:spPr>
          <a:xfrm>
            <a:off x="540000" y="836712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806" name="yt_image_1080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09" name="yt_shape_10809"/>
          <p:cNvSpPr txBox="1"/>
          <p:nvPr/>
        </p:nvSpPr>
        <p:spPr>
          <a:xfrm>
            <a:off x="540000" y="1534295"/>
            <a:ext cx="64633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圆是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旋转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对称图形，旋转中心为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圆心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810" name="yt_shape_10810"/>
          <p:cNvSpPr txBox="1"/>
          <p:nvPr/>
        </p:nvSpPr>
        <p:spPr>
          <a:xfrm>
            <a:off x="540000" y="2013598"/>
            <a:ext cx="104644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顶点在圆心的角叫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圆心角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，圆心角的度数和它所对的弧的度数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811" name="yt_shape_10811"/>
          <p:cNvSpPr txBox="1"/>
          <p:nvPr/>
        </p:nvSpPr>
        <p:spPr>
          <a:xfrm>
            <a:off x="540119" y="2492901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在同圆或等圆中，相等的圆心角所对的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弧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相等，所对的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弦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相等，所对弦的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弦心距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同圆或等圆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中，如果两个圆心角以及这两个角所对的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弧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、所对的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弦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、所对弦的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弦心距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中，有一组量相等，那么其余各组量都分别相等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A2463BB-D8B7-FB33-408F-916C22E3850A}"/>
              </a:ext>
            </a:extLst>
          </p:cNvPr>
          <p:cNvSpPr txBox="1"/>
          <p:nvPr/>
        </p:nvSpPr>
        <p:spPr>
          <a:xfrm>
            <a:off x="1592989" y="148748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旋转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EE15A4C-DF81-0CE7-9273-79E1E1261019}"/>
              </a:ext>
            </a:extLst>
          </p:cNvPr>
          <p:cNvSpPr txBox="1"/>
          <p:nvPr/>
        </p:nvSpPr>
        <p:spPr>
          <a:xfrm>
            <a:off x="5860189" y="148748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圆心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959BA5-A803-5420-82C7-AFF487F969CC}"/>
              </a:ext>
            </a:extLst>
          </p:cNvPr>
          <p:cNvSpPr txBox="1"/>
          <p:nvPr/>
        </p:nvSpPr>
        <p:spPr>
          <a:xfrm>
            <a:off x="3421789" y="196679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圆心角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5BAD557-EF37-C0B6-E643-F984DD5290F2}"/>
              </a:ext>
            </a:extLst>
          </p:cNvPr>
          <p:cNvSpPr txBox="1"/>
          <p:nvPr/>
        </p:nvSpPr>
        <p:spPr>
          <a:xfrm>
            <a:off x="9822589" y="196679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F4EBDFD-AE78-C9AD-0C70-E289FA2E378D}"/>
              </a:ext>
            </a:extLst>
          </p:cNvPr>
          <p:cNvSpPr txBox="1"/>
          <p:nvPr/>
        </p:nvSpPr>
        <p:spPr>
          <a:xfrm>
            <a:off x="6165108" y="2446095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弧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218356E-78E9-F046-386A-943EF521B1C9}"/>
              </a:ext>
            </a:extLst>
          </p:cNvPr>
          <p:cNvSpPr txBox="1"/>
          <p:nvPr/>
        </p:nvSpPr>
        <p:spPr>
          <a:xfrm>
            <a:off x="8908307" y="2446095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弦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CF5967F-5F5B-E981-D096-08E3AEEF0033}"/>
              </a:ext>
            </a:extLst>
          </p:cNvPr>
          <p:cNvSpPr txBox="1"/>
          <p:nvPr/>
        </p:nvSpPr>
        <p:spPr>
          <a:xfrm>
            <a:off x="1059708" y="292158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弦心距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46FE158-D49D-F28B-1F37-DF2D6517F53E}"/>
              </a:ext>
            </a:extLst>
          </p:cNvPr>
          <p:cNvSpPr txBox="1"/>
          <p:nvPr/>
        </p:nvSpPr>
        <p:spPr>
          <a:xfrm>
            <a:off x="3574308" y="2921583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同圆或等圆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C0A015C-8F9E-AD06-D275-C481665700DA}"/>
              </a:ext>
            </a:extLst>
          </p:cNvPr>
          <p:cNvSpPr txBox="1"/>
          <p:nvPr/>
        </p:nvSpPr>
        <p:spPr>
          <a:xfrm>
            <a:off x="1059708" y="3397071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弧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9EB2454-814E-8ABB-17A5-630BF058E783}"/>
              </a:ext>
            </a:extLst>
          </p:cNvPr>
          <p:cNvSpPr txBox="1"/>
          <p:nvPr/>
        </p:nvSpPr>
        <p:spPr>
          <a:xfrm>
            <a:off x="3193308" y="3397071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弦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42C1E62-956F-3F26-959D-EC1ED813C51A}"/>
              </a:ext>
            </a:extLst>
          </p:cNvPr>
          <p:cNvSpPr txBox="1"/>
          <p:nvPr/>
        </p:nvSpPr>
        <p:spPr>
          <a:xfrm>
            <a:off x="5631708" y="339707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弦心距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2" name="yt_shape_10872"/>
          <p:cNvSpPr txBox="1"/>
          <p:nvPr/>
        </p:nvSpPr>
        <p:spPr>
          <a:xfrm>
            <a:off x="540119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CNM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873" name="yt_image_1087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17207" y="1628800"/>
            <a:ext cx="2334911" cy="2127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0875"/>
          <p:cNvSpPr txBox="1"/>
          <p:nvPr/>
        </p:nvSpPr>
        <p:spPr>
          <a:xfrm>
            <a:off x="540000" y="1783420"/>
            <a:ext cx="30617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5" name="yt_shape_10877"/>
          <p:cNvSpPr txBox="1"/>
          <p:nvPr/>
        </p:nvSpPr>
        <p:spPr>
          <a:xfrm>
            <a:off x="4940181" y="2415087"/>
            <a:ext cx="1915204" cy="15038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350" b="0" i="0" u="none" spc="-8350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  <a:cs typeface="宋体" pitchFamily="84"/>
              </a:rPr>
              <a:t> </a:t>
            </a:r>
            <a:r>
              <a:rPr lang="en-US" altLang="zh-CN" sz="8350" b="0" i="0" u="none" spc="12847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  <a:cs typeface="宋体" pitchFamily="84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6" name="yt_image_1087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8048" y="1995605"/>
            <a:ext cx="1894723" cy="1661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5169A92E-71DF-AD7C-A6C6-4B8411F9AF4B}"/>
              </a:ext>
            </a:extLst>
          </p:cNvPr>
          <p:cNvSpPr txBox="1"/>
          <p:nvPr/>
        </p:nvSpPr>
        <p:spPr>
          <a:xfrm>
            <a:off x="449989" y="1736614"/>
            <a:ext cx="3212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0879"/>
          <p:cNvSpPr txBox="1"/>
          <p:nvPr/>
        </p:nvSpPr>
        <p:spPr>
          <a:xfrm>
            <a:off x="540000" y="3259782"/>
            <a:ext cx="61042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为圆心，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分别为弦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的中点，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0880"/>
          <p:cNvSpPr txBox="1"/>
          <p:nvPr/>
        </p:nvSpPr>
        <p:spPr>
          <a:xfrm>
            <a:off x="540000" y="3739085"/>
            <a:ext cx="32492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0881"/>
          <p:cNvSpPr txBox="1"/>
          <p:nvPr/>
        </p:nvSpPr>
        <p:spPr>
          <a:xfrm>
            <a:off x="540000" y="4218388"/>
            <a:ext cx="35570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0882"/>
          <p:cNvSpPr txBox="1"/>
          <p:nvPr/>
        </p:nvSpPr>
        <p:spPr>
          <a:xfrm>
            <a:off x="540000" y="4697691"/>
            <a:ext cx="26770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ONM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yt_shape_10883"/>
          <p:cNvSpPr txBox="1"/>
          <p:nvPr/>
        </p:nvSpPr>
        <p:spPr>
          <a:xfrm>
            <a:off x="540000" y="5176994"/>
            <a:ext cx="36115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" name="yt_shape_10884"/>
          <p:cNvSpPr txBox="1"/>
          <p:nvPr/>
        </p:nvSpPr>
        <p:spPr>
          <a:xfrm>
            <a:off x="540000" y="5656297"/>
            <a:ext cx="33214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CNM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ONM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" name="yt_shape_10885"/>
          <p:cNvSpPr txBox="1"/>
          <p:nvPr/>
        </p:nvSpPr>
        <p:spPr>
          <a:xfrm>
            <a:off x="540000" y="6135600"/>
            <a:ext cx="26241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CNM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8380A46-C90B-93CC-7249-285415B63E9E}"/>
              </a:ext>
            </a:extLst>
          </p:cNvPr>
          <p:cNvSpPr txBox="1"/>
          <p:nvPr/>
        </p:nvSpPr>
        <p:spPr>
          <a:xfrm>
            <a:off x="449989" y="3212976"/>
            <a:ext cx="6225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为圆心，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分别为弦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04E6F40-1497-12CC-A68B-C878F17EE68C}"/>
              </a:ext>
            </a:extLst>
          </p:cNvPr>
          <p:cNvSpPr txBox="1"/>
          <p:nvPr/>
        </p:nvSpPr>
        <p:spPr>
          <a:xfrm>
            <a:off x="449989" y="3692279"/>
            <a:ext cx="33979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593826B-A518-BD8C-3DCE-E82EC14D5428}"/>
              </a:ext>
            </a:extLst>
          </p:cNvPr>
          <p:cNvSpPr txBox="1"/>
          <p:nvPr/>
        </p:nvSpPr>
        <p:spPr>
          <a:xfrm>
            <a:off x="449989" y="4171582"/>
            <a:ext cx="3702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9E5FC97-AE35-EAEB-C05E-A40D822EAEA0}"/>
              </a:ext>
            </a:extLst>
          </p:cNvPr>
          <p:cNvSpPr txBox="1"/>
          <p:nvPr/>
        </p:nvSpPr>
        <p:spPr>
          <a:xfrm>
            <a:off x="449989" y="4650885"/>
            <a:ext cx="2831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ONM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D6DB35B-2660-CD24-604D-4DE84241A75F}"/>
              </a:ext>
            </a:extLst>
          </p:cNvPr>
          <p:cNvSpPr txBox="1"/>
          <p:nvPr/>
        </p:nvSpPr>
        <p:spPr>
          <a:xfrm>
            <a:off x="449989" y="5130188"/>
            <a:ext cx="37567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09D9551-8793-5A2A-D5A6-E6563F1A345E}"/>
              </a:ext>
            </a:extLst>
          </p:cNvPr>
          <p:cNvSpPr txBox="1"/>
          <p:nvPr/>
        </p:nvSpPr>
        <p:spPr>
          <a:xfrm>
            <a:off x="449989" y="5609491"/>
            <a:ext cx="3469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CNM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ONM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300E8FB-AE4A-11BB-8E0B-D25A3E988BAA}"/>
              </a:ext>
            </a:extLst>
          </p:cNvPr>
          <p:cNvSpPr txBox="1"/>
          <p:nvPr/>
        </p:nvSpPr>
        <p:spPr>
          <a:xfrm>
            <a:off x="449989" y="6088795"/>
            <a:ext cx="2778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CNM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86" name="yt_shape_10886"/>
              <p:cNvSpPr txBox="1"/>
              <p:nvPr/>
            </p:nvSpPr>
            <p:spPr>
              <a:xfrm>
                <a:off x="540119" y="764704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是弧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上两点，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两点，求证：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886" name="yt_shape_108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764704"/>
                <a:ext cx="11111999" cy="986489"/>
              </a:xfrm>
              <a:prstGeom prst="rect">
                <a:avLst/>
              </a:prstGeom>
              <a:blipFill>
                <a:blip r:embed="rId2"/>
                <a:stretch>
                  <a:fillRect l="-1701" b="-18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888" name="yt_image_10888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78932" y="1751193"/>
            <a:ext cx="2373186" cy="2087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0890"/>
          <p:cNvSpPr txBox="1"/>
          <p:nvPr/>
        </p:nvSpPr>
        <p:spPr>
          <a:xfrm>
            <a:off x="540000" y="1819622"/>
            <a:ext cx="29751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5" name="yt_shape_10892"/>
          <p:cNvSpPr txBox="1"/>
          <p:nvPr/>
        </p:nvSpPr>
        <p:spPr>
          <a:xfrm>
            <a:off x="4911473" y="2451289"/>
            <a:ext cx="1971694" cy="15669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700" b="0" i="0" u="none" spc="-8700">
                <a:solidFill>
                  <a:srgbClr val="1EE3CF"/>
                </a:solidFill>
                <a:effectLst/>
                <a:latin typeface="Times New Roman" pitchFamily="87"/>
                <a:ea typeface="宋体" pitchFamily="87"/>
                <a:cs typeface="宋体" pitchFamily="87"/>
              </a:rPr>
              <a:t> </a:t>
            </a:r>
            <a:r>
              <a:rPr lang="en-US" altLang="zh-CN" sz="8700" b="0" i="0" u="none" spc="13200">
                <a:solidFill>
                  <a:srgbClr val="1EE3CF"/>
                </a:solidFill>
                <a:effectLst/>
                <a:latin typeface="Times New Roman" pitchFamily="87"/>
                <a:ea typeface="宋体" pitchFamily="87"/>
                <a:cs typeface="宋体" pitchFamily="87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6" name="yt_image_10891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11473" y="2451289"/>
            <a:ext cx="1952137" cy="1737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68D34A70-E3F5-1A2B-4406-DA564FE24E99}"/>
              </a:ext>
            </a:extLst>
          </p:cNvPr>
          <p:cNvSpPr txBox="1"/>
          <p:nvPr/>
        </p:nvSpPr>
        <p:spPr>
          <a:xfrm>
            <a:off x="449989" y="1772816"/>
            <a:ext cx="312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0894"/>
          <p:cNvSpPr txBox="1"/>
          <p:nvPr/>
        </p:nvSpPr>
        <p:spPr>
          <a:xfrm>
            <a:off x="540000" y="2620487"/>
            <a:ext cx="17440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0895"/>
          <p:cNvSpPr txBox="1"/>
          <p:nvPr/>
        </p:nvSpPr>
        <p:spPr>
          <a:xfrm>
            <a:off x="540000" y="3099790"/>
            <a:ext cx="19139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yt_shape_10896"/>
              <p:cNvSpPr txBox="1"/>
              <p:nvPr/>
            </p:nvSpPr>
            <p:spPr>
              <a:xfrm>
                <a:off x="540000" y="3579093"/>
                <a:ext cx="1724896" cy="4868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" name="yt_shape_108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79093"/>
                <a:ext cx="1724896" cy="486865"/>
              </a:xfrm>
              <a:prstGeom prst="rect">
                <a:avLst/>
              </a:prstGeom>
              <a:blipFill>
                <a:blip r:embed="rId5"/>
                <a:stretch>
                  <a:fillRect l="-10954" r="-9541" b="-33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yt_shape_10898"/>
          <p:cNvSpPr txBox="1"/>
          <p:nvPr/>
        </p:nvSpPr>
        <p:spPr>
          <a:xfrm>
            <a:off x="540000" y="4116746"/>
            <a:ext cx="27876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C5BFFC0-5EBD-EC37-CD55-147F7D459191}"/>
              </a:ext>
            </a:extLst>
          </p:cNvPr>
          <p:cNvSpPr txBox="1"/>
          <p:nvPr/>
        </p:nvSpPr>
        <p:spPr>
          <a:xfrm>
            <a:off x="449989" y="2573682"/>
            <a:ext cx="190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3912CD9-D63B-886A-5BF4-FBF71E8A9DC4}"/>
              </a:ext>
            </a:extLst>
          </p:cNvPr>
          <p:cNvSpPr txBox="1"/>
          <p:nvPr/>
        </p:nvSpPr>
        <p:spPr>
          <a:xfrm>
            <a:off x="449989" y="3052984"/>
            <a:ext cx="2075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23039C31-50C0-E63D-0873-1488B0896FE2}"/>
                  </a:ext>
                </a:extLst>
              </p:cNvPr>
              <p:cNvSpPr txBox="1"/>
              <p:nvPr/>
            </p:nvSpPr>
            <p:spPr>
              <a:xfrm>
                <a:off x="449989" y="3532287"/>
                <a:ext cx="1888299" cy="57576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23039C31-50C0-E63D-0873-1488B0896F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32287"/>
                <a:ext cx="1888299" cy="575768"/>
              </a:xfrm>
              <a:prstGeom prst="rect">
                <a:avLst/>
              </a:prstGeom>
              <a:blipFill>
                <a:blip r:embed="rId6"/>
                <a:stretch>
                  <a:fillRect l="-5161" r="-4839" b="-147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C5EA49A2-7BDA-4574-7583-7C49D66F4448}"/>
              </a:ext>
            </a:extLst>
          </p:cNvPr>
          <p:cNvSpPr txBox="1"/>
          <p:nvPr/>
        </p:nvSpPr>
        <p:spPr>
          <a:xfrm>
            <a:off x="449989" y="4069940"/>
            <a:ext cx="29407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yt_shape_10899"/>
              <p:cNvSpPr txBox="1"/>
              <p:nvPr/>
            </p:nvSpPr>
            <p:spPr>
              <a:xfrm>
                <a:off x="540000" y="4276672"/>
                <a:ext cx="5509842" cy="244150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𝑂𝐴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𝐴𝑂𝐶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𝐵𝑂𝐷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6" name="yt_shape_108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76672"/>
                <a:ext cx="5509842" cy="2441502"/>
              </a:xfrm>
              <a:prstGeom prst="rect">
                <a:avLst/>
              </a:prstGeom>
              <a:blipFill>
                <a:blip r:embed="rId7"/>
                <a:stretch>
                  <a:fillRect l="-3433" b="-7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DBAAE8E3-5BC9-C8BA-67BE-3EFFA91BF928}"/>
                  </a:ext>
                </a:extLst>
              </p:cNvPr>
              <p:cNvSpPr txBox="1"/>
              <p:nvPr/>
            </p:nvSpPr>
            <p:spPr>
              <a:xfrm>
                <a:off x="449989" y="4229866"/>
                <a:ext cx="563664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𝑂𝐴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𝐴𝑂𝐶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𝐵𝑂𝐷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DBAAE8E3-5BC9-C8BA-67BE-3EFFA91BF9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29866"/>
                <a:ext cx="5636641" cy="1611643"/>
              </a:xfrm>
              <a:prstGeom prst="rect">
                <a:avLst/>
              </a:prstGeom>
              <a:blipFill>
                <a:blip r:embed="rId8"/>
                <a:stretch>
                  <a:fillRect l="-17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文本框 17">
            <a:extLst>
              <a:ext uri="{FF2B5EF4-FFF2-40B4-BE49-F238E27FC236}">
                <a16:creationId xmlns:a16="http://schemas.microsoft.com/office/drawing/2014/main" id="{836DAD43-4DC3-7B88-E3F5-A205AD8FEE8A}"/>
              </a:ext>
            </a:extLst>
          </p:cNvPr>
          <p:cNvSpPr txBox="1"/>
          <p:nvPr/>
        </p:nvSpPr>
        <p:spPr>
          <a:xfrm>
            <a:off x="449989" y="5747897"/>
            <a:ext cx="2940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E03523F-9C12-E94F-0598-163A0428A68F}"/>
              </a:ext>
            </a:extLst>
          </p:cNvPr>
          <p:cNvSpPr txBox="1"/>
          <p:nvPr/>
        </p:nvSpPr>
        <p:spPr>
          <a:xfrm>
            <a:off x="449989" y="6223385"/>
            <a:ext cx="1661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12" grpId="0" build="allAtOnce"/>
      <p:bldP spid="13" grpId="0" build="allAtOnce"/>
      <p:bldP spid="14" grpId="0" build="allAtOnce"/>
      <p:bldP spid="15" grpId="0" build="allAtOnce"/>
      <p:bldP spid="17" grpId="0" build="allAtOnce"/>
      <p:bldP spid="18" grpId="0" build="allAtOnce"/>
      <p:bldP spid="1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4" name="yt_shape_10904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903" name="yt_image_1090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06" name="yt_shape_10906"/>
          <p:cNvSpPr txBox="1"/>
          <p:nvPr/>
        </p:nvSpPr>
        <p:spPr>
          <a:xfrm>
            <a:off x="540000" y="1597583"/>
            <a:ext cx="84401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是弦，且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907" name="yt_shape_10907"/>
          <p:cNvSpPr txBox="1"/>
          <p:nvPr/>
        </p:nvSpPr>
        <p:spPr>
          <a:xfrm>
            <a:off x="540000" y="2076886"/>
            <a:ext cx="30188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10910" name="yt_image_1091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9500" y="2505401"/>
            <a:ext cx="5301392" cy="1758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yt_shape_10912"/>
          <p:cNvSpPr txBox="1"/>
          <p:nvPr/>
        </p:nvSpPr>
        <p:spPr>
          <a:xfrm>
            <a:off x="540000" y="2566336"/>
            <a:ext cx="75922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）过点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，垂足分别为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0914"/>
          <p:cNvSpPr txBox="1"/>
          <p:nvPr/>
        </p:nvSpPr>
        <p:spPr>
          <a:xfrm>
            <a:off x="3490982" y="3198003"/>
            <a:ext cx="4840941" cy="127874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100" b="0" i="0" u="none" spc="-7100" dirty="0">
                <a:solidFill>
                  <a:srgbClr val="1EE3CF"/>
                </a:solidFill>
                <a:effectLst/>
                <a:latin typeface="Times New Roman" pitchFamily="71"/>
                <a:ea typeface="宋体" pitchFamily="71"/>
                <a:cs typeface="宋体" pitchFamily="71"/>
              </a:rPr>
              <a:t> </a:t>
            </a:r>
            <a:r>
              <a:rPr lang="en-US" altLang="zh-CN" sz="7100" b="0" i="0" u="none" spc="35974" dirty="0">
                <a:solidFill>
                  <a:srgbClr val="1EE3CF"/>
                </a:solidFill>
                <a:effectLst/>
                <a:latin typeface="Times New Roman" pitchFamily="71"/>
                <a:ea typeface="宋体" pitchFamily="71"/>
                <a:cs typeface="宋体" pitchFamily="71"/>
              </a:rPr>
              <a:t> 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1" name="yt_image_1091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r="67170"/>
          <a:stretch/>
        </p:blipFill>
        <p:spPr bwMode="auto">
          <a:xfrm>
            <a:off x="4106014" y="3398016"/>
            <a:ext cx="1573597" cy="141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yt_shape_10916"/>
          <p:cNvSpPr txBox="1"/>
          <p:nvPr/>
        </p:nvSpPr>
        <p:spPr>
          <a:xfrm>
            <a:off x="540000" y="4411910"/>
            <a:ext cx="26994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" name="yt_shape_10917"/>
          <p:cNvSpPr txBox="1"/>
          <p:nvPr/>
        </p:nvSpPr>
        <p:spPr>
          <a:xfrm>
            <a:off x="540000" y="4891213"/>
            <a:ext cx="17440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" name="yt_shape_10918"/>
          <p:cNvSpPr txBox="1"/>
          <p:nvPr/>
        </p:nvSpPr>
        <p:spPr>
          <a:xfrm>
            <a:off x="540000" y="5370516"/>
            <a:ext cx="16338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；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83CB681-E134-6B98-0B16-347305D8017C}"/>
              </a:ext>
            </a:extLst>
          </p:cNvPr>
          <p:cNvSpPr txBox="1"/>
          <p:nvPr/>
        </p:nvSpPr>
        <p:spPr>
          <a:xfrm>
            <a:off x="449989" y="2550977"/>
            <a:ext cx="769886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）过点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kumimoji="0" lang="en-US" altLang="zh-CN" sz="2400" b="0" i="0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24"/>
              <a:ea typeface="黑体" pitchFamily="24"/>
              <a:cs typeface="宋体" pitchFamily="24"/>
            </a:endParaRPr>
          </a:p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垂足分别为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D55BB6C-FFED-CD9F-63BA-57DDCB38D7AB}"/>
              </a:ext>
            </a:extLst>
          </p:cNvPr>
          <p:cNvSpPr txBox="1"/>
          <p:nvPr/>
        </p:nvSpPr>
        <p:spPr>
          <a:xfrm>
            <a:off x="449989" y="4365104"/>
            <a:ext cx="2853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DC5B23E-1787-4039-8FEF-1628D41C01DB}"/>
              </a:ext>
            </a:extLst>
          </p:cNvPr>
          <p:cNvSpPr txBox="1"/>
          <p:nvPr/>
        </p:nvSpPr>
        <p:spPr>
          <a:xfrm>
            <a:off x="449989" y="4844407"/>
            <a:ext cx="190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7241585-E3CC-9632-B8EC-3BD0749D76AD}"/>
              </a:ext>
            </a:extLst>
          </p:cNvPr>
          <p:cNvSpPr txBox="1"/>
          <p:nvPr/>
        </p:nvSpPr>
        <p:spPr>
          <a:xfrm>
            <a:off x="449989" y="5323710"/>
            <a:ext cx="1798130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uiExpand="1" build="allAtOnce"/>
      <p:bldP spid="16" grpId="0" build="allAtOnce"/>
      <p:bldP spid="17" grpId="0" build="allAtOnce"/>
      <p:bldP spid="1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4" name="yt_shape_10914"/>
          <p:cNvSpPr txBox="1"/>
          <p:nvPr/>
        </p:nvSpPr>
        <p:spPr>
          <a:xfrm>
            <a:off x="3490982" y="2498517"/>
            <a:ext cx="4840941" cy="127874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100" b="0" i="0" u="none" spc="-7100" dirty="0">
                <a:solidFill>
                  <a:srgbClr val="1EE3CF"/>
                </a:solidFill>
                <a:effectLst/>
                <a:latin typeface="Times New Roman" pitchFamily="71"/>
                <a:ea typeface="宋体" pitchFamily="71"/>
                <a:cs typeface="宋体" pitchFamily="71"/>
              </a:rPr>
              <a:t> </a:t>
            </a:r>
            <a:r>
              <a:rPr lang="en-US" altLang="zh-CN" sz="7100" b="0" i="0" u="none" spc="35974" dirty="0">
                <a:solidFill>
                  <a:srgbClr val="1EE3CF"/>
                </a:solidFill>
                <a:effectLst/>
                <a:latin typeface="Times New Roman" pitchFamily="71"/>
                <a:ea typeface="宋体" pitchFamily="71"/>
                <a:cs typeface="宋体" pitchFamily="71"/>
              </a:rPr>
              <a:t> 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0913" name="yt_image_1091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30639" r="31803"/>
          <a:stretch/>
        </p:blipFill>
        <p:spPr bwMode="auto">
          <a:xfrm>
            <a:off x="5231904" y="2564904"/>
            <a:ext cx="1800200" cy="141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yt_shape_10908"/>
          <p:cNvSpPr txBox="1"/>
          <p:nvPr/>
        </p:nvSpPr>
        <p:spPr>
          <a:xfrm>
            <a:off x="449989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）如果点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由圆上运动到圆外，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过圆心，如图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，是否仍有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？为什么？</a:t>
            </a:r>
          </a:p>
        </p:txBody>
      </p:sp>
      <p:sp>
        <p:nvSpPr>
          <p:cNvPr id="13" name="yt_shape_10909"/>
          <p:cNvSpPr txBox="1"/>
          <p:nvPr/>
        </p:nvSpPr>
        <p:spPr>
          <a:xfrm>
            <a:off x="449988" y="542094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，如果点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由圆上运动到圆内，那么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是否仍然成立？直接写出答案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" name="yt_image_1091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281"/>
          <a:stretch/>
        </p:blipFill>
        <p:spPr bwMode="auto">
          <a:xfrm>
            <a:off x="8184232" y="1206556"/>
            <a:ext cx="3590056" cy="1758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3544A299-16B1-824C-C906-5FEB70F4F8FA}"/>
              </a:ext>
            </a:extLst>
          </p:cNvPr>
          <p:cNvSpPr txBox="1"/>
          <p:nvPr/>
        </p:nvSpPr>
        <p:spPr>
          <a:xfrm>
            <a:off x="449989" y="1604843"/>
            <a:ext cx="416032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）仍有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846572C-E21C-8AE7-944C-331F24D39362}"/>
              </a:ext>
            </a:extLst>
          </p:cNvPr>
          <p:cNvSpPr txBox="1"/>
          <p:nvPr/>
        </p:nvSpPr>
        <p:spPr>
          <a:xfrm>
            <a:off x="449989" y="1995804"/>
            <a:ext cx="412064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过点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OG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OH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EAB8D0A-C776-F3D9-18B2-704B22873257}"/>
              </a:ext>
            </a:extLst>
          </p:cNvPr>
          <p:cNvSpPr txBox="1"/>
          <p:nvPr/>
        </p:nvSpPr>
        <p:spPr>
          <a:xfrm>
            <a:off x="4233701" y="1995804"/>
            <a:ext cx="2526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垂足分别为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4AB09C1-4E19-BA9F-7377-169301AF8C5C}"/>
              </a:ext>
            </a:extLst>
          </p:cNvPr>
          <p:cNvSpPr txBox="1"/>
          <p:nvPr/>
        </p:nvSpPr>
        <p:spPr>
          <a:xfrm>
            <a:off x="449989" y="3501008"/>
            <a:ext cx="4726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，易得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A3E8E99-1EDB-81FD-E09A-E1AB269FD9D3}"/>
              </a:ext>
            </a:extLst>
          </p:cNvPr>
          <p:cNvSpPr txBox="1"/>
          <p:nvPr/>
        </p:nvSpPr>
        <p:spPr>
          <a:xfrm>
            <a:off x="449989" y="3976496"/>
            <a:ext cx="556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OPG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OPH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7FE54A1-2B02-A2CC-4D5F-8CBF7B0E142D}"/>
              </a:ext>
            </a:extLst>
          </p:cNvPr>
          <p:cNvSpPr txBox="1"/>
          <p:nvPr/>
        </p:nvSpPr>
        <p:spPr>
          <a:xfrm>
            <a:off x="6139589" y="3976496"/>
            <a:ext cx="570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HL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5CC5E30-9D47-0105-87A2-6D8AF4F81B8D}"/>
              </a:ext>
            </a:extLst>
          </p:cNvPr>
          <p:cNvSpPr txBox="1"/>
          <p:nvPr/>
        </p:nvSpPr>
        <p:spPr>
          <a:xfrm>
            <a:off x="6834914" y="3976496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marR="0" lvl="0" defTabSz="914400" rtl="0" eaLnBrk="1" fontAlgn="auto" latinLnBrk="0" hangingPunct="0">
              <a:lnSpc>
                <a:spcPct val="129999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603FC1C-B9D7-5737-140C-B1D5EA7A2B27}"/>
              </a:ext>
            </a:extLst>
          </p:cNvPr>
          <p:cNvSpPr txBox="1"/>
          <p:nvPr/>
        </p:nvSpPr>
        <p:spPr>
          <a:xfrm>
            <a:off x="7269486" y="4012028"/>
            <a:ext cx="167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PH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6FCCC36-00A0-B163-BAB9-FE5038812D00}"/>
              </a:ext>
            </a:extLst>
          </p:cNvPr>
          <p:cNvSpPr txBox="1"/>
          <p:nvPr/>
        </p:nvSpPr>
        <p:spPr>
          <a:xfrm>
            <a:off x="449989" y="4423416"/>
            <a:ext cx="4907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FC3CEB3-BE99-987F-BD68-C6A97DC1DE06}"/>
              </a:ext>
            </a:extLst>
          </p:cNvPr>
          <p:cNvSpPr txBox="1"/>
          <p:nvPr/>
        </p:nvSpPr>
        <p:spPr>
          <a:xfrm>
            <a:off x="449989" y="4898904"/>
            <a:ext cx="3650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E662920-AB40-9D7C-67DF-53A6C4FE5668}"/>
              </a:ext>
            </a:extLst>
          </p:cNvPr>
          <p:cNvSpPr txBox="1"/>
          <p:nvPr/>
        </p:nvSpPr>
        <p:spPr>
          <a:xfrm>
            <a:off x="3938171" y="4930653"/>
            <a:ext cx="332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F6559200-0E50-51AA-B427-2DE1773F0F45}"/>
              </a:ext>
            </a:extLst>
          </p:cNvPr>
          <p:cNvSpPr txBox="1"/>
          <p:nvPr/>
        </p:nvSpPr>
        <p:spPr>
          <a:xfrm>
            <a:off x="7019739" y="4930653"/>
            <a:ext cx="179813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50339AA9-C029-6C89-7B4E-C9B0FD9CFD25}"/>
              </a:ext>
            </a:extLst>
          </p:cNvPr>
          <p:cNvSpPr txBox="1"/>
          <p:nvPr/>
        </p:nvSpPr>
        <p:spPr>
          <a:xfrm>
            <a:off x="449989" y="6237312"/>
            <a:ext cx="3245930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仍然成立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  <p:bldP spid="23" grpId="0" build="allAtOnce"/>
      <p:bldP spid="24" grpId="0" build="allAtOnce"/>
      <p:bldP spid="25" grpId="0" build="allAtOnce"/>
      <p:bldP spid="26" grpId="0" build="allAtOnce"/>
      <p:bldP spid="2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2" name="yt_shape_10922"/>
          <p:cNvSpPr txBox="1"/>
          <p:nvPr/>
        </p:nvSpPr>
        <p:spPr>
          <a:xfrm>
            <a:off x="3369962" y="836712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</a:rPr>
              <a:t> </a:t>
            </a:r>
          </a:p>
        </p:txBody>
      </p:sp>
      <p:pic>
        <p:nvPicPr>
          <p:cNvPr id="10921" name="yt_image_10921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886111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24" name="yt_shape_10924"/>
          <p:cNvSpPr txBox="1"/>
          <p:nvPr/>
        </p:nvSpPr>
        <p:spPr>
          <a:xfrm>
            <a:off x="4095452" y="1315137"/>
            <a:ext cx="40010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与弧的中点有关的辅助线作法</a:t>
            </a:r>
          </a:p>
        </p:txBody>
      </p:sp>
      <p:sp>
        <p:nvSpPr>
          <p:cNvPr id="10925" name="yt_shape_10925"/>
          <p:cNvSpPr txBox="1"/>
          <p:nvPr/>
        </p:nvSpPr>
        <p:spPr>
          <a:xfrm>
            <a:off x="540119" y="179444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【方法指导】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连等弧对的弦（圆心角），运用等弧所对的弦（圆心角）相等；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连过弧（弦）中点的半径，运用垂径定理解题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26" name="yt_shape_10926"/>
              <p:cNvSpPr txBox="1"/>
              <p:nvPr/>
            </p:nvSpPr>
            <p:spPr>
              <a:xfrm>
                <a:off x="540119" y="2753875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的弦，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半径的长为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926" name="yt_shape_109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753875"/>
                <a:ext cx="11111999" cy="986489"/>
              </a:xfrm>
              <a:prstGeom prst="rect">
                <a:avLst/>
              </a:prstGeom>
              <a:blipFill>
                <a:blip r:embed="rId3"/>
                <a:stretch>
                  <a:fillRect l="-1701" b="-17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928" name="yt_image_1092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61339" y="3943516"/>
            <a:ext cx="1269320" cy="134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0C5FC49-3136-F03C-4171-BE75EABE601D}"/>
              </a:ext>
            </a:extLst>
          </p:cNvPr>
          <p:cNvSpPr txBox="1"/>
          <p:nvPr/>
        </p:nvSpPr>
        <p:spPr>
          <a:xfrm>
            <a:off x="1059708" y="3259646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30" name="yt_shape_10930"/>
              <p:cNvSpPr txBox="1"/>
              <p:nvPr/>
            </p:nvSpPr>
            <p:spPr>
              <a:xfrm>
                <a:off x="540119" y="908720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为圆心的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的三等分点，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，求证：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930" name="yt_shape_109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8720"/>
                <a:ext cx="11111999" cy="986489"/>
              </a:xfrm>
              <a:prstGeom prst="rect">
                <a:avLst/>
              </a:prstGeom>
              <a:blipFill>
                <a:blip r:embed="rId2"/>
                <a:stretch>
                  <a:fillRect l="-1701" r="-659" b="-18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932" name="yt_image_1093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76535" y="1700808"/>
            <a:ext cx="1875583" cy="1858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0934"/>
          <p:cNvSpPr txBox="1"/>
          <p:nvPr/>
        </p:nvSpPr>
        <p:spPr>
          <a:xfrm>
            <a:off x="540000" y="1963638"/>
            <a:ext cx="22393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5" name="yt_shape_10936"/>
          <p:cNvSpPr txBox="1"/>
          <p:nvPr/>
        </p:nvSpPr>
        <p:spPr>
          <a:xfrm>
            <a:off x="5084251" y="2595305"/>
            <a:ext cx="1622624" cy="154888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600" b="0" i="0" u="none" spc="-8600">
                <a:solidFill>
                  <a:srgbClr val="1EE3CF"/>
                </a:solidFill>
                <a:effectLst/>
                <a:latin typeface="Times New Roman" pitchFamily="86"/>
                <a:ea typeface="宋体" pitchFamily="86"/>
                <a:cs typeface="宋体" pitchFamily="86"/>
              </a:rPr>
              <a:t> </a:t>
            </a:r>
            <a:r>
              <a:rPr lang="en-US" altLang="zh-CN" sz="8600" b="0" i="0" u="none" spc="10503">
                <a:solidFill>
                  <a:srgbClr val="1EE3CF"/>
                </a:solidFill>
                <a:effectLst/>
                <a:latin typeface="Times New Roman" pitchFamily="86"/>
                <a:ea typeface="宋体" pitchFamily="86"/>
                <a:cs typeface="宋体" pitchFamily="86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6" name="yt_image_1093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84251" y="2276872"/>
            <a:ext cx="1606581" cy="171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7BD1155C-8B2A-3345-4A01-945F91E8B289}"/>
              </a:ext>
            </a:extLst>
          </p:cNvPr>
          <p:cNvSpPr txBox="1"/>
          <p:nvPr/>
        </p:nvSpPr>
        <p:spPr>
          <a:xfrm>
            <a:off x="449989" y="1916832"/>
            <a:ext cx="2397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0938"/>
          <p:cNvSpPr txBox="1"/>
          <p:nvPr/>
        </p:nvSpPr>
        <p:spPr>
          <a:xfrm>
            <a:off x="540000" y="2971750"/>
            <a:ext cx="41421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yt_shape_10939"/>
              <p:cNvSpPr txBox="1"/>
              <p:nvPr/>
            </p:nvSpPr>
            <p:spPr>
              <a:xfrm>
                <a:off x="540000" y="3451053"/>
                <a:ext cx="3175806" cy="4868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圆心的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的三等分点，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9" name="yt_shape_109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51053"/>
                <a:ext cx="3175806" cy="486865"/>
              </a:xfrm>
              <a:prstGeom prst="rect">
                <a:avLst/>
              </a:prstGeom>
              <a:blipFill>
                <a:blip r:embed="rId5"/>
                <a:stretch>
                  <a:fillRect l="-5950" r="-4798" b="-33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yt_shape_10941"/>
          <p:cNvSpPr txBox="1"/>
          <p:nvPr/>
        </p:nvSpPr>
        <p:spPr>
          <a:xfrm>
            <a:off x="540000" y="3988706"/>
            <a:ext cx="52883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0942"/>
          <p:cNvSpPr txBox="1"/>
          <p:nvPr/>
        </p:nvSpPr>
        <p:spPr>
          <a:xfrm>
            <a:off x="540000" y="4468009"/>
            <a:ext cx="37734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yt_shape_10943"/>
          <p:cNvSpPr txBox="1"/>
          <p:nvPr/>
        </p:nvSpPr>
        <p:spPr>
          <a:xfrm>
            <a:off x="540000" y="4947312"/>
            <a:ext cx="59567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" name="yt_shape_10944"/>
          <p:cNvSpPr txBox="1"/>
          <p:nvPr/>
        </p:nvSpPr>
        <p:spPr>
          <a:xfrm>
            <a:off x="540000" y="5426615"/>
            <a:ext cx="46871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" name="yt_shape_10945"/>
          <p:cNvSpPr txBox="1"/>
          <p:nvPr/>
        </p:nvSpPr>
        <p:spPr>
          <a:xfrm>
            <a:off x="540000" y="5905918"/>
            <a:ext cx="43906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4BD5D79-5C1B-450D-B5BD-1CF629178399}"/>
              </a:ext>
            </a:extLst>
          </p:cNvPr>
          <p:cNvSpPr txBox="1"/>
          <p:nvPr/>
        </p:nvSpPr>
        <p:spPr>
          <a:xfrm>
            <a:off x="449989" y="2924944"/>
            <a:ext cx="4282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85DB6C79-CC19-79F9-0F58-5DFE3B961D22}"/>
                  </a:ext>
                </a:extLst>
              </p:cNvPr>
              <p:cNvSpPr txBox="1"/>
              <p:nvPr/>
            </p:nvSpPr>
            <p:spPr>
              <a:xfrm>
                <a:off x="449989" y="3404247"/>
                <a:ext cx="3325177" cy="57576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圆心的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的三等分点，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85DB6C79-CC19-79F9-0F58-5DFE3B961D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04247"/>
                <a:ext cx="3325177" cy="575768"/>
              </a:xfrm>
              <a:prstGeom prst="rect">
                <a:avLst/>
              </a:prstGeom>
              <a:blipFill>
                <a:blip r:embed="rId6"/>
                <a:stretch>
                  <a:fillRect l="-2936" r="-2936" b="-147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>
            <a:extLst>
              <a:ext uri="{FF2B5EF4-FFF2-40B4-BE49-F238E27FC236}">
                <a16:creationId xmlns:a16="http://schemas.microsoft.com/office/drawing/2014/main" id="{44BD8DE4-BF07-0C1E-677E-038E39788D18}"/>
              </a:ext>
            </a:extLst>
          </p:cNvPr>
          <p:cNvSpPr txBox="1"/>
          <p:nvPr/>
        </p:nvSpPr>
        <p:spPr>
          <a:xfrm>
            <a:off x="449989" y="3941900"/>
            <a:ext cx="54172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FCC125E-6203-CB4D-C3CD-BF7977DE2883}"/>
              </a:ext>
            </a:extLst>
          </p:cNvPr>
          <p:cNvSpPr txBox="1"/>
          <p:nvPr/>
        </p:nvSpPr>
        <p:spPr>
          <a:xfrm>
            <a:off x="449989" y="4421203"/>
            <a:ext cx="3917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7684055-DFC0-ED1C-C951-D73C5A475460}"/>
              </a:ext>
            </a:extLst>
          </p:cNvPr>
          <p:cNvSpPr txBox="1"/>
          <p:nvPr/>
        </p:nvSpPr>
        <p:spPr>
          <a:xfrm>
            <a:off x="449989" y="4900506"/>
            <a:ext cx="6079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813974A-0612-AFC2-436E-A13828B24C51}"/>
              </a:ext>
            </a:extLst>
          </p:cNvPr>
          <p:cNvSpPr txBox="1"/>
          <p:nvPr/>
        </p:nvSpPr>
        <p:spPr>
          <a:xfrm>
            <a:off x="449989" y="5379809"/>
            <a:ext cx="48219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54A73B3-EED3-5D16-18EB-C6C747FBE840}"/>
              </a:ext>
            </a:extLst>
          </p:cNvPr>
          <p:cNvSpPr txBox="1"/>
          <p:nvPr/>
        </p:nvSpPr>
        <p:spPr>
          <a:xfrm>
            <a:off x="449989" y="5859113"/>
            <a:ext cx="45282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yt_shape_10946"/>
          <p:cNvSpPr txBox="1"/>
          <p:nvPr/>
        </p:nvSpPr>
        <p:spPr>
          <a:xfrm>
            <a:off x="540000" y="6307541"/>
            <a:ext cx="14956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C928FC6-8624-E5D5-3097-C3B469F8A8E5}"/>
              </a:ext>
            </a:extLst>
          </p:cNvPr>
          <p:cNvSpPr txBox="1"/>
          <p:nvPr/>
        </p:nvSpPr>
        <p:spPr>
          <a:xfrm>
            <a:off x="449989" y="6260735"/>
            <a:ext cx="1661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3" name="yt_shape_10813"/>
          <p:cNvSpPr txBox="1"/>
          <p:nvPr/>
        </p:nvSpPr>
        <p:spPr>
          <a:xfrm>
            <a:off x="540000" y="90872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812" name="yt_image_1081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8720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15" name="yt_shape_10815"/>
          <p:cNvSpPr txBox="1"/>
          <p:nvPr/>
        </p:nvSpPr>
        <p:spPr>
          <a:xfrm>
            <a:off x="540000" y="1612017"/>
            <a:ext cx="506228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圆心角及圆的旋转对称性</a:t>
            </a:r>
          </a:p>
        </p:txBody>
      </p:sp>
      <p:sp>
        <p:nvSpPr>
          <p:cNvPr id="10816" name="yt_shape_10816"/>
          <p:cNvSpPr txBox="1"/>
          <p:nvPr/>
        </p:nvSpPr>
        <p:spPr>
          <a:xfrm>
            <a:off x="540000" y="2111582"/>
            <a:ext cx="59936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下面四个图中的角，是圆心角的是（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0817" name="yt_image_1081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743248"/>
            <a:ext cx="6575543" cy="1765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8439283">
            <a:extLst>
              <a:ext uri="{FF2B5EF4-FFF2-40B4-BE49-F238E27FC236}">
                <a16:creationId xmlns:a16="http://schemas.microsoft.com/office/drawing/2014/main" id="{29EDD623-2BAE-087B-A83E-3DC7543CEFC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134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0C9D137-19F1-9E84-953F-DADF7AA6C1FC}"/>
              </a:ext>
            </a:extLst>
          </p:cNvPr>
          <p:cNvSpPr txBox="1"/>
          <p:nvPr/>
        </p:nvSpPr>
        <p:spPr>
          <a:xfrm>
            <a:off x="5707789" y="206477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19" name="yt_shape_10819"/>
              <p:cNvSpPr txBox="1"/>
              <p:nvPr/>
            </p:nvSpPr>
            <p:spPr>
              <a:xfrm>
                <a:off x="540119" y="836712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是圆周上的两点，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，则劣弧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是（</a:t>
                </a:r>
                <a:r>
                  <a:rPr lang="zh-CN" altLang="zh-CN" sz="12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819" name="yt_shape_108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836712"/>
                <a:ext cx="11111999" cy="986489"/>
              </a:xfrm>
              <a:prstGeom prst="rect">
                <a:avLst/>
              </a:prstGeom>
              <a:blipFill>
                <a:blip r:embed="rId2"/>
                <a:stretch>
                  <a:fillRect l="-1701" b="-18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822" name="yt_table_10822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1389278"/>
              </p:ext>
            </p:extLst>
          </p:nvPr>
        </p:nvGraphicFramePr>
        <p:xfrm>
          <a:off x="540000" y="1873989"/>
          <a:ext cx="3624263" cy="1901952"/>
        </p:xfrm>
        <a:graphic>
          <a:graphicData uri="http://schemas.openxmlformats.org/drawingml/2006/table">
            <a:tbl>
              <a:tblPr/>
              <a:tblGrid>
                <a:gridCol w="3624263">
                  <a:extLst>
                    <a:ext uri="{9D8B030D-6E8A-4147-A177-3AD203B41FA5}">
                      <a16:colId xmlns:a16="http://schemas.microsoft.com/office/drawing/2014/main" val="100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C.72°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条件不足，无法求出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7"/>
                  </a:ext>
                </a:extLst>
              </a:tr>
            </a:tbl>
          </a:graphicData>
        </a:graphic>
      </p:graphicFrame>
      <p:pic>
        <p:nvPicPr>
          <p:cNvPr id="10821" name="yt_image_10821_skip" title="H_102.7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24281" y="1873989"/>
            <a:ext cx="1125450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6A8809C-E17C-E768-D3BE-B04CEFDE0CB6}"/>
              </a:ext>
            </a:extLst>
          </p:cNvPr>
          <p:cNvSpPr txBox="1"/>
          <p:nvPr/>
        </p:nvSpPr>
        <p:spPr>
          <a:xfrm>
            <a:off x="1176210" y="134248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0824"/>
          <p:cNvSpPr txBox="1"/>
          <p:nvPr/>
        </p:nvSpPr>
        <p:spPr>
          <a:xfrm>
            <a:off x="540000" y="3856867"/>
            <a:ext cx="87908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所对的圆心角为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D678E2E-9B9C-5534-1093-0F387667DBDA}"/>
              </a:ext>
            </a:extLst>
          </p:cNvPr>
          <p:cNvSpPr txBox="1"/>
          <p:nvPr/>
        </p:nvSpPr>
        <p:spPr>
          <a:xfrm>
            <a:off x="8622439" y="3810061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5" name="yt_shape_10825"/>
          <p:cNvSpPr txBox="1"/>
          <p:nvPr/>
        </p:nvSpPr>
        <p:spPr>
          <a:xfrm>
            <a:off x="540000" y="908720"/>
            <a:ext cx="660116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弧、弦、圆心角、弦心距之间的关系</a:t>
            </a:r>
          </a:p>
        </p:txBody>
      </p:sp>
      <p:sp>
        <p:nvSpPr>
          <p:cNvPr id="10826" name="yt_shape_10826"/>
          <p:cNvSpPr txBox="1"/>
          <p:nvPr/>
        </p:nvSpPr>
        <p:spPr>
          <a:xfrm>
            <a:off x="540000" y="1408285"/>
            <a:ext cx="50702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如果两个圆心角相等，那么（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827" name="yt_table_1082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7980354"/>
              </p:ext>
            </p:extLst>
          </p:nvPr>
        </p:nvGraphicFramePr>
        <p:xfrm>
          <a:off x="540000" y="1887588"/>
          <a:ext cx="5740400" cy="1901952"/>
        </p:xfrm>
        <a:graphic>
          <a:graphicData uri="http://schemas.openxmlformats.org/drawingml/2006/table">
            <a:tbl>
              <a:tblPr/>
              <a:tblGrid>
                <a:gridCol w="5740400">
                  <a:extLst>
                    <a:ext uri="{9D8B030D-6E8A-4147-A177-3AD203B41FA5}">
                      <a16:colId xmlns:a16="http://schemas.microsoft.com/office/drawing/2014/main" val="100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这两个圆心角所对的弦相等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这两个圆心角所对的弧相等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这两个圆心角所对的弦的弦心距相等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以上说法都不对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829" name="yt_shape_10829"/>
              <p:cNvSpPr txBox="1"/>
              <p:nvPr/>
            </p:nvSpPr>
            <p:spPr>
              <a:xfrm>
                <a:off x="540000" y="3839908"/>
                <a:ext cx="10735503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829" name="yt_shape_108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39908"/>
                <a:ext cx="10735503" cy="490006"/>
              </a:xfrm>
              <a:prstGeom prst="rect">
                <a:avLst/>
              </a:prstGeom>
              <a:blipFill>
                <a:blip r:embed="rId2"/>
                <a:stretch>
                  <a:fillRect l="-1760" r="-738" b="-3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834" name="yt_table_1083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5470477"/>
              </p:ext>
            </p:extLst>
          </p:nvPr>
        </p:nvGraphicFramePr>
        <p:xfrm>
          <a:off x="539998" y="6265880"/>
          <a:ext cx="10735504" cy="475488"/>
        </p:xfrm>
        <a:graphic>
          <a:graphicData uri="http://schemas.openxmlformats.org/drawingml/2006/table">
            <a:tbl>
              <a:tblPr/>
              <a:tblGrid>
                <a:gridCol w="3008567">
                  <a:extLst>
                    <a:ext uri="{9D8B030D-6E8A-4147-A177-3AD203B41FA5}">
                      <a16:colId xmlns:a16="http://schemas.microsoft.com/office/drawing/2014/main" val="10075"/>
                    </a:ext>
                  </a:extLst>
                </a:gridCol>
                <a:gridCol w="2985117">
                  <a:extLst>
                    <a:ext uri="{9D8B030D-6E8A-4147-A177-3AD203B41FA5}">
                      <a16:colId xmlns:a16="http://schemas.microsoft.com/office/drawing/2014/main" val="10076"/>
                    </a:ext>
                  </a:extLst>
                </a:gridCol>
                <a:gridCol w="2985117">
                  <a:extLst>
                    <a:ext uri="{9D8B030D-6E8A-4147-A177-3AD203B41FA5}">
                      <a16:colId xmlns:a16="http://schemas.microsoft.com/office/drawing/2014/main" val="10077"/>
                    </a:ext>
                  </a:extLst>
                </a:gridCol>
                <a:gridCol w="1756703">
                  <a:extLst>
                    <a:ext uri="{9D8B030D-6E8A-4147-A177-3AD203B41FA5}">
                      <a16:colId xmlns:a16="http://schemas.microsoft.com/office/drawing/2014/main" val="100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A.51°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B.56°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D.78°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2"/>
                  </a:ext>
                </a:extLst>
              </a:tr>
            </a:tbl>
          </a:graphicData>
        </a:graphic>
      </p:graphicFrame>
      <p:grpSp>
        <p:nvGrpSpPr>
          <p:cNvPr id="10831" name="yt_shape_10831_skip" title="H_144.7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30514" y="4375360"/>
            <a:ext cx="1554474" cy="1838466"/>
            <a:chOff x="0" y="0"/>
            <a:chExt cx="1554474" cy="1838466"/>
          </a:xfrm>
        </p:grpSpPr>
        <p:pic>
          <p:nvPicPr>
            <p:cNvPr id="2" name="yt_image_1083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54474" cy="14424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833" name="yt_shape_10833"/>
            <p:cNvSpPr txBox="1"/>
            <p:nvPr/>
          </p:nvSpPr>
          <p:spPr>
            <a:xfrm>
              <a:off x="243956" y="147846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439486">
            <a:extLst>
              <a:ext uri="{FF2B5EF4-FFF2-40B4-BE49-F238E27FC236}">
                <a16:creationId xmlns:a16="http://schemas.microsoft.com/office/drawing/2014/main" id="{FE8A31B5-591B-69E2-C62A-522AA5B2F40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8047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0BAC83A-9421-6F2F-6987-66EBE040B1E9}"/>
              </a:ext>
            </a:extLst>
          </p:cNvPr>
          <p:cNvSpPr txBox="1"/>
          <p:nvPr/>
        </p:nvSpPr>
        <p:spPr>
          <a:xfrm>
            <a:off x="4793389" y="136147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B5F4998-04DB-24F2-4B01-47B122571347}"/>
              </a:ext>
            </a:extLst>
          </p:cNvPr>
          <p:cNvSpPr txBox="1"/>
          <p:nvPr/>
        </p:nvSpPr>
        <p:spPr>
          <a:xfrm>
            <a:off x="10421266" y="3793102"/>
            <a:ext cx="383286" cy="5788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6" name="yt_shape_10836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的两条弦，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837" name="yt_table_10837" title="H_71.6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34344222"/>
                  </p:ext>
                </p:extLst>
              </p:nvPr>
            </p:nvGraphicFramePr>
            <p:xfrm>
              <a:off x="540000" y="1796147"/>
              <a:ext cx="5928043" cy="909638"/>
            </p:xfrm>
            <a:graphic>
              <a:graphicData uri="http://schemas.openxmlformats.org/drawingml/2006/table">
                <a:tbl>
                  <a:tblPr/>
                  <a:tblGrid>
                    <a:gridCol w="2913380">
                      <a:extLst>
                        <a:ext uri="{9D8B030D-6E8A-4147-A177-3AD203B41FA5}">
                          <a16:colId xmlns:a16="http://schemas.microsoft.com/office/drawing/2014/main" val="10079"/>
                        </a:ext>
                      </a:extLst>
                    </a:gridCol>
                    <a:gridCol w="3014663">
                      <a:extLst>
                        <a:ext uri="{9D8B030D-6E8A-4147-A177-3AD203B41FA5}">
                          <a16:colId xmlns:a16="http://schemas.microsoft.com/office/drawing/2014/main" val="1008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CD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AOB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COD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groupChr>
                                <m:groupChrPr>
                                  <m:chr m:val="⏜"/>
                                  <m:pos m:val="top"/>
                                  <m:vertJc m:val="bot"/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groupChr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</m:t>
                                  </m:r>
                                </m:e>
                              </m:groupChr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groupChr>
                                <m:groupChrPr>
                                  <m:chr m:val="⏜"/>
                                  <m:pos m:val="top"/>
                                  <m:vertJc m:val="bot"/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groupChr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𝐶𝐷</m:t>
                                  </m:r>
                                </m:e>
                              </m:groupChr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以上结论都对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837" name="yt_table_10837" title="H_71.6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34344222"/>
                  </p:ext>
                </p:extLst>
              </p:nvPr>
            </p:nvGraphicFramePr>
            <p:xfrm>
              <a:off x="540000" y="1796147"/>
              <a:ext cx="5928043" cy="1028065"/>
            </p:xfrm>
            <a:graphic>
              <a:graphicData uri="http://schemas.openxmlformats.org/drawingml/2006/table">
                <a:tbl>
                  <a:tblPr/>
                  <a:tblGrid>
                    <a:gridCol w="2913380">
                      <a:extLst>
                        <a:ext uri="{9D8B030D-6E8A-4147-A177-3AD203B41FA5}">
                          <a16:colId xmlns:a16="http://schemas.microsoft.com/office/drawing/2014/main" val="10079"/>
                        </a:ext>
                      </a:extLst>
                    </a:gridCol>
                    <a:gridCol w="3014663">
                      <a:extLst>
                        <a:ext uri="{9D8B030D-6E8A-4147-A177-3AD203B41FA5}">
                          <a16:colId xmlns:a16="http://schemas.microsoft.com/office/drawing/2014/main" val="10080"/>
                        </a:ext>
                      </a:extLst>
                    </a:gridCol>
                  </a:tblGrid>
                  <a:tr h="475488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CD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AOB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COD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3"/>
                      </a:ext>
                    </a:extLst>
                  </a:tr>
                  <a:tr h="552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95604" r="-103340" b="-208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以上结论都对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841" name="yt_shape_10841"/>
          <p:cNvSpPr txBox="1"/>
          <p:nvPr/>
        </p:nvSpPr>
        <p:spPr>
          <a:xfrm>
            <a:off x="540000" y="475416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838" name="yt_shape_10838" title="H_141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00367" y="1291035"/>
            <a:ext cx="1551751" cy="1795032"/>
            <a:chOff x="0" y="0"/>
            <a:chExt cx="1551751" cy="1795032"/>
          </a:xfrm>
        </p:grpSpPr>
        <p:pic>
          <p:nvPicPr>
            <p:cNvPr id="2" name="yt_image_10838">
              <a:extLst>
                <a:ext uri="">
                  <a16:creationId xmlns:a16="http://schemas.microsoft.com/office/drawing/2014/main" xmlns:a14="http://schemas.microsoft.com/office/drawing/2010/main" xmlns:p14="http://schemas.microsoft.com/office/powerpoint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51751" cy="13990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840" name="yt_shape_10840"/>
            <p:cNvSpPr txBox="1"/>
            <p:nvPr/>
          </p:nvSpPr>
          <p:spPr>
            <a:xfrm>
              <a:off x="242594" y="14350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D34BABF-42DB-25E6-4BFD-7E4E1A85732B}"/>
              </a:ext>
            </a:extLst>
          </p:cNvPr>
          <p:cNvSpPr txBox="1"/>
          <p:nvPr/>
        </p:nvSpPr>
        <p:spPr>
          <a:xfrm>
            <a:off x="1940771" y="12653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yt_shape_10842"/>
              <p:cNvSpPr txBox="1"/>
              <p:nvPr/>
            </p:nvSpPr>
            <p:spPr>
              <a:xfrm>
                <a:off x="540000" y="2701816"/>
                <a:ext cx="3743974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9" name="yt_shape_108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01816"/>
                <a:ext cx="3743974" cy="490006"/>
              </a:xfrm>
              <a:prstGeom prst="rect">
                <a:avLst/>
              </a:prstGeom>
              <a:blipFill>
                <a:blip r:embed="rId4"/>
                <a:stretch>
                  <a:fillRect l="-5049" r="-4072" b="-370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yt_shape_10847"/>
          <p:cNvSpPr txBox="1"/>
          <p:nvPr/>
        </p:nvSpPr>
        <p:spPr>
          <a:xfrm>
            <a:off x="540000" y="513069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" name="yt_shape_10844" title="H_132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68806" y="3394974"/>
            <a:ext cx="1054387" cy="1685304"/>
            <a:chOff x="0" y="0"/>
            <a:chExt cx="1054387" cy="1685304"/>
          </a:xfrm>
        </p:grpSpPr>
        <p:pic>
          <p:nvPicPr>
            <p:cNvPr id="12" name="yt_image_10844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054387" cy="12893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yt_shape_10846"/>
            <p:cNvSpPr txBox="1"/>
            <p:nvPr/>
          </p:nvSpPr>
          <p:spPr>
            <a:xfrm>
              <a:off x="-6087" y="13253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4" name="yt_shape_10848"/>
          <p:cNvSpPr txBox="1"/>
          <p:nvPr/>
        </p:nvSpPr>
        <p:spPr>
          <a:xfrm>
            <a:off x="540000" y="5504134"/>
            <a:ext cx="59808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的长度为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5" name="yt_shape_10849"/>
          <p:cNvSpPr txBox="1"/>
          <p:nvPr/>
        </p:nvSpPr>
        <p:spPr>
          <a:xfrm>
            <a:off x="540000" y="5983437"/>
            <a:ext cx="48538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°.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195D6AE-86D1-6730-BD3C-6F5946D45B68}"/>
              </a:ext>
            </a:extLst>
          </p:cNvPr>
          <p:cNvSpPr txBox="1"/>
          <p:nvPr/>
        </p:nvSpPr>
        <p:spPr>
          <a:xfrm>
            <a:off x="5239477" y="5457329"/>
            <a:ext cx="703960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48FE36C-F1D8-992F-AF29-65D8DA9C0618}"/>
              </a:ext>
            </a:extLst>
          </p:cNvPr>
          <p:cNvSpPr txBox="1"/>
          <p:nvPr/>
        </p:nvSpPr>
        <p:spPr>
          <a:xfrm>
            <a:off x="4448902" y="5936631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6" grpId="0" build="allAtOnce"/>
      <p:bldP spid="1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50" name="yt_shape_10850"/>
              <p:cNvSpPr txBox="1"/>
              <p:nvPr/>
            </p:nvSpPr>
            <p:spPr>
              <a:xfrm>
                <a:off x="540119" y="1152899"/>
                <a:ext cx="11111999" cy="9701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页例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变式）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上的两点，且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求证：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50" name="yt_shape_10850" descr="{&quot;rangeId&quot;:12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70137"/>
              </a:xfrm>
              <a:prstGeom prst="rect">
                <a:avLst/>
              </a:prstGeom>
              <a:blipFill>
                <a:blip r:embed="rId2"/>
                <a:stretch>
                  <a:fillRect l="-1701" t="-5660" b="-182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852" name="yt_image_1085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80609" y="2326188"/>
            <a:ext cx="1430780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854" name="yt_shape_10854"/>
              <p:cNvSpPr txBox="1"/>
              <p:nvPr/>
            </p:nvSpPr>
            <p:spPr>
              <a:xfrm>
                <a:off x="540000" y="3654568"/>
                <a:ext cx="4421082" cy="24105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54" name="yt_shape_10854" descr="{&quot;rangeId&quot;:1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54568"/>
                <a:ext cx="4421082" cy="2410532"/>
              </a:xfrm>
              <a:prstGeom prst="rect">
                <a:avLst/>
              </a:prstGeom>
              <a:blipFill>
                <a:blip r:embed="rId4"/>
                <a:stretch>
                  <a:fillRect l="-4276" t="-2278" r="-3310" b="-68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3669EF8-6C3F-C3A5-31D7-762FAB505606}"/>
              </a:ext>
            </a:extLst>
          </p:cNvPr>
          <p:cNvSpPr txBox="1"/>
          <p:nvPr/>
        </p:nvSpPr>
        <p:spPr>
          <a:xfrm>
            <a:off x="449989" y="3607762"/>
            <a:ext cx="4558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D56C531-491C-0784-8C3E-CCD45CB1C2D6}"/>
              </a:ext>
            </a:extLst>
          </p:cNvPr>
          <p:cNvSpPr txBox="1"/>
          <p:nvPr/>
        </p:nvSpPr>
        <p:spPr>
          <a:xfrm>
            <a:off x="449989" y="4083250"/>
            <a:ext cx="1924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D322BFA-4676-E343-9220-25D4883C3116}"/>
              </a:ext>
            </a:extLst>
          </p:cNvPr>
          <p:cNvSpPr txBox="1"/>
          <p:nvPr/>
        </p:nvSpPr>
        <p:spPr>
          <a:xfrm>
            <a:off x="449989" y="4558738"/>
            <a:ext cx="4355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D89B7CE-7E8B-8A00-A3BC-BC44D4B48D1E}"/>
              </a:ext>
            </a:extLst>
          </p:cNvPr>
          <p:cNvSpPr txBox="1"/>
          <p:nvPr/>
        </p:nvSpPr>
        <p:spPr>
          <a:xfrm>
            <a:off x="449989" y="5034226"/>
            <a:ext cx="2729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B48EA5A-8FDD-6078-2D1E-61D666B630E5}"/>
                  </a:ext>
                </a:extLst>
              </p:cNvPr>
              <p:cNvSpPr txBox="1"/>
              <p:nvPr/>
            </p:nvSpPr>
            <p:spPr>
              <a:xfrm>
                <a:off x="449989" y="5509714"/>
                <a:ext cx="1658176" cy="5788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2, 'mathAnswerShape': 1}">
                <a:extLst>
                  <a:ext uri="{FF2B5EF4-FFF2-40B4-BE49-F238E27FC236}">
                    <a16:creationId xmlns:a16="http://schemas.microsoft.com/office/drawing/2014/main" id="{EB48EA5A-8FDD-6078-2D1E-61D666B630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09714"/>
                <a:ext cx="1658176" cy="578879"/>
              </a:xfrm>
              <a:prstGeom prst="rect">
                <a:avLst/>
              </a:prstGeom>
              <a:blipFill>
                <a:blip r:embed="rId5"/>
                <a:stretch>
                  <a:fillRect l="-5882" r="-5882" b="-242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6" name="yt_shape_10856"/>
          <p:cNvSpPr txBox="1"/>
          <p:nvPr/>
        </p:nvSpPr>
        <p:spPr>
          <a:xfrm>
            <a:off x="540000" y="908720"/>
            <a:ext cx="721671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对圆中的有关线段的关系运用不当而致错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57" name="yt_shape_10857"/>
              <p:cNvSpPr txBox="1"/>
              <p:nvPr/>
            </p:nvSpPr>
            <p:spPr>
              <a:xfrm>
                <a:off x="540000" y="1408285"/>
                <a:ext cx="7117013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，则下列结论正确的是（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857" name="yt_shape_108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08285"/>
                <a:ext cx="7117013" cy="490006"/>
              </a:xfrm>
              <a:prstGeom prst="rect">
                <a:avLst/>
              </a:prstGeom>
              <a:blipFill>
                <a:blip r:embed="rId2"/>
                <a:stretch>
                  <a:fillRect l="-2656" r="-1628" b="-38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859" name="yt_table_1085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4549284"/>
              </p:ext>
            </p:extLst>
          </p:nvPr>
        </p:nvGraphicFramePr>
        <p:xfrm>
          <a:off x="540000" y="1949079"/>
          <a:ext cx="5775643" cy="950976"/>
        </p:xfrm>
        <a:graphic>
          <a:graphicData uri="http://schemas.openxmlformats.org/drawingml/2006/table">
            <a:tbl>
              <a:tblPr/>
              <a:tblGrid>
                <a:gridCol w="3065780">
                  <a:extLst>
                    <a:ext uri="{9D8B030D-6E8A-4147-A177-3AD203B41FA5}">
                      <a16:colId xmlns:a16="http://schemas.microsoft.com/office/drawing/2014/main" val="10081"/>
                    </a:ext>
                  </a:extLst>
                </a:gridCol>
                <a:gridCol w="2709863">
                  <a:extLst>
                    <a:ext uri="{9D8B030D-6E8A-4147-A177-3AD203B41FA5}">
                      <a16:colId xmlns:a16="http://schemas.microsoft.com/office/drawing/2014/main" val="100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以上都不正确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6"/>
                  </a:ext>
                </a:extLst>
              </a:tr>
            </a:tbl>
          </a:graphicData>
        </a:graphic>
      </p:graphicFrame>
      <p:pic>
        <p:nvPicPr>
          <p:cNvPr id="3" name="yt_shape_1697708439747">
            <a:extLst>
              <a:ext uri="{FF2B5EF4-FFF2-40B4-BE49-F238E27FC236}">
                <a16:creationId xmlns:a16="http://schemas.microsoft.com/office/drawing/2014/main" id="{6626D1D0-4C7F-22D0-EEC8-E3BF974349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804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C4A533C-F952-A541-DBEC-DBFCBA72D900}"/>
              </a:ext>
            </a:extLst>
          </p:cNvPr>
          <p:cNvSpPr txBox="1"/>
          <p:nvPr/>
        </p:nvSpPr>
        <p:spPr>
          <a:xfrm>
            <a:off x="6837772" y="1361479"/>
            <a:ext cx="383285" cy="5788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2" name="yt_shape_10862"/>
          <p:cNvSpPr txBox="1"/>
          <p:nvPr/>
        </p:nvSpPr>
        <p:spPr>
          <a:xfrm>
            <a:off x="540000" y="863532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861" name="yt_image_10861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63532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64" name="yt_shape_10864"/>
          <p:cNvSpPr txBox="1"/>
          <p:nvPr/>
        </p:nvSpPr>
        <p:spPr>
          <a:xfrm>
            <a:off x="540119" y="155540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，则下列结论正确的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866" name="yt_table_10866_skip" title="H_152.8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8198707"/>
                  </p:ext>
                </p:extLst>
              </p:nvPr>
            </p:nvGraphicFramePr>
            <p:xfrm>
              <a:off x="540000" y="2586844"/>
              <a:ext cx="2002282" cy="1941068"/>
            </p:xfrm>
            <a:graphic>
              <a:graphicData uri="http://schemas.openxmlformats.org/drawingml/2006/table">
                <a:tbl>
                  <a:tblPr/>
                  <a:tblGrid>
                    <a:gridCol w="2002282">
                      <a:extLst>
                        <a:ext uri="{9D8B030D-6E8A-4147-A177-3AD203B41FA5}">
                          <a16:colId xmlns:a16="http://schemas.microsoft.com/office/drawing/2014/main" val="1008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groupChr>
                                <m:groupChrPr>
                                  <m:chr m:val="⏜"/>
                                  <m:pos m:val="top"/>
                                  <m:vertJc m:val="bot"/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groupChr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e>
                              </m:groupChr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groupChr>
                                <m:groupChrPr>
                                  <m:chr m:val="⏜"/>
                                  <m:pos m:val="top"/>
                                  <m:vertJc m:val="bot"/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groupChr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𝐵𝐶</m:t>
                                  </m:r>
                                </m:e>
                              </m:groupChr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groupChr>
                                <m:groupChrPr>
                                  <m:chr m:val="⏜"/>
                                  <m:pos m:val="top"/>
                                  <m:vertJc m:val="bot"/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groupChr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𝐴𝐷</m:t>
                                  </m:r>
                                </m:e>
                              </m:groupChr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groupChr>
                                <m:groupChrPr>
                                  <m:chr m:val="⏜"/>
                                  <m:pos m:val="top"/>
                                  <m:vertJc m:val="bot"/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groupChr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𝐵𝐷</m:t>
                                  </m:r>
                                </m:e>
                              </m:groupChr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groupChr>
                                <m:groupChrPr>
                                  <m:chr m:val="⏜"/>
                                  <m:pos m:val="top"/>
                                  <m:vertJc m:val="bot"/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groupChr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𝐵𝐶</m:t>
                                  </m:r>
                                </m:e>
                              </m:groupChr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groupChr>
                                <m:groupChrPr>
                                  <m:chr m:val="⏜"/>
                                  <m:pos m:val="top"/>
                                  <m:vertJc m:val="bot"/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groupChr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𝐴𝐷</m:t>
                                  </m:r>
                                </m:e>
                              </m:groupChr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groupChr>
                                <m:groupChrPr>
                                  <m:chr m:val="⏜"/>
                                  <m:pos m:val="top"/>
                                  <m:vertJc m:val="bot"/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groupChr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𝐵𝐷</m:t>
                                  </m:r>
                                </m:e>
                              </m:groupChr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groupChr>
                                <m:groupChrPr>
                                  <m:chr m:val="⏜"/>
                                  <m:pos m:val="top"/>
                                  <m:vertJc m:val="bot"/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groupChr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e>
                              </m:groupChr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866" name="yt_table_10866_skip" title="H_152.8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8198707"/>
                  </p:ext>
                </p:extLst>
              </p:nvPr>
            </p:nvGraphicFramePr>
            <p:xfrm>
              <a:off x="540000" y="2586844"/>
              <a:ext cx="2002282" cy="2210308"/>
            </p:xfrm>
            <a:graphic>
              <a:graphicData uri="http://schemas.openxmlformats.org/drawingml/2006/table">
                <a:tbl>
                  <a:tblPr/>
                  <a:tblGrid>
                    <a:gridCol w="2002282">
                      <a:extLst>
                        <a:ext uri="{9D8B030D-6E8A-4147-A177-3AD203B41FA5}">
                          <a16:colId xmlns:a16="http://schemas.microsoft.com/office/drawing/2014/main" val="10083"/>
                        </a:ext>
                      </a:extLst>
                    </a:gridCol>
                  </a:tblGrid>
                  <a:tr h="552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b="-3208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77"/>
                      </a:ext>
                    </a:extLst>
                  </a:tr>
                  <a:tr h="552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000" b="-2208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78"/>
                      </a:ext>
                    </a:extLst>
                  </a:tr>
                  <a:tr h="552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02222" b="-123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79"/>
                      </a:ext>
                    </a:extLst>
                  </a:tr>
                  <a:tr h="552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98901" b="-2197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8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865" name="yt_image_10865_skip" title="H_94.5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30088" y="2586844"/>
            <a:ext cx="1419708" cy="120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4C50B48-D315-38CC-2D9F-CC6BEE903C23}"/>
              </a:ext>
            </a:extLst>
          </p:cNvPr>
          <p:cNvSpPr txBox="1"/>
          <p:nvPr/>
        </p:nvSpPr>
        <p:spPr>
          <a:xfrm>
            <a:off x="1230756" y="198408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67" name="yt_shape_10867"/>
              <p:cNvSpPr txBox="1"/>
              <p:nvPr/>
            </p:nvSpPr>
            <p:spPr>
              <a:xfrm>
                <a:off x="540119" y="897177"/>
                <a:ext cx="11111999" cy="96776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28°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为半径的圆分别交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867" name="yt_shape_108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897177"/>
                <a:ext cx="11111999" cy="967765"/>
              </a:xfrm>
              <a:prstGeom prst="rect">
                <a:avLst/>
              </a:prstGeom>
              <a:blipFill>
                <a:blip r:embed="rId2"/>
                <a:stretch>
                  <a:fillRect l="-1701" t="-5031" r="-1262" b="-188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870" name="yt_table_1087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7837518"/>
              </p:ext>
            </p:extLst>
          </p:nvPr>
        </p:nvGraphicFramePr>
        <p:xfrm>
          <a:off x="540118" y="3673592"/>
          <a:ext cx="11111999" cy="475488"/>
        </p:xfrm>
        <a:graphic>
          <a:graphicData uri="http://schemas.openxmlformats.org/drawingml/2006/table">
            <a:tbl>
              <a:tblPr/>
              <a:tblGrid>
                <a:gridCol w="3055821">
                  <a:extLst>
                    <a:ext uri="{9D8B030D-6E8A-4147-A177-3AD203B41FA5}">
                      <a16:colId xmlns:a16="http://schemas.microsoft.com/office/drawing/2014/main" val="10084"/>
                    </a:ext>
                  </a:extLst>
                </a:gridCol>
                <a:gridCol w="3032002">
                  <a:extLst>
                    <a:ext uri="{9D8B030D-6E8A-4147-A177-3AD203B41FA5}">
                      <a16:colId xmlns:a16="http://schemas.microsoft.com/office/drawing/2014/main" val="10085"/>
                    </a:ext>
                  </a:extLst>
                </a:gridCol>
                <a:gridCol w="3032002">
                  <a:extLst>
                    <a:ext uri="{9D8B030D-6E8A-4147-A177-3AD203B41FA5}">
                      <a16:colId xmlns:a16="http://schemas.microsoft.com/office/drawing/2014/main" val="10086"/>
                    </a:ext>
                  </a:extLst>
                </a:gridCol>
                <a:gridCol w="1992174">
                  <a:extLst>
                    <a:ext uri="{9D8B030D-6E8A-4147-A177-3AD203B41FA5}">
                      <a16:colId xmlns:a16="http://schemas.microsoft.com/office/drawing/2014/main" val="100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B.64°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C.56°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D.124°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1"/>
                  </a:ext>
                </a:extLst>
              </a:tr>
            </a:tbl>
          </a:graphicData>
        </a:graphic>
      </p:graphicFrame>
      <p:pic>
        <p:nvPicPr>
          <p:cNvPr id="10869" name="yt_image_10869_skip" title="H_101.8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3019" y="2161424"/>
            <a:ext cx="1626197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C2B9AF9-42DC-F240-38EA-D1B81C19F7F3}"/>
              </a:ext>
            </a:extLst>
          </p:cNvPr>
          <p:cNvSpPr txBox="1"/>
          <p:nvPr/>
        </p:nvSpPr>
        <p:spPr>
          <a:xfrm>
            <a:off x="6151837" y="1325859"/>
            <a:ext cx="383285" cy="5765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1914</Words>
  <Application>Microsoft Office PowerPoint</Application>
  <PresentationFormat>宽屏</PresentationFormat>
  <Paragraphs>183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47</cp:revision>
  <dcterms:created xsi:type="dcterms:W3CDTF">2023-05-05T05:33:04Z</dcterms:created>
  <dcterms:modified xsi:type="dcterms:W3CDTF">2023-10-21T00:52:01Z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