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5" r:id="rId7"/>
    <p:sldId id="379" r:id="rId8"/>
    <p:sldId id="381" r:id="rId9"/>
    <p:sldId id="384" r:id="rId10"/>
    <p:sldId id="386" r:id="rId11"/>
    <p:sldId id="387" r:id="rId12"/>
    <p:sldId id="388" r:id="rId13"/>
    <p:sldId id="38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bin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8" name="yt_shape_13508"/>
          <p:cNvSpPr txBox="1"/>
          <p:nvPr/>
        </p:nvSpPr>
        <p:spPr>
          <a:xfrm>
            <a:off x="540000" y="869351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07" name="yt_image_1350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9351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0" name="yt_shape_13510"/>
          <p:cNvSpPr txBox="1"/>
          <p:nvPr/>
        </p:nvSpPr>
        <p:spPr>
          <a:xfrm>
            <a:off x="540119" y="15669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正投影：在平行投影中，如果投射线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投影面，那么这种投影称为正投影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11" name="yt_shape_13511"/>
          <p:cNvSpPr txBox="1"/>
          <p:nvPr/>
        </p:nvSpPr>
        <p:spPr>
          <a:xfrm>
            <a:off x="540119" y="25263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线段与平面图形的正投影的性质：线段正投影的规律：平行长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，倾斜长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缩短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，垂直成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；平面图形正投影的规律：平行形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，倾斜形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改变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，垂直成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一个几何体在一个平面上的正投影是一个平面图形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12" name="yt_shape_13512"/>
          <p:cNvSpPr txBox="1"/>
          <p:nvPr/>
        </p:nvSpPr>
        <p:spPr>
          <a:xfrm>
            <a:off x="540000" y="3965935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视图：一个几何体在一个平面上的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叫做这个几何体的视图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0281F7-892F-F77C-95D4-0E0808EF99E8}"/>
              </a:ext>
            </a:extLst>
          </p:cNvPr>
          <p:cNvSpPr txBox="1"/>
          <p:nvPr/>
        </p:nvSpPr>
        <p:spPr>
          <a:xfrm>
            <a:off x="6244483" y="1520128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CA03AE-7FA1-FC06-5376-31076396631C}"/>
              </a:ext>
            </a:extLst>
          </p:cNvPr>
          <p:cNvSpPr txBox="1"/>
          <p:nvPr/>
        </p:nvSpPr>
        <p:spPr>
          <a:xfrm>
            <a:off x="9213107" y="247956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C1104F-F33E-A332-0484-1275E7BAADB8}"/>
              </a:ext>
            </a:extLst>
          </p:cNvPr>
          <p:cNvSpPr txBox="1"/>
          <p:nvPr/>
        </p:nvSpPr>
        <p:spPr>
          <a:xfrm>
            <a:off x="1059708" y="29550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缩短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035C00-A885-75B9-186A-1E4EFBDF646B}"/>
              </a:ext>
            </a:extLst>
          </p:cNvPr>
          <p:cNvSpPr txBox="1"/>
          <p:nvPr/>
        </p:nvSpPr>
        <p:spPr>
          <a:xfrm>
            <a:off x="3498108" y="29550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186B5B-E755-C100-0516-6C113C8EA2B0}"/>
              </a:ext>
            </a:extLst>
          </p:cNvPr>
          <p:cNvSpPr txBox="1"/>
          <p:nvPr/>
        </p:nvSpPr>
        <p:spPr>
          <a:xfrm>
            <a:off x="9289307" y="295505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E2595F-056F-5D11-5BEA-555BA6B6BA9B}"/>
              </a:ext>
            </a:extLst>
          </p:cNvPr>
          <p:cNvSpPr txBox="1"/>
          <p:nvPr/>
        </p:nvSpPr>
        <p:spPr>
          <a:xfrm>
            <a:off x="1059708" y="343053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改变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68082F-E815-ABEA-F8A7-11AC0DCBAF62}"/>
              </a:ext>
            </a:extLst>
          </p:cNvPr>
          <p:cNvSpPr txBox="1"/>
          <p:nvPr/>
        </p:nvSpPr>
        <p:spPr>
          <a:xfrm>
            <a:off x="3498108" y="343053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139E15-554F-94C8-8CFF-EAC1C5CC6415}"/>
              </a:ext>
            </a:extLst>
          </p:cNvPr>
          <p:cNvSpPr txBox="1"/>
          <p:nvPr/>
        </p:nvSpPr>
        <p:spPr>
          <a:xfrm>
            <a:off x="5555389" y="39191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正投影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40000" y="90872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分别画出下面的几何体在三束平行光下的正投影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88" name="yt_image_1358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664" y="1540387"/>
            <a:ext cx="1256671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0" name="yt_shape_13590"/>
          <p:cNvSpPr txBox="1"/>
          <p:nvPr/>
        </p:nvSpPr>
        <p:spPr>
          <a:xfrm>
            <a:off x="540000" y="3082461"/>
            <a:ext cx="4241546" cy="11076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解：如图：</a:t>
            </a:r>
            <a:r>
              <a:rPr lang="zh-CN" altLang="zh-CN" sz="6150" b="0" i="0" u="none">
                <a:noFill/>
                <a:effectLst/>
                <a:latin typeface="Times New Roman" pitchFamily="62"/>
                <a:ea typeface="Times New Roman" pitchFamily="62"/>
                <a:cs typeface="宋体" pitchFamily="6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</a:t>
            </a:r>
            <a:r>
              <a:rPr lang="en-US" altLang="zh-CN" sz="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957346">
            <a:extLst>
              <a:ext uri="{FF2B5EF4-FFF2-40B4-BE49-F238E27FC236}">
                <a16:creationId xmlns:a16="http://schemas.microsoft.com/office/drawing/2014/main" id="{0857F542-4591-DD48-17C6-93A76315EE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000" y="3085199"/>
            <a:ext cx="2676717" cy="10914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B0C012-2666-8D10-5965-2C95F8B3A07D}"/>
              </a:ext>
            </a:extLst>
          </p:cNvPr>
          <p:cNvSpPr txBox="1"/>
          <p:nvPr/>
        </p:nvSpPr>
        <p:spPr>
          <a:xfrm>
            <a:off x="449989" y="3035655"/>
            <a:ext cx="4380611" cy="11905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解：如图：</a:t>
            </a:r>
            <a:r>
              <a:rPr kumimoji="0" lang="zh-CN" altLang="zh-CN" sz="615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62"/>
                <a:ea typeface="Times New Roman" pitchFamily="62"/>
                <a:cs typeface="宋体" pitchFamily="62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</a:t>
            </a:r>
            <a:r>
              <a:rPr kumimoji="0" lang="en-US" altLang="zh-CN" sz="3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1" name="yt_shape_13591"/>
          <p:cNvSpPr txBox="1"/>
          <p:nvPr/>
        </p:nvSpPr>
        <p:spPr>
          <a:xfrm>
            <a:off x="540000" y="836712"/>
            <a:ext cx="91082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正三棱柱的面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平行于投影面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</a:p>
        </p:txBody>
      </p:sp>
      <p:pic>
        <p:nvPicPr>
          <p:cNvPr id="13592" name="yt_image_13592">
            <a:extLst>
              <a:ext uri="">
                <a16:creationId xmlns="" xmlns:a16="http://schemas.microsoft.com/office/drawing/2014/main" xmlns:p14="http://schemas.microsoft.com/office/powerpoint/2010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839" y="1468379"/>
            <a:ext cx="238032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4" name="yt_shape_13594"/>
          <p:cNvSpPr txBox="1"/>
          <p:nvPr/>
        </p:nvSpPr>
        <p:spPr>
          <a:xfrm>
            <a:off x="540000" y="2861896"/>
            <a:ext cx="5855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）三棱柱在投影面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上的正投影是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3595" name="yt_table_135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988743"/>
              </p:ext>
            </p:extLst>
          </p:nvPr>
        </p:nvGraphicFramePr>
        <p:xfrm>
          <a:off x="540000" y="3341199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一条线段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sp>
        <p:nvSpPr>
          <p:cNvPr id="13597" name="yt_shape_13597"/>
          <p:cNvSpPr txBox="1"/>
          <p:nvPr/>
        </p:nvSpPr>
        <p:spPr>
          <a:xfrm>
            <a:off x="540000" y="4342753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）求正投影的面积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98" name="yt_shape_13598"/>
          <p:cNvSpPr txBox="1"/>
          <p:nvPr/>
        </p:nvSpPr>
        <p:spPr>
          <a:xfrm>
            <a:off x="540000" y="4822056"/>
            <a:ext cx="7433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）正投影的面积：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正投影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37B689-14CB-70BD-9CDC-C3B808BF9505}"/>
              </a:ext>
            </a:extLst>
          </p:cNvPr>
          <p:cNvSpPr txBox="1"/>
          <p:nvPr/>
        </p:nvSpPr>
        <p:spPr>
          <a:xfrm>
            <a:off x="5664927" y="281509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74C94C-2129-E7E1-1C95-F3EC101608FF}"/>
              </a:ext>
            </a:extLst>
          </p:cNvPr>
          <p:cNvSpPr txBox="1"/>
          <p:nvPr/>
        </p:nvSpPr>
        <p:spPr>
          <a:xfrm>
            <a:off x="449989" y="4775251"/>
            <a:ext cx="743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）正投影的面积：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正投影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0" name="yt_shape_13600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99" name="yt_image_1359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2" name="yt_shape_13602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，投影线方向如图所示，点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上的正投影为点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03" name="yt_image_1360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7658" y="2434475"/>
            <a:ext cx="1874460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5" name="yt_shape_13605"/>
          <p:cNvSpPr txBox="1"/>
          <p:nvPr/>
        </p:nvSpPr>
        <p:spPr>
          <a:xfrm>
            <a:off x="540000" y="2492896"/>
            <a:ext cx="50077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上的投影；</a:t>
            </a:r>
          </a:p>
        </p:txBody>
      </p:sp>
      <p:sp>
        <p:nvSpPr>
          <p:cNvPr id="13606" name="yt_shape_13606"/>
          <p:cNvSpPr txBox="1"/>
          <p:nvPr/>
        </p:nvSpPr>
        <p:spPr>
          <a:xfrm>
            <a:off x="540000" y="2972199"/>
            <a:ext cx="63334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）试探究线段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07" name="yt_shape_13607"/>
          <p:cNvSpPr txBox="1"/>
          <p:nvPr/>
        </p:nvSpPr>
        <p:spPr>
          <a:xfrm>
            <a:off x="540000" y="3451502"/>
            <a:ext cx="6828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上的投影分别为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60CD85-6C38-9DF6-5BCD-9D0B4C04D3C7}"/>
              </a:ext>
            </a:extLst>
          </p:cNvPr>
          <p:cNvSpPr txBox="1"/>
          <p:nvPr/>
        </p:nvSpPr>
        <p:spPr>
          <a:xfrm>
            <a:off x="449989" y="3404696"/>
            <a:ext cx="6942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上的投影分别为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608"/>
          <p:cNvSpPr txBox="1"/>
          <p:nvPr/>
        </p:nvSpPr>
        <p:spPr>
          <a:xfrm>
            <a:off x="540000" y="3903279"/>
            <a:ext cx="557364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上的正投影为点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4411819-C7F5-AEEC-02D8-AD59B98F5FA1}"/>
              </a:ext>
            </a:extLst>
          </p:cNvPr>
          <p:cNvSpPr txBox="1"/>
          <p:nvPr/>
        </p:nvSpPr>
        <p:spPr>
          <a:xfrm>
            <a:off x="449989" y="3856473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在斜边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上的正投影为点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26913C7-AA73-7E01-3E30-68D14584A5D8}"/>
              </a:ext>
            </a:extLst>
          </p:cNvPr>
          <p:cNvSpPr txBox="1"/>
          <p:nvPr/>
        </p:nvSpPr>
        <p:spPr>
          <a:xfrm>
            <a:off x="449989" y="4331961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9A89AA-51DB-638E-CE6C-CAD6EC7A5FD6}"/>
              </a:ext>
            </a:extLst>
          </p:cNvPr>
          <p:cNvSpPr txBox="1"/>
          <p:nvPr/>
        </p:nvSpPr>
        <p:spPr>
          <a:xfrm>
            <a:off x="2006088" y="4315333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678433C-FA80-94B9-EF41-604056FB96BB}"/>
              </a:ext>
            </a:extLst>
          </p:cNvPr>
          <p:cNvSpPr txBox="1"/>
          <p:nvPr/>
        </p:nvSpPr>
        <p:spPr>
          <a:xfrm>
            <a:off x="455562" y="4791734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9E5A6C-3CAF-3304-3065-C7515489906A}"/>
              </a:ext>
            </a:extLst>
          </p:cNvPr>
          <p:cNvSpPr txBox="1"/>
          <p:nvPr/>
        </p:nvSpPr>
        <p:spPr>
          <a:xfrm>
            <a:off x="455562" y="5267222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A0AF1CC-A039-F10B-550A-A893A71C8579}"/>
              </a:ext>
            </a:extLst>
          </p:cNvPr>
          <p:cNvSpPr txBox="1"/>
          <p:nvPr/>
        </p:nvSpPr>
        <p:spPr>
          <a:xfrm>
            <a:off x="455562" y="5742710"/>
            <a:ext cx="303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34F7D3B-994E-AFC8-EF23-5AB93A3AE65E}"/>
              </a:ext>
            </a:extLst>
          </p:cNvPr>
          <p:cNvSpPr txBox="1"/>
          <p:nvPr/>
        </p:nvSpPr>
        <p:spPr>
          <a:xfrm>
            <a:off x="455562" y="6218198"/>
            <a:ext cx="2235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13" name="yt_image_13513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6" name="yt_shape_13516"/>
          <p:cNvSpPr txBox="1"/>
          <p:nvPr/>
        </p:nvSpPr>
        <p:spPr>
          <a:xfrm>
            <a:off x="540000" y="1603297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正投影</a:t>
            </a:r>
          </a:p>
        </p:txBody>
      </p:sp>
      <p:sp>
        <p:nvSpPr>
          <p:cNvPr id="13517" name="yt_shape_13517"/>
          <p:cNvSpPr txBox="1"/>
          <p:nvPr/>
        </p:nvSpPr>
        <p:spPr>
          <a:xfrm>
            <a:off x="540000" y="2102862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如图，箭头表示投射线的方向，则图中圆柱体的正投影是（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19" name="yt_table_135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46563"/>
              </p:ext>
            </p:extLst>
          </p:nvPr>
        </p:nvGraphicFramePr>
        <p:xfrm>
          <a:off x="540000" y="3717032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pic>
        <p:nvPicPr>
          <p:cNvPr id="13518" name="yt_image_13518_skip" title="H_89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2515" y="2641951"/>
            <a:ext cx="1505502" cy="113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1" name="yt_shape_13521"/>
          <p:cNvSpPr txBox="1"/>
          <p:nvPr/>
        </p:nvSpPr>
        <p:spPr>
          <a:xfrm>
            <a:off x="540119" y="42373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如图所示，右边水杯的杯口与投影面平行，投射线的方向如箭头所示，它的正投影是（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22" name="yt_image_13522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3531" y="5157192"/>
            <a:ext cx="474493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56543">
            <a:extLst>
              <a:ext uri="{FF2B5EF4-FFF2-40B4-BE49-F238E27FC236}">
                <a16:creationId xmlns:a16="http://schemas.microsoft.com/office/drawing/2014/main" id="{148E05B0-D405-27B1-A0B8-6FA47A64E7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3AFDD7-6C81-1AB3-33F4-3CA92703C028}"/>
              </a:ext>
            </a:extLst>
          </p:cNvPr>
          <p:cNvSpPr txBox="1"/>
          <p:nvPr/>
        </p:nvSpPr>
        <p:spPr>
          <a:xfrm>
            <a:off x="8755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7CA490-6A78-278A-217D-834F6EDB54F2}"/>
              </a:ext>
            </a:extLst>
          </p:cNvPr>
          <p:cNvSpPr txBox="1"/>
          <p:nvPr/>
        </p:nvSpPr>
        <p:spPr>
          <a:xfrm>
            <a:off x="1516908" y="46660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883518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一个物体的正投影是圆，则这个物体不可能是（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25" name="yt_table_135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346359"/>
              </p:ext>
            </p:extLst>
          </p:nvPr>
        </p:nvGraphicFramePr>
        <p:xfrm>
          <a:off x="540000" y="136282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</a:tbl>
          </a:graphicData>
        </a:graphic>
      </p:graphicFrame>
      <p:sp>
        <p:nvSpPr>
          <p:cNvPr id="13527" name="yt_shape_13527"/>
          <p:cNvSpPr txBox="1"/>
          <p:nvPr/>
        </p:nvSpPr>
        <p:spPr>
          <a:xfrm>
            <a:off x="540000" y="1888992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把一个正六棱柱如图摆放，光线由上向下照射此正六棱柱时的正投影是（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28" name="yt_image_13528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1024" y="2520659"/>
            <a:ext cx="4789951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0" name="yt_shape_13530"/>
          <p:cNvSpPr txBox="1"/>
          <p:nvPr/>
        </p:nvSpPr>
        <p:spPr>
          <a:xfrm>
            <a:off x="540000" y="3717623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下列投影中，是正投影的有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31" name="yt_image_13531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443" y="4349290"/>
            <a:ext cx="4847113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986422-89BD-6DC5-2EC7-CBD7DF8EA012}"/>
              </a:ext>
            </a:extLst>
          </p:cNvPr>
          <p:cNvSpPr txBox="1"/>
          <p:nvPr/>
        </p:nvSpPr>
        <p:spPr>
          <a:xfrm>
            <a:off x="7231789" y="8367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F48A85-6004-2189-19A6-91BA38BA9394}"/>
              </a:ext>
            </a:extLst>
          </p:cNvPr>
          <p:cNvSpPr txBox="1"/>
          <p:nvPr/>
        </p:nvSpPr>
        <p:spPr>
          <a:xfrm>
            <a:off x="10584589" y="18421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E669C4-2ADF-F688-DFA1-89379BF0F7A5}"/>
              </a:ext>
            </a:extLst>
          </p:cNvPr>
          <p:cNvSpPr txBox="1"/>
          <p:nvPr/>
        </p:nvSpPr>
        <p:spPr>
          <a:xfrm>
            <a:off x="4640989" y="36708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③④⑤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3" name="yt_shape_135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观察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如图，回答下列图形在投影面上的正投影是什么图形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34" name="yt_image_1353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5125" y="2011799"/>
            <a:ext cx="196174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6" name="yt_shape_13536"/>
          <p:cNvSpPr txBox="1"/>
          <p:nvPr/>
        </p:nvSpPr>
        <p:spPr>
          <a:xfrm>
            <a:off x="540000" y="3657863"/>
            <a:ext cx="2718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537" name="yt_shape_13537"/>
          <p:cNvSpPr txBox="1"/>
          <p:nvPr/>
        </p:nvSpPr>
        <p:spPr>
          <a:xfrm>
            <a:off x="540000" y="4137166"/>
            <a:ext cx="27539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538" name="yt_shape_13538"/>
          <p:cNvSpPr txBox="1"/>
          <p:nvPr/>
        </p:nvSpPr>
        <p:spPr>
          <a:xfrm>
            <a:off x="540000" y="4616469"/>
            <a:ext cx="2555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39" name="yt_shape_13539"/>
          <p:cNvSpPr txBox="1"/>
          <p:nvPr/>
        </p:nvSpPr>
        <p:spPr>
          <a:xfrm>
            <a:off x="540000" y="5095772"/>
            <a:ext cx="6453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的正投影是矩形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540" name="yt_shape_13540"/>
          <p:cNvSpPr txBox="1"/>
          <p:nvPr/>
        </p:nvSpPr>
        <p:spPr>
          <a:xfrm>
            <a:off x="540000" y="5575075"/>
            <a:ext cx="5293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的正投影是线段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541" name="yt_shape_13541"/>
          <p:cNvSpPr txBox="1"/>
          <p:nvPr/>
        </p:nvSpPr>
        <p:spPr>
          <a:xfrm>
            <a:off x="540000" y="6054378"/>
            <a:ext cx="77697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的正投影是线段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的正投影是点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009488-9B33-9AED-EB38-92C4FF6B9808}"/>
              </a:ext>
            </a:extLst>
          </p:cNvPr>
          <p:cNvSpPr txBox="1"/>
          <p:nvPr/>
        </p:nvSpPr>
        <p:spPr>
          <a:xfrm>
            <a:off x="449989" y="5048966"/>
            <a:ext cx="657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的正投影是矩形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84D4F7-7A8E-3B99-3C29-BF74F3618024}"/>
              </a:ext>
            </a:extLst>
          </p:cNvPr>
          <p:cNvSpPr txBox="1"/>
          <p:nvPr/>
        </p:nvSpPr>
        <p:spPr>
          <a:xfrm>
            <a:off x="449989" y="5528269"/>
            <a:ext cx="542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的正投影是线段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BF732-2272-93F9-6184-B3AF5DDF322B}"/>
              </a:ext>
            </a:extLst>
          </p:cNvPr>
          <p:cNvSpPr txBox="1"/>
          <p:nvPr/>
        </p:nvSpPr>
        <p:spPr>
          <a:xfrm>
            <a:off x="449989" y="6007572"/>
            <a:ext cx="787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的正投影是线段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的正投影是点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2" name="yt_shape_13542"/>
          <p:cNvSpPr txBox="1"/>
          <p:nvPr/>
        </p:nvSpPr>
        <p:spPr>
          <a:xfrm>
            <a:off x="540000" y="908720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正投影的性质</a:t>
            </a:r>
          </a:p>
        </p:txBody>
      </p:sp>
      <p:sp>
        <p:nvSpPr>
          <p:cNvPr id="13543" name="yt_shape_13543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一根笔直的小木棒（记为线段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），它的正投影为线段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，则下列各式中一定成立的是（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44" name="yt_table_135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902808"/>
              </p:ext>
            </p:extLst>
          </p:nvPr>
        </p:nvGraphicFramePr>
        <p:xfrm>
          <a:off x="540000" y="2367720"/>
          <a:ext cx="68094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sp>
        <p:nvSpPr>
          <p:cNvPr id="13546" name="yt_shape_13546"/>
          <p:cNvSpPr txBox="1"/>
          <p:nvPr/>
        </p:nvSpPr>
        <p:spPr>
          <a:xfrm>
            <a:off x="540119" y="33692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对一个圆形纸片进行正投影，其形状不可能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47" name="yt_table_135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818533"/>
              </p:ext>
            </p:extLst>
          </p:nvPr>
        </p:nvGraphicFramePr>
        <p:xfrm>
          <a:off x="540000" y="4328709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椭圆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9"/>
                  </a:ext>
                </a:extLst>
              </a:tr>
            </a:tbl>
          </a:graphicData>
        </a:graphic>
      </p:graphicFrame>
      <p:sp>
        <p:nvSpPr>
          <p:cNvPr id="13549" name="yt_shape_13549"/>
          <p:cNvSpPr txBox="1"/>
          <p:nvPr/>
        </p:nvSpPr>
        <p:spPr>
          <a:xfrm>
            <a:off x="540000" y="4854880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正方形的正投影不可能是（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50" name="yt_table_135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48369"/>
              </p:ext>
            </p:extLst>
          </p:nvPr>
        </p:nvGraphicFramePr>
        <p:xfrm>
          <a:off x="540000" y="5334183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pic>
        <p:nvPicPr>
          <p:cNvPr id="3" name="yt_shape_1697708956818">
            <a:extLst>
              <a:ext uri="{FF2B5EF4-FFF2-40B4-BE49-F238E27FC236}">
                <a16:creationId xmlns:a16="http://schemas.microsoft.com/office/drawing/2014/main" id="{56E94851-FAEB-1EFB-0DF3-8D0E597CC1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5B8F43-09E3-F393-7420-9D1EDD90ED07}"/>
              </a:ext>
            </a:extLst>
          </p:cNvPr>
          <p:cNvSpPr txBox="1"/>
          <p:nvPr/>
        </p:nvSpPr>
        <p:spPr>
          <a:xfrm>
            <a:off x="1821708" y="18369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1ED7E4-5FC6-B283-DF1F-5E3509B2E707}"/>
              </a:ext>
            </a:extLst>
          </p:cNvPr>
          <p:cNvSpPr txBox="1"/>
          <p:nvPr/>
        </p:nvSpPr>
        <p:spPr>
          <a:xfrm>
            <a:off x="1230756" y="37979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6D7D88-8BA0-0893-4715-E5A617681F0D}"/>
              </a:ext>
            </a:extLst>
          </p:cNvPr>
          <p:cNvSpPr txBox="1"/>
          <p:nvPr/>
        </p:nvSpPr>
        <p:spPr>
          <a:xfrm>
            <a:off x="4488589" y="48080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/>
          <p:cNvSpPr txBox="1"/>
          <p:nvPr/>
        </p:nvSpPr>
        <p:spPr>
          <a:xfrm>
            <a:off x="540000" y="947016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对正方体的正投影的类型认识不全而致错</a:t>
            </a:r>
          </a:p>
        </p:txBody>
      </p:sp>
      <p:sp>
        <p:nvSpPr>
          <p:cNvPr id="13553" name="yt_shape_13553"/>
          <p:cNvSpPr txBox="1"/>
          <p:nvPr/>
        </p:nvSpPr>
        <p:spPr>
          <a:xfrm>
            <a:off x="540119" y="14465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把一个正方体的一个顶点接触地面，其对角线上另一个顶点朝上放置，若此时正方体的上方是正午的太阳，则该正方体在桌面上的影子是（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54" name="yt_table_135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992859"/>
              </p:ext>
            </p:extLst>
          </p:nvPr>
        </p:nvGraphicFramePr>
        <p:xfrm>
          <a:off x="540000" y="240601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pic>
        <p:nvPicPr>
          <p:cNvPr id="3" name="yt_shape_1697708957013">
            <a:extLst>
              <a:ext uri="{FF2B5EF4-FFF2-40B4-BE49-F238E27FC236}">
                <a16:creationId xmlns:a16="http://schemas.microsoft.com/office/drawing/2014/main" id="{17167137-A67F-3698-B87A-0DA48B177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63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F9F48D-FE3B-FE57-3E95-3858CAE75340}"/>
              </a:ext>
            </a:extLst>
          </p:cNvPr>
          <p:cNvSpPr txBox="1"/>
          <p:nvPr/>
        </p:nvSpPr>
        <p:spPr>
          <a:xfrm>
            <a:off x="8527307" y="18752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7" name="yt_shape_13557"/>
          <p:cNvSpPr txBox="1"/>
          <p:nvPr/>
        </p:nvSpPr>
        <p:spPr>
          <a:xfrm>
            <a:off x="540000" y="888035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56" name="yt_image_13556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803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9" name="yt_shape_13559"/>
          <p:cNvSpPr txBox="1"/>
          <p:nvPr/>
        </p:nvSpPr>
        <p:spPr>
          <a:xfrm>
            <a:off x="540119" y="15799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当棱长为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的正方体的某个面平行于投影面时，这个面的正投影的面积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60" name="yt_table_135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894260"/>
              </p:ext>
            </p:extLst>
          </p:nvPr>
        </p:nvGraphicFramePr>
        <p:xfrm>
          <a:off x="540000" y="2539339"/>
          <a:ext cx="97529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700655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3562" name="yt_shape_13562"/>
          <p:cNvSpPr txBox="1"/>
          <p:nvPr/>
        </p:nvSpPr>
        <p:spPr>
          <a:xfrm>
            <a:off x="540119" y="30655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小琳过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周岁生日，父母为她预定的生日蛋糕如图所示，当投影线从蛋糕的前方射到后方时，它的正投影应该是（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565" name="yt_shape_13565"/>
          <p:cNvSpPr txBox="1"/>
          <p:nvPr/>
        </p:nvSpPr>
        <p:spPr>
          <a:xfrm>
            <a:off x="3220498" y="4177309"/>
            <a:ext cx="5310428" cy="9905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en-US" altLang="zh-CN" sz="5500" b="0" i="0" u="none" spc="6716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　</a:t>
            </a:r>
            <a:r>
              <a:rPr lang="en-US" altLang="zh-CN" sz="5100" b="0" i="0" u="none" spc="29644">
                <a:solidFill>
                  <a:srgbClr val="1EE3CF"/>
                </a:solidFill>
                <a:effectLst/>
                <a:latin typeface="Times New Roman" pitchFamily="51"/>
                <a:ea typeface="宋体" pitchFamily="51"/>
                <a:cs typeface="宋体" pitchFamily="51"/>
              </a:rPr>
              <a:t> </a:t>
            </a:r>
          </a:p>
        </p:txBody>
      </p:sp>
      <p:pic>
        <p:nvPicPr>
          <p:cNvPr id="13563" name="yt_image_13563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59605"/>
            <a:ext cx="1027342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64" name="yt_image_13564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3202" y="4502248"/>
            <a:ext cx="3925832" cy="101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9E23AF-BBA9-6B68-FD89-BE0AC2073C37}"/>
              </a:ext>
            </a:extLst>
          </p:cNvPr>
          <p:cNvSpPr txBox="1"/>
          <p:nvPr/>
        </p:nvSpPr>
        <p:spPr>
          <a:xfrm>
            <a:off x="1176210" y="2008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E7D844-083D-2D00-68F1-98ADB12A0075}"/>
              </a:ext>
            </a:extLst>
          </p:cNvPr>
          <p:cNvSpPr txBox="1"/>
          <p:nvPr/>
        </p:nvSpPr>
        <p:spPr>
          <a:xfrm>
            <a:off x="5174508" y="34941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7" name="yt_shape_13567"/>
          <p:cNvSpPr txBox="1"/>
          <p:nvPr/>
        </p:nvSpPr>
        <p:spPr>
          <a:xfrm>
            <a:off x="540000" y="883518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正方形在太阳光下的投影一定是（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68" name="yt_table_135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495222"/>
              </p:ext>
            </p:extLst>
          </p:nvPr>
        </p:nvGraphicFramePr>
        <p:xfrm>
          <a:off x="540000" y="1362821"/>
          <a:ext cx="6047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菱形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平行四边形或线段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sp>
        <p:nvSpPr>
          <p:cNvPr id="13570" name="yt_shape_13570"/>
          <p:cNvSpPr txBox="1"/>
          <p:nvPr/>
        </p:nvSpPr>
        <p:spPr>
          <a:xfrm>
            <a:off x="540119" y="23643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如图，关于球、正三棱锥、圆柱在平面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内的正投影，下列说法不正确的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72" name="yt_table_1357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36662"/>
              </p:ext>
            </p:extLst>
          </p:nvPr>
        </p:nvGraphicFramePr>
        <p:xfrm>
          <a:off x="540000" y="3323810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球体的正投影是圆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正三棱锥的正投影是三角形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圆柱的正投影是矩形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以上说法都不对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pic>
        <p:nvPicPr>
          <p:cNvPr id="13571" name="yt_image_13571_skip" title="H_106.2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2088" y="3323810"/>
            <a:ext cx="461841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0F9C9B-33E4-70D7-0BA5-59150C279BEA}"/>
              </a:ext>
            </a:extLst>
          </p:cNvPr>
          <p:cNvSpPr txBox="1"/>
          <p:nvPr/>
        </p:nvSpPr>
        <p:spPr>
          <a:xfrm>
            <a:off x="5555389" y="8367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36748F-51EB-C091-59D8-5104A87AE4FA}"/>
              </a:ext>
            </a:extLst>
          </p:cNvPr>
          <p:cNvSpPr txBox="1"/>
          <p:nvPr/>
        </p:nvSpPr>
        <p:spPr>
          <a:xfrm>
            <a:off x="1158748" y="27930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74" name="yt_shape_13574"/>
              <p:cNvSpPr txBox="1"/>
              <p:nvPr/>
            </p:nvSpPr>
            <p:spPr>
              <a:xfrm>
                <a:off x="540119" y="83671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如图，一条线段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在投影面上的正投影为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所在直线的夹角为（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3574" name="yt_shape_135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79" name="yt_table_135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687108"/>
              </p:ext>
            </p:extLst>
          </p:nvPr>
        </p:nvGraphicFramePr>
        <p:xfrm>
          <a:off x="540000" y="3501008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grpSp>
        <p:nvGrpSpPr>
          <p:cNvPr id="13576" name="yt_shape_13576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8252" y="1781664"/>
            <a:ext cx="1455496" cy="1701306"/>
            <a:chOff x="0" y="0"/>
            <a:chExt cx="1455496" cy="1701306"/>
          </a:xfrm>
        </p:grpSpPr>
        <p:pic>
          <p:nvPicPr>
            <p:cNvPr id="2" name="yt_image_13576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549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78" name="yt_shape_13578"/>
            <p:cNvSpPr txBox="1"/>
            <p:nvPr/>
          </p:nvSpPr>
          <p:spPr>
            <a:xfrm>
              <a:off x="118284" y="134130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581" name="yt_shape_13581"/>
          <p:cNvSpPr txBox="1"/>
          <p:nvPr/>
        </p:nvSpPr>
        <p:spPr>
          <a:xfrm>
            <a:off x="5634335" y="3973949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82" name="yt_shape_13582"/>
              <p:cNvSpPr txBox="1"/>
              <p:nvPr/>
            </p:nvSpPr>
            <p:spPr>
              <a:xfrm>
                <a:off x="540119" y="406416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如图，已知木棒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在投影面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上的正投影为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，则投影长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13582" name="yt_shape_135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64160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806" r="-1482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6227186-09A7-DA44-E2B0-748A0DCBAF6B}"/>
              </a:ext>
            </a:extLst>
          </p:cNvPr>
          <p:cNvSpPr txBox="1"/>
          <p:nvPr/>
        </p:nvSpPr>
        <p:spPr>
          <a:xfrm>
            <a:off x="4523633" y="13102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D03650-7032-3B3B-D40E-870D0BCC07FB}"/>
                  </a:ext>
                </a:extLst>
              </p:cNvPr>
              <p:cNvSpPr txBox="1"/>
              <p:nvPr/>
            </p:nvSpPr>
            <p:spPr>
              <a:xfrm>
                <a:off x="3534621" y="4411892"/>
                <a:ext cx="11581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D03650-7032-3B3B-D40E-870D0BCC07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621" y="4411892"/>
                <a:ext cx="1158113" cy="554686"/>
              </a:xfrm>
              <a:prstGeom prst="rect">
                <a:avLst/>
              </a:prstGeom>
              <a:blipFill>
                <a:blip r:embed="rId5"/>
                <a:stretch>
                  <a:fillRect l="-8421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584" title="H_102.78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8252" y="4913752"/>
            <a:ext cx="163299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3586"/>
          <p:cNvSpPr txBox="1"/>
          <p:nvPr/>
        </p:nvSpPr>
        <p:spPr>
          <a:xfrm>
            <a:off x="5569197" y="6240845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变式题图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1373</Words>
  <Application>Microsoft Office PowerPoint</Application>
  <PresentationFormat>宽屏</PresentationFormat>
  <Paragraphs>143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2023-10-21T02:23:14Z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