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5" r:id="rId4"/>
    <p:sldId id="367" r:id="rId5"/>
    <p:sldId id="369" r:id="rId6"/>
    <p:sldId id="374" r:id="rId7"/>
    <p:sldId id="377" r:id="rId8"/>
    <p:sldId id="378" r:id="rId9"/>
    <p:sldId id="379" r:id="rId10"/>
    <p:sldId id="382" r:id="rId11"/>
    <p:sldId id="384" r:id="rId12"/>
    <p:sldId id="256" r:id="rId13"/>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57" d="100"/>
          <a:sy n="57" d="100"/>
        </p:scale>
        <p:origin x="504"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bin"/><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bin"/><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bin"/><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5349" name="yt_shape_15349"/>
          <p:cNvSpPr txBox="1"/>
          <p:nvPr/>
        </p:nvSpPr>
        <p:spPr>
          <a:xfrm>
            <a:off x="540000" y="908720"/>
            <a:ext cx="477053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cs typeface="宋体" pitchFamily="24"/>
              </a:rPr>
              <a:t>一、选择题（每小题</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黑体" pitchFamily="24"/>
                <a:cs typeface="宋体" pitchFamily="24"/>
              </a:rPr>
              <a:t>分，共</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Times New Roman" pitchFamily="24"/>
                <a:ea typeface="黑体" pitchFamily="24"/>
                <a:cs typeface="宋体" pitchFamily="24"/>
              </a:rPr>
              <a:t>分）</a:t>
            </a:r>
          </a:p>
        </p:txBody>
      </p:sp>
      <p:sp>
        <p:nvSpPr>
          <p:cNvPr id="15350" name="yt_shape_15350"/>
          <p:cNvSpPr txBox="1"/>
          <p:nvPr/>
        </p:nvSpPr>
        <p:spPr>
          <a:xfrm>
            <a:off x="540000" y="1388023"/>
            <a:ext cx="722473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楷体" pitchFamily="24"/>
                <a:cs typeface="宋体" pitchFamily="24"/>
              </a:rPr>
              <a:t>（武汉市中考）</a:t>
            </a:r>
            <a:r>
              <a:rPr lang="zh-CN" altLang="zh-CN" sz="2400" b="0" i="0" u="none">
                <a:solidFill>
                  <a:srgbClr val="000000"/>
                </a:solidFill>
                <a:effectLst/>
                <a:latin typeface="Times New Roman" pitchFamily="24"/>
                <a:ea typeface="宋体" pitchFamily="24"/>
                <a:cs typeface="宋体" pitchFamily="24"/>
              </a:rPr>
              <a:t>下列事件中是必然事件的是（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5351" name="yt_table_15351"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875440919"/>
              </p:ext>
            </p:extLst>
          </p:nvPr>
        </p:nvGraphicFramePr>
        <p:xfrm>
          <a:off x="540000" y="1867326"/>
          <a:ext cx="9110663" cy="1901952"/>
        </p:xfrm>
        <a:graphic>
          <a:graphicData uri="http://schemas.openxmlformats.org/drawingml/2006/table">
            <a:tbl>
              <a:tblPr/>
              <a:tblGrid>
                <a:gridCol w="9110663">
                  <a:extLst>
                    <a:ext uri="{9D8B030D-6E8A-4147-A177-3AD203B41FA5}">
                      <a16:colId xmlns:a16="http://schemas.microsoft.com/office/drawing/2014/main" val="10736"/>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抛掷一枚质地均匀的硬币，正面朝上</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6"/>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随意翻到一本书的某页，这一页的页码是偶数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7"/>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打开电视机，正在播放广告</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8"/>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从两个班级中任选三名学生，至少有两名学生来自同一个班级</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9"/>
                  </a:ext>
                </a:extLst>
              </a:tr>
            </a:tbl>
          </a:graphicData>
        </a:graphic>
      </p:graphicFrame>
      <mc:AlternateContent xmlns:mc="http://schemas.openxmlformats.org/markup-compatibility/2006">
        <mc:Choice xmlns:a14="http://schemas.microsoft.com/office/drawing/2010/main" Requires="a14">
          <p:sp>
            <p:nvSpPr>
              <p:cNvPr id="15353" name="yt_shape_15353"/>
              <p:cNvSpPr txBox="1"/>
              <p:nvPr/>
            </p:nvSpPr>
            <p:spPr>
              <a:xfrm>
                <a:off x="540119" y="3819646"/>
                <a:ext cx="11111999" cy="110831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楷体" pitchFamily="24"/>
                    <a:cs typeface="宋体" pitchFamily="24"/>
                  </a:rPr>
                  <a:t>（宜昌市中考）</a:t>
                </a:r>
                <a:r>
                  <a:rPr lang="zh-CN" altLang="zh-CN" sz="2400" b="0" i="0" u="none">
                    <a:solidFill>
                      <a:srgbClr val="000000"/>
                    </a:solidFill>
                    <a:effectLst/>
                    <a:latin typeface="Times New Roman" pitchFamily="24"/>
                    <a:ea typeface="宋体" pitchFamily="24"/>
                    <a:cs typeface="宋体" pitchFamily="24"/>
                  </a:rPr>
                  <a:t>在六张卡片上分别写有</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22</m:t>
                        </m:r>
                      </m:num>
                      <m:den>
                        <m:r>
                          <a:rPr lang="en-US" altLang="zh-CN" sz="2400" b="0" i="0">
                            <a:solidFill>
                              <a:srgbClr val="010000"/>
                            </a:solidFill>
                            <a:effectLst/>
                            <a:latin typeface="Cambria Math" panose="02040503050406030204" pitchFamily="48" charset="0"/>
                            <a:ea typeface="Cambria Math" panose="02040503050406030204" pitchFamily="48" charset="0"/>
                          </a:rPr>
                          <m:t>7</m:t>
                        </m:r>
                      </m:den>
                    </m:f>
                  </m:oMath>
                </a14:m>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3.1415</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π</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宋体" pitchFamily="24"/>
                    <a:cs typeface="宋体" pitchFamily="24"/>
                  </a:rPr>
                  <a:t>，</a:t>
                </a:r>
                <a14:m>
                  <m:oMath xmlns:m="http://schemas.openxmlformats.org/officeDocument/2006/math">
                    <m:rad>
                      <m:radPr>
                        <m:degHide m:val="on"/>
                        <m:ctrlPr>
                          <a:rPr lang="en-US" altLang="zh-CN" sz="2400" b="0" i="1">
                            <a:solidFill>
                              <a:srgbClr val="010000"/>
                            </a:solidFill>
                            <a:effectLst/>
                            <a:latin typeface="Cambria Math" panose="02040503050406030204" pitchFamily="18" charset="0"/>
                            <a:ea typeface="Cambria Math" panose="02040503050406030204" pitchFamily="48" charset="0"/>
                          </a:rPr>
                        </m:ctrlPr>
                      </m:radPr>
                      <m:deg/>
                      <m:e>
                        <m:r>
                          <a:rPr lang="en-US" altLang="zh-CN" sz="2400" b="0" i="0">
                            <a:solidFill>
                              <a:srgbClr val="010000"/>
                            </a:solidFill>
                            <a:effectLst/>
                            <a:latin typeface="Cambria Math" panose="02040503050406030204" pitchFamily="48" charset="0"/>
                            <a:ea typeface="Cambria Math" panose="02040503050406030204" pitchFamily="48" charset="0"/>
                          </a:rPr>
                          <m:t>3</m:t>
                        </m:r>
                      </m:e>
                    </m:rad>
                  </m:oMath>
                </a14:m>
                <a:r>
                  <a:rPr lang="zh-CN" altLang="zh-CN" sz="2400" b="0" i="0" u="none">
                    <a:solidFill>
                      <a:srgbClr val="000000"/>
                    </a:solidFill>
                    <a:effectLst/>
                    <a:latin typeface="Times New Roman" pitchFamily="24"/>
                    <a:ea typeface="宋体" pitchFamily="24"/>
                    <a:cs typeface="宋体" pitchFamily="24"/>
                  </a:rPr>
                  <a:t>六个数，从中随机抽取一张，卡片上的数为无理数的概率是（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mc:Choice>
        <mc:Fallback>
          <p:sp>
            <p:nvSpPr>
              <p:cNvPr id="15353" name="yt_shape_15353"/>
              <p:cNvSpPr txBox="1">
                <a:spLocks noRot="1" noChangeAspect="1" noMove="1" noResize="1" noEditPoints="1" noAdjustHandles="1" noChangeArrowheads="1" noChangeShapeType="1" noTextEdit="1"/>
              </p:cNvSpPr>
              <p:nvPr/>
            </p:nvSpPr>
            <p:spPr>
              <a:xfrm>
                <a:off x="540119" y="3819646"/>
                <a:ext cx="11111999" cy="1108317"/>
              </a:xfrm>
              <a:prstGeom prst="rect">
                <a:avLst/>
              </a:prstGeom>
              <a:blipFill>
                <a:blip r:embed="rId2"/>
                <a:stretch>
                  <a:fillRect l="-1701" r="-604" b="-1657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graphicFrame>
            <p:nvGraphicFramePr>
              <p:cNvPr id="15355" name="yt_table_15355" title="H_50.07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207181160"/>
                  </p:ext>
                </p:extLst>
              </p:nvPr>
            </p:nvGraphicFramePr>
            <p:xfrm>
              <a:off x="540000" y="4978751"/>
              <a:ext cx="6800216" cy="635953"/>
            </p:xfrm>
            <a:graphic>
              <a:graphicData uri="http://schemas.openxmlformats.org/drawingml/2006/table">
                <a:tbl>
                  <a:tblPr/>
                  <a:tblGrid>
                    <a:gridCol w="1941830">
                      <a:extLst>
                        <a:ext uri="{9D8B030D-6E8A-4147-A177-3AD203B41FA5}">
                          <a16:colId xmlns:a16="http://schemas.microsoft.com/office/drawing/2014/main" val="10737"/>
                        </a:ext>
                      </a:extLst>
                    </a:gridCol>
                    <a:gridCol w="1924368">
                      <a:extLst>
                        <a:ext uri="{9D8B030D-6E8A-4147-A177-3AD203B41FA5}">
                          <a16:colId xmlns:a16="http://schemas.microsoft.com/office/drawing/2014/main" val="10738"/>
                        </a:ext>
                      </a:extLst>
                    </a:gridCol>
                    <a:gridCol w="1924368">
                      <a:extLst>
                        <a:ext uri="{9D8B030D-6E8A-4147-A177-3AD203B41FA5}">
                          <a16:colId xmlns:a16="http://schemas.microsoft.com/office/drawing/2014/main" val="10739"/>
                        </a:ext>
                      </a:extLst>
                    </a:gridCol>
                    <a:gridCol w="1009650">
                      <a:extLst>
                        <a:ext uri="{9D8B030D-6E8A-4147-A177-3AD203B41FA5}">
                          <a16:colId xmlns:a16="http://schemas.microsoft.com/office/drawing/2014/main" val="10740"/>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6</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0"/>
                      </a:ext>
                    </a:extLst>
                  </a:tr>
                </a:tbl>
              </a:graphicData>
            </a:graphic>
          </p:graphicFrame>
        </mc:Choice>
        <mc:Fallback>
          <p:graphicFrame>
            <p:nvGraphicFramePr>
              <p:cNvPr id="15355" name="yt_table_15355" title="H_50.07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207181160"/>
                  </p:ext>
                </p:extLst>
              </p:nvPr>
            </p:nvGraphicFramePr>
            <p:xfrm>
              <a:off x="540000" y="4978751"/>
              <a:ext cx="6800216" cy="635953"/>
            </p:xfrm>
            <a:graphic>
              <a:graphicData uri="http://schemas.openxmlformats.org/drawingml/2006/table">
                <a:tbl>
                  <a:tblPr/>
                  <a:tblGrid>
                    <a:gridCol w="1941830">
                      <a:extLst>
                        <a:ext uri="{9D8B030D-6E8A-4147-A177-3AD203B41FA5}">
                          <a16:colId xmlns:a16="http://schemas.microsoft.com/office/drawing/2014/main" val="10737"/>
                        </a:ext>
                      </a:extLst>
                    </a:gridCol>
                    <a:gridCol w="1924368">
                      <a:extLst>
                        <a:ext uri="{9D8B030D-6E8A-4147-A177-3AD203B41FA5}">
                          <a16:colId xmlns:a16="http://schemas.microsoft.com/office/drawing/2014/main" val="10738"/>
                        </a:ext>
                      </a:extLst>
                    </a:gridCol>
                    <a:gridCol w="1924368">
                      <a:extLst>
                        <a:ext uri="{9D8B030D-6E8A-4147-A177-3AD203B41FA5}">
                          <a16:colId xmlns:a16="http://schemas.microsoft.com/office/drawing/2014/main" val="10739"/>
                        </a:ext>
                      </a:extLst>
                    </a:gridCol>
                    <a:gridCol w="1009650">
                      <a:extLst>
                        <a:ext uri="{9D8B030D-6E8A-4147-A177-3AD203B41FA5}">
                          <a16:colId xmlns:a16="http://schemas.microsoft.com/office/drawing/2014/main" val="10740"/>
                        </a:ext>
                      </a:extLst>
                    </a:gridCol>
                  </a:tblGrid>
                  <a:tr h="635953">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r="-250157" b="-15094"/>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00949" r="-152532" b="-15094"/>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200949" r="-52532" b="-15094"/>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572892" b="-15094"/>
                          </a:stretch>
                        </a:blipFill>
                      </a:tcPr>
                    </a:tc>
                    <a:extLst>
                      <a:ext uri="{0D108BD9-81ED-4DB2-BD59-A6C34878D82A}">
                        <a16:rowId xmlns:a16="http://schemas.microsoft.com/office/drawing/2014/main" val="10560"/>
                      </a:ext>
                    </a:extLst>
                  </a:tr>
                </a:tbl>
              </a:graphicData>
            </a:graphic>
          </p:graphicFrame>
        </mc:Fallback>
      </mc:AlternateContent>
      <p:sp>
        <p:nvSpPr>
          <p:cNvPr id="2" name="文本框 1">
            <a:extLst>
              <a:ext uri="{FF2B5EF4-FFF2-40B4-BE49-F238E27FC236}">
                <a16:creationId xmlns:a16="http://schemas.microsoft.com/office/drawing/2014/main" id="{8862F632-3FA3-FBF2-F621-AAD32E6F1CCB}"/>
              </a:ext>
            </a:extLst>
          </p:cNvPr>
          <p:cNvSpPr txBox="1"/>
          <p:nvPr/>
        </p:nvSpPr>
        <p:spPr>
          <a:xfrm>
            <a:off x="6926989" y="1341217"/>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3" name="文本框 2">
            <a:extLst>
              <a:ext uri="{FF2B5EF4-FFF2-40B4-BE49-F238E27FC236}">
                <a16:creationId xmlns:a16="http://schemas.microsoft.com/office/drawing/2014/main" id="{322CF91C-2034-B441-F7CA-C5CB4BDFF85C}"/>
              </a:ext>
            </a:extLst>
          </p:cNvPr>
          <p:cNvSpPr txBox="1"/>
          <p:nvPr/>
        </p:nvSpPr>
        <p:spPr>
          <a:xfrm>
            <a:off x="7003307" y="4446067"/>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414" name="yt_shape_15414"/>
          <p:cNvSpPr txBox="1"/>
          <p:nvPr/>
        </p:nvSpPr>
        <p:spPr>
          <a:xfrm>
            <a:off x="540000" y="2301075"/>
            <a:ext cx="446276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a:t>
            </a:r>
            <a:r>
              <a:rPr lang="zh-CN" altLang="zh-CN" sz="2400" b="0" i="0" u="none">
                <a:solidFill>
                  <a:srgbClr val="FF0000">
                    <a:alpha val="0"/>
                  </a:srgbClr>
                </a:solidFill>
                <a:effectLst/>
                <a:latin typeface="Times New Roman" pitchFamily="24"/>
                <a:ea typeface="黑体" pitchFamily="24"/>
                <a:cs typeface="宋体" pitchFamily="24"/>
              </a:rPr>
              <a:t>）根据题意，画树状图如图：</a:t>
            </a:r>
            <a:r>
              <a:rPr lang="zh-CN" altLang="zh-CN" sz="100" b="0" i="0" u="none">
                <a:noFill/>
                <a:effectLst/>
                <a:latin typeface="Times New Roman"/>
                <a:ea typeface="宋体"/>
                <a:cs typeface="宋体"/>
              </a:rPr>
              <a:t>⁠</a:t>
            </a:r>
          </a:p>
        </p:txBody>
      </p:sp>
      <p:sp>
        <p:nvSpPr>
          <p:cNvPr id="15416" name="yt_shape_15416"/>
          <p:cNvSpPr txBox="1"/>
          <p:nvPr/>
        </p:nvSpPr>
        <p:spPr>
          <a:xfrm>
            <a:off x="3538446" y="2932742"/>
            <a:ext cx="4746749" cy="729367"/>
          </a:xfrm>
          <a:prstGeom prst="rect">
            <a:avLst/>
          </a:prstGeom>
        </p:spPr>
        <p:txBody>
          <a:bodyPr vert="horz" wrap="none" lIns="0" tIns="0" rIns="0" bIns="0" rtlCol="0">
            <a:spAutoFit/>
          </a:bodyPr>
          <a:lstStyle/>
          <a:p>
            <a:pPr algn="l" eaLnBrk="1" latinLnBrk="0" hangingPunct="0">
              <a:lnSpc>
                <a:spcPct val="129999"/>
              </a:lnSpc>
            </a:pPr>
            <a:r>
              <a:rPr lang="en-US" altLang="zh-CN" sz="4050" b="0" i="0" u="none" spc="-4050">
                <a:solidFill>
                  <a:srgbClr val="1EE3CF"/>
                </a:solidFill>
                <a:effectLst/>
                <a:latin typeface="Times New Roman" pitchFamily="40"/>
                <a:ea typeface="宋体" pitchFamily="40"/>
                <a:cs typeface="宋体" pitchFamily="40"/>
              </a:rPr>
              <a:t> </a:t>
            </a:r>
            <a:r>
              <a:rPr lang="en-US" altLang="zh-CN" sz="4050" b="0" i="0" u="none" spc="36002">
                <a:solidFill>
                  <a:srgbClr val="1EE3CF"/>
                </a:solidFill>
                <a:effectLst/>
                <a:latin typeface="Times New Roman" pitchFamily="40"/>
                <a:ea typeface="宋体" pitchFamily="40"/>
                <a:cs typeface="宋体" pitchFamily="40"/>
              </a:rPr>
              <a:t> </a:t>
            </a:r>
            <a:r>
              <a:rPr lang="zh-CN" altLang="zh-CN" sz="100" b="0" i="0" u="none">
                <a:noFill/>
                <a:effectLst/>
                <a:latin typeface="Times New Roman"/>
                <a:ea typeface="宋体"/>
                <a:cs typeface="宋体"/>
              </a:rPr>
              <a:t>⁠</a:t>
            </a:r>
          </a:p>
        </p:txBody>
      </p:sp>
      <p:pic>
        <p:nvPicPr>
          <p:cNvPr id="15415" name="yt_image_15415">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538446" y="2932742"/>
            <a:ext cx="4698192" cy="811530"/>
          </a:xfrm>
          <a:prstGeom prst="rect">
            <a:avLst/>
          </a:prstGeom>
          <a:noFill/>
          <a:extLst>
            <a:ext uri="{909E8E84-426E-40DD-AFC4-6F175D3DCCD1}">
              <a14:hiddenFill xmlns:a14="http://schemas.microsoft.com/office/drawing/2010/main">
                <a:solidFill>
                  <a:srgbClr val="FFFFFF"/>
                </a:solidFill>
              </a14:hiddenFill>
            </a:ext>
          </a:extLst>
        </p:spPr>
      </p:pic>
      <p:sp>
        <p:nvSpPr>
          <p:cNvPr id="15418" name="yt_shape_15418"/>
          <p:cNvSpPr txBox="1"/>
          <p:nvPr/>
        </p:nvSpPr>
        <p:spPr>
          <a:xfrm>
            <a:off x="540000" y="3794881"/>
            <a:ext cx="984885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共有</a:t>
            </a:r>
            <a:r>
              <a:rPr lang="en-US" altLang="zh-CN" sz="2400" b="0" i="0" u="none">
                <a:solidFill>
                  <a:srgbClr val="FF0000">
                    <a:alpha val="0"/>
                  </a:srgbClr>
                </a:solidFill>
                <a:effectLst/>
                <a:latin typeface="Times New Roman" pitchFamily="24"/>
                <a:ea typeface="Times New Roman" pitchFamily="24"/>
                <a:cs typeface="宋体" pitchFamily="24"/>
              </a:rPr>
              <a:t>20</a:t>
            </a:r>
            <a:r>
              <a:rPr lang="zh-CN" altLang="zh-CN" sz="2400" b="0" i="0" u="none">
                <a:solidFill>
                  <a:srgbClr val="FF0000">
                    <a:alpha val="0"/>
                  </a:srgbClr>
                </a:solidFill>
                <a:effectLst/>
                <a:latin typeface="Times New Roman" pitchFamily="24"/>
                <a:ea typeface="黑体" pitchFamily="24"/>
                <a:cs typeface="宋体" pitchFamily="24"/>
              </a:rPr>
              <a:t>种等可能的结果，恰好抽中一名男生和一名女生的结果有</a:t>
            </a:r>
            <a:r>
              <a:rPr lang="en-US" altLang="zh-CN" sz="2400" b="0" i="0" u="none">
                <a:solidFill>
                  <a:srgbClr val="FF0000">
                    <a:alpha val="0"/>
                  </a:srgbClr>
                </a:solidFill>
                <a:effectLst/>
                <a:latin typeface="Times New Roman" pitchFamily="24"/>
                <a:ea typeface="Times New Roman" pitchFamily="24"/>
                <a:cs typeface="宋体" pitchFamily="24"/>
              </a:rPr>
              <a:t>12</a:t>
            </a:r>
            <a:r>
              <a:rPr lang="zh-CN" altLang="zh-CN" sz="2400" b="0" i="0" u="none">
                <a:solidFill>
                  <a:srgbClr val="FF0000">
                    <a:alpha val="0"/>
                  </a:srgbClr>
                </a:solidFill>
                <a:effectLst/>
                <a:latin typeface="Times New Roman" pitchFamily="24"/>
                <a:ea typeface="黑体" pitchFamily="24"/>
                <a:cs typeface="宋体" pitchFamily="24"/>
              </a:rPr>
              <a:t>种，</a:t>
            </a:r>
            <a:r>
              <a:rPr lang="zh-CN" altLang="zh-CN" sz="100" b="0" i="0" u="none">
                <a:noFill/>
                <a:effectLst/>
                <a:latin typeface="Times New Roman"/>
                <a:ea typeface="宋体"/>
                <a:cs typeface="宋体"/>
              </a:rPr>
              <a:t>⁠</a:t>
            </a:r>
          </a:p>
        </p:txBody>
      </p:sp>
      <mc:AlternateContent xmlns:mc="http://schemas.openxmlformats.org/markup-compatibility/2006" xmlns:a14="http://schemas.microsoft.com/office/drawing/2010/main">
        <mc:Choice Requires="a14">
          <p:sp>
            <p:nvSpPr>
              <p:cNvPr id="15419" name="yt_shape_15419"/>
              <p:cNvSpPr txBox="1"/>
              <p:nvPr/>
            </p:nvSpPr>
            <p:spPr>
              <a:xfrm>
                <a:off x="540000" y="4274184"/>
                <a:ext cx="6809556" cy="642740"/>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恰好抽中一名男生和一名女生的概率为</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12</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20</m:t>
                        </m:r>
                      </m:den>
                    </m:f>
                  </m:oMath>
                </a14:m>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5</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Choice>
        <mc:Fallback xmlns:a16="http://schemas.microsoft.com/office/drawing/2014/main" xmlns="">
          <p:sp>
            <p:nvSpPr>
              <p:cNvPr id="15419" name="yt_shape_15419" descr="{&quot;rangeId&quot;:24,&quot;mathAnswerShape&quot;:1}"/>
              <p:cNvSpPr txBox="1">
                <a:spLocks noRot="1" noChangeAspect="1" noMove="1" noResize="1" noEditPoints="1" noAdjustHandles="1" noChangeArrowheads="1" noChangeShapeType="1" noTextEdit="1"/>
              </p:cNvSpPr>
              <p:nvPr/>
            </p:nvSpPr>
            <p:spPr>
              <a:xfrm>
                <a:off x="540000" y="4274184"/>
                <a:ext cx="6809556" cy="642740"/>
              </a:xfrm>
              <a:prstGeom prst="rect">
                <a:avLst/>
              </a:prstGeom>
              <a:blipFill>
                <a:blip r:embed="rId3"/>
                <a:stretch>
                  <a:fillRect l="-2775" r="-1701" b="-15094"/>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A2D6C268-126A-F00D-4D9C-668A212D93B9}"/>
              </a:ext>
            </a:extLst>
          </p:cNvPr>
          <p:cNvSpPr txBox="1"/>
          <p:nvPr/>
        </p:nvSpPr>
        <p:spPr>
          <a:xfrm>
            <a:off x="449989" y="2254269"/>
            <a:ext cx="459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）根据题意，画树状图如图：</a:t>
            </a:r>
            <a:endParaRPr lang="zh-CN" altLang="en-US">
              <a:solidFill>
                <a:srgbClr val="FF0000"/>
              </a:solidFill>
            </a:endParaRPr>
          </a:p>
        </p:txBody>
      </p:sp>
      <p:sp>
        <p:nvSpPr>
          <p:cNvPr id="3" name="文本框 2">
            <a:extLst>
              <a:ext uri="{FF2B5EF4-FFF2-40B4-BE49-F238E27FC236}">
                <a16:creationId xmlns:a16="http://schemas.microsoft.com/office/drawing/2014/main" id="{0ADD8845-3E73-4629-8D19-6292E6CA3D0A}"/>
              </a:ext>
            </a:extLst>
          </p:cNvPr>
          <p:cNvSpPr txBox="1"/>
          <p:nvPr/>
        </p:nvSpPr>
        <p:spPr>
          <a:xfrm>
            <a:off x="449989" y="3748075"/>
            <a:ext cx="99336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共有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20</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种等可能的结果，恰好抽中一名男生和一名女生的结果有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4EC07900-F85A-41AB-651E-9700B7D67884}"/>
                  </a:ext>
                </a:extLst>
              </p:cNvPr>
              <p:cNvSpPr txBox="1"/>
              <p:nvPr/>
            </p:nvSpPr>
            <p:spPr>
              <a:xfrm>
                <a:off x="449989" y="4227378"/>
                <a:ext cx="6923787" cy="73013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恰好抽中一名男生和一名女生的概率为</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12</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20</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a16="http://schemas.microsoft.com/office/drawing/2014/main" xmlns="">
          <p:sp>
            <p:nvSpPr>
              <p:cNvPr id="4" name="文本框 3" descr="{'rangeId': 24, 'mathAnswerShape': 1}">
                <a:extLst>
                  <a:ext uri="{FF2B5EF4-FFF2-40B4-BE49-F238E27FC236}">
                    <a16:creationId xmlns:a16="http://schemas.microsoft.com/office/drawing/2014/main" id="{4EC07900-F85A-41AB-651E-9700B7D67884}"/>
                  </a:ext>
                </a:extLst>
              </p:cNvPr>
              <p:cNvSpPr txBox="1">
                <a:spLocks noRot="1" noChangeAspect="1" noMove="1" noResize="1" noEditPoints="1" noAdjustHandles="1" noChangeArrowheads="1" noChangeShapeType="1" noTextEdit="1"/>
              </p:cNvSpPr>
              <p:nvPr/>
            </p:nvSpPr>
            <p:spPr>
              <a:xfrm>
                <a:off x="449989" y="4227378"/>
                <a:ext cx="6923787" cy="730136"/>
              </a:xfrm>
              <a:prstGeom prst="rect">
                <a:avLst/>
              </a:prstGeom>
              <a:blipFill>
                <a:blip r:embed="rId4"/>
                <a:stretch>
                  <a:fillRect l="-1408" r="-1320" b="-8333"/>
                </a:stretch>
              </a:blipFill>
            </p:spPr>
            <p:txBody>
              <a:bodyPr/>
              <a:lstStyle/>
              <a:p>
                <a:r>
                  <a:rPr lang="zh-CN" altLang="en-US">
                    <a:noFill/>
                  </a:rPr>
                  <a:t> </a:t>
                </a:r>
              </a:p>
            </p:txBody>
          </p:sp>
        </mc:Fallback>
      </mc:AlternateContent>
      <p:sp>
        <p:nvSpPr>
          <p:cNvPr id="10" name="yt_shape_15407"/>
          <p:cNvSpPr txBox="1"/>
          <p:nvPr/>
        </p:nvSpPr>
        <p:spPr>
          <a:xfrm>
            <a:off x="540119" y="836712"/>
            <a:ext cx="11111999"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Times New Roman" pitchFamily="24"/>
                <a:ea typeface="宋体" pitchFamily="24"/>
                <a:cs typeface="宋体" pitchFamily="24"/>
              </a:rPr>
              <a:t>）学校将从获得满分的</a:t>
            </a:r>
            <a:r>
              <a:rPr lang="en-US" altLang="zh-CN" sz="2400" b="0" i="0" u="none" dirty="0">
                <a:solidFill>
                  <a:srgbClr val="000000"/>
                </a:solidFill>
                <a:effectLst/>
                <a:latin typeface="Times New Roman" pitchFamily="24"/>
                <a:ea typeface="Times New Roman" pitchFamily="24"/>
                <a:cs typeface="宋体" pitchFamily="24"/>
              </a:rPr>
              <a:t>5</a:t>
            </a:r>
            <a:r>
              <a:rPr lang="zh-CN" altLang="zh-CN" sz="2400" b="0" i="0" u="none" dirty="0">
                <a:solidFill>
                  <a:srgbClr val="000000"/>
                </a:solidFill>
                <a:effectLst/>
                <a:latin typeface="Times New Roman" pitchFamily="24"/>
                <a:ea typeface="宋体" pitchFamily="24"/>
                <a:cs typeface="宋体" pitchFamily="24"/>
              </a:rPr>
              <a:t>名学生（其中有两名男生，三名女生）中随机抽取两名，参加周一国旗下的演讲，请利用画树状图或列表的方法求抽取学生中恰有一名男生和一名女生的概率</a:t>
            </a:r>
            <a:r>
              <a:rPr lang="en-US" altLang="zh-CN" sz="2400" b="0" i="0" u="none" dirty="0">
                <a:solidFill>
                  <a:srgbClr val="000000"/>
                </a:solidFill>
                <a:effectLst/>
                <a:latin typeface="Times New Roman" pitchFamily="24"/>
                <a:ea typeface="Times New Roman" pitchFamily="24"/>
                <a:cs typeface="宋体"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415"/>
                                        </p:tgtEl>
                                        <p:attrNameLst>
                                          <p:attrName>style.visibility</p:attrName>
                                        </p:attrNameLst>
                                      </p:cBhvr>
                                      <p:to>
                                        <p:strVal val="visible"/>
                                      </p:to>
                                    </p:set>
                                    <p:animEffect transition="in" filter="blinds(horizontal)">
                                      <p:cBhvr>
                                        <p:cTn id="12" dur="500"/>
                                        <p:tgtEl>
                                          <p:spTgt spid="154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xmlns:p14="http://schemas.microsoft.com/office/powerpoint/2010/main" xmlns:a16="http://schemas.microsoft.com/office/drawing/2014/main" xmlns=""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356" name="yt_shape_15356"/>
          <p:cNvSpPr txBox="1"/>
          <p:nvPr/>
        </p:nvSpPr>
        <p:spPr>
          <a:xfrm>
            <a:off x="540119" y="980728"/>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在一个不透明的盒子里有</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Times New Roman" pitchFamily="24"/>
                <a:ea typeface="宋体" pitchFamily="24"/>
                <a:cs typeface="宋体" pitchFamily="24"/>
              </a:rPr>
              <a:t>个除颜色外其他完全相同的小球，其中有</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个黄球，每次摸球前先将盒子里的球摇匀，任意摸出一球记下颜色后再放回盒子，通过大量重复摸球试验后发现，摸到黄球的频率稳定在</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，那么可以推算出</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Times New Roman" pitchFamily="24"/>
                <a:ea typeface="宋体" pitchFamily="24"/>
                <a:cs typeface="宋体" pitchFamily="24"/>
              </a:rPr>
              <a:t>大约是（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5357" name="yt_table_15357"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728778301"/>
              </p:ext>
            </p:extLst>
          </p:nvPr>
        </p:nvGraphicFramePr>
        <p:xfrm>
          <a:off x="540000" y="2420294"/>
          <a:ext cx="7352666" cy="475488"/>
        </p:xfrm>
        <a:graphic>
          <a:graphicData uri="http://schemas.openxmlformats.org/drawingml/2006/table">
            <a:tbl>
              <a:tblPr/>
              <a:tblGrid>
                <a:gridCol w="1965643">
                  <a:extLst>
                    <a:ext uri="{9D8B030D-6E8A-4147-A177-3AD203B41FA5}">
                      <a16:colId xmlns:a16="http://schemas.microsoft.com/office/drawing/2014/main" val="10741"/>
                    </a:ext>
                  </a:extLst>
                </a:gridCol>
                <a:gridCol w="2100580">
                  <a:extLst>
                    <a:ext uri="{9D8B030D-6E8A-4147-A177-3AD203B41FA5}">
                      <a16:colId xmlns:a16="http://schemas.microsoft.com/office/drawing/2014/main" val="10742"/>
                    </a:ext>
                  </a:extLst>
                </a:gridCol>
                <a:gridCol w="2100580">
                  <a:extLst>
                    <a:ext uri="{9D8B030D-6E8A-4147-A177-3AD203B41FA5}">
                      <a16:colId xmlns:a16="http://schemas.microsoft.com/office/drawing/2014/main" val="10743"/>
                    </a:ext>
                  </a:extLst>
                </a:gridCol>
                <a:gridCol w="1185863">
                  <a:extLst>
                    <a:ext uri="{9D8B030D-6E8A-4147-A177-3AD203B41FA5}">
                      <a16:colId xmlns:a16="http://schemas.microsoft.com/office/drawing/2014/main" val="10744"/>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A.6</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B.10</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C.18</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D.20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1"/>
                  </a:ext>
                </a:extLst>
              </a:tr>
            </a:tbl>
          </a:graphicData>
        </a:graphic>
      </p:graphicFrame>
      <p:sp>
        <p:nvSpPr>
          <p:cNvPr id="15359" name="yt_shape_15359"/>
          <p:cNvSpPr txBox="1"/>
          <p:nvPr/>
        </p:nvSpPr>
        <p:spPr>
          <a:xfrm>
            <a:off x="540119" y="294646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Times New Roman" pitchFamily="24"/>
                <a:ea typeface="宋体" pitchFamily="24"/>
                <a:cs typeface="宋体" pitchFamily="24"/>
              </a:rPr>
              <a:t>有一个转盘如图，让转盘自由转动两次，则指针两次都落在黄色区域的</a:t>
            </a:r>
            <a:r>
              <a:rPr lang="zh-CN" altLang="zh-CN" sz="2400" b="0" i="0" u="none" dirty="0" smtClean="0">
                <a:solidFill>
                  <a:srgbClr val="000000"/>
                </a:solidFill>
                <a:effectLst/>
                <a:latin typeface="Times New Roman" pitchFamily="24"/>
                <a:ea typeface="宋体" pitchFamily="24"/>
                <a:cs typeface="宋体" pitchFamily="24"/>
              </a:rPr>
              <a:t>概率</a:t>
            </a:r>
            <a:endParaRPr lang="en-US" altLang="zh-CN" sz="2400" b="0" i="0" u="none" dirty="0" smtClean="0">
              <a:solidFill>
                <a:srgbClr val="000000"/>
              </a:solidFill>
              <a:effectLst/>
              <a:latin typeface="Times New Roman" pitchFamily="24"/>
              <a:ea typeface="宋体" pitchFamily="24"/>
              <a:cs typeface="宋体" pitchFamily="24"/>
            </a:endParaRPr>
          </a:p>
          <a:p>
            <a:pPr algn="l" eaLnBrk="1" latinLnBrk="0" hangingPunct="0">
              <a:lnSpc>
                <a:spcPct val="129999"/>
              </a:lnSpc>
            </a:pPr>
            <a:r>
              <a:rPr lang="zh-CN" altLang="zh-CN" sz="2400" b="0" i="0" u="none" dirty="0" smtClean="0">
                <a:solidFill>
                  <a:srgbClr val="000000"/>
                </a:solidFill>
                <a:effectLst/>
                <a:latin typeface="Times New Roman" pitchFamily="24"/>
                <a:ea typeface="宋体" pitchFamily="24"/>
                <a:cs typeface="宋体" pitchFamily="24"/>
              </a:rPr>
              <a:t>是</a:t>
            </a:r>
            <a:r>
              <a:rPr lang="zh-CN" altLang="zh-CN" sz="2400" b="0" i="0" u="none" dirty="0">
                <a:solidFill>
                  <a:srgbClr val="000000"/>
                </a:solidFill>
                <a:effectLst/>
                <a:latin typeface="Times New Roman" pitchFamily="24"/>
                <a:ea typeface="宋体" pitchFamily="24"/>
                <a:cs typeface="宋体" pitchFamily="24"/>
              </a:rPr>
              <a:t>（</a:t>
            </a:r>
            <a:r>
              <a:rPr lang="zh-CN" altLang="zh-CN" sz="1200" b="0" i="0" u="none" dirty="0">
                <a:solidFill>
                  <a:srgbClr val="000000"/>
                </a:solidFill>
                <a:effectLst/>
                <a:latin typeface="Times New Roman" pitchFamily="12"/>
                <a:ea typeface="宋体" pitchFamily="12"/>
                <a:cs typeface="宋体" pitchFamily="12"/>
              </a:rPr>
              <a:t>　</a:t>
            </a:r>
            <a:r>
              <a:rPr lang="en-US" altLang="zh-CN" sz="2400" b="0" i="0" u="none" dirty="0">
                <a:solidFill>
                  <a:srgbClr val="FF0000">
                    <a:alpha val="0"/>
                  </a:srgbClr>
                </a:solidFill>
                <a:effectLst/>
                <a:latin typeface="Times New Roman" pitchFamily="24"/>
                <a:ea typeface="Times New Roman" pitchFamily="24"/>
                <a:cs typeface="宋体" pitchFamily="24"/>
              </a:rPr>
              <a:t>B</a:t>
            </a:r>
            <a:r>
              <a:rPr lang="zh-CN" altLang="zh-CN" sz="1200" b="0" i="0" u="none" dirty="0">
                <a:solidFill>
                  <a:srgbClr val="000000"/>
                </a:solidFill>
                <a:effectLst/>
                <a:latin typeface="Times New Roman" pitchFamily="12"/>
                <a:ea typeface="宋体" pitchFamily="12"/>
                <a:cs typeface="宋体" pitchFamily="12"/>
              </a:rPr>
              <a:t>　</a:t>
            </a:r>
            <a:r>
              <a:rPr lang="zh-CN" altLang="zh-CN" sz="2400" b="0" i="0" u="none" dirty="0">
                <a:solidFill>
                  <a:srgbClr val="000000"/>
                </a:solidFill>
                <a:effectLst/>
                <a:latin typeface="Times New Roman" pitchFamily="24"/>
                <a:ea typeface="宋体" pitchFamily="24"/>
                <a:cs typeface="宋体" pitchFamily="24"/>
              </a:rPr>
              <a:t>）</a:t>
            </a:r>
          </a:p>
        </p:txBody>
      </p:sp>
      <mc:AlternateContent xmlns:mc="http://schemas.openxmlformats.org/markup-compatibility/2006">
        <mc:Choice xmlns:a14="http://schemas.microsoft.com/office/drawing/2010/main" Requires="a14">
          <p:graphicFrame>
            <p:nvGraphicFramePr>
              <p:cNvPr id="15361" name="yt_table_15361_skip" title="H_100.55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058849882"/>
                  </p:ext>
                </p:extLst>
              </p:nvPr>
            </p:nvGraphicFramePr>
            <p:xfrm>
              <a:off x="540000" y="3905900"/>
              <a:ext cx="5075873" cy="1355154"/>
            </p:xfrm>
            <a:graphic>
              <a:graphicData uri="http://schemas.openxmlformats.org/drawingml/2006/table">
                <a:tbl>
                  <a:tblPr/>
                  <a:tblGrid>
                    <a:gridCol w="4066223">
                      <a:extLst>
                        <a:ext uri="{9D8B030D-6E8A-4147-A177-3AD203B41FA5}">
                          <a16:colId xmlns:a16="http://schemas.microsoft.com/office/drawing/2014/main" val="10745"/>
                        </a:ext>
                      </a:extLst>
                    </a:gridCol>
                    <a:gridCol w="1009650">
                      <a:extLst>
                        <a:ext uri="{9D8B030D-6E8A-4147-A177-3AD203B41FA5}">
                          <a16:colId xmlns:a16="http://schemas.microsoft.com/office/drawing/2014/main" val="1074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4</m:t>
                                  </m:r>
                                </m:num>
                                <m:den>
                                  <m:r>
                                    <a:rPr lang="en-US" altLang="zh-CN" sz="2400" b="0" i="0">
                                      <a:solidFill>
                                        <a:srgbClr val="010000"/>
                                      </a:solidFill>
                                      <a:effectLst/>
                                      <a:latin typeface="Cambria Math" panose="02040503050406030204" pitchFamily="48" charset="0"/>
                                      <a:ea typeface="Cambria Math" panose="02040503050406030204" pitchFamily="48" charset="0"/>
                                    </a:rPr>
                                    <m:t>9</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2"/>
                      </a:ext>
                    </a:extLst>
                  </a:tr>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m:t>
                                  </m:r>
                                </m:num>
                                <m:den>
                                  <m:r>
                                    <a:rPr lang="en-US" altLang="zh-CN" sz="2400" b="0" i="0">
                                      <a:solidFill>
                                        <a:srgbClr val="010000"/>
                                      </a:solidFill>
                                      <a:effectLst/>
                                      <a:latin typeface="Cambria Math" panose="02040503050406030204" pitchFamily="48" charset="0"/>
                                      <a:ea typeface="Cambria Math" panose="02040503050406030204" pitchFamily="48" charset="0"/>
                                    </a:rPr>
                                    <m:t>6</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3"/>
                      </a:ext>
                    </a:extLst>
                  </a:tr>
                </a:tbl>
              </a:graphicData>
            </a:graphic>
          </p:graphicFrame>
        </mc:Choice>
        <mc:Fallback>
          <p:graphicFrame>
            <p:nvGraphicFramePr>
              <p:cNvPr id="15361" name="yt_table_15361_skip" title="H_100.55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058849882"/>
                  </p:ext>
                </p:extLst>
              </p:nvPr>
            </p:nvGraphicFramePr>
            <p:xfrm>
              <a:off x="540000" y="3905900"/>
              <a:ext cx="5075873" cy="1355154"/>
            </p:xfrm>
            <a:graphic>
              <a:graphicData uri="http://schemas.openxmlformats.org/drawingml/2006/table">
                <a:tbl>
                  <a:tblPr/>
                  <a:tblGrid>
                    <a:gridCol w="4066223">
                      <a:extLst>
                        <a:ext uri="{9D8B030D-6E8A-4147-A177-3AD203B41FA5}">
                          <a16:colId xmlns:a16="http://schemas.microsoft.com/office/drawing/2014/main" val="10745"/>
                        </a:ext>
                      </a:extLst>
                    </a:gridCol>
                    <a:gridCol w="1009650">
                      <a:extLst>
                        <a:ext uri="{9D8B030D-6E8A-4147-A177-3AD203B41FA5}">
                          <a16:colId xmlns:a16="http://schemas.microsoft.com/office/drawing/2014/main" val="10746"/>
                        </a:ext>
                      </a:extLst>
                    </a:gridCol>
                  </a:tblGrid>
                  <a:tr h="672973">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24850" b="-110811"/>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402410" b="-110811"/>
                          </a:stretch>
                        </a:blipFill>
                      </a:tcPr>
                    </a:tc>
                    <a:extLst>
                      <a:ext uri="{0D108BD9-81ED-4DB2-BD59-A6C34878D82A}">
                        <a16:rowId xmlns:a16="http://schemas.microsoft.com/office/drawing/2014/main" val="10562"/>
                      </a:ext>
                    </a:extLst>
                  </a:tr>
                  <a:tr h="682181">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t="-98230" r="-24850" b="-885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402410" t="-98230" b="-8850"/>
                          </a:stretch>
                        </a:blipFill>
                      </a:tcPr>
                    </a:tc>
                    <a:extLst>
                      <a:ext uri="{0D108BD9-81ED-4DB2-BD59-A6C34878D82A}">
                        <a16:rowId xmlns:a16="http://schemas.microsoft.com/office/drawing/2014/main" val="10563"/>
                      </a:ext>
                    </a:extLst>
                  </a:tr>
                </a:tbl>
              </a:graphicData>
            </a:graphic>
          </p:graphicFrame>
        </mc:Fallback>
      </mc:AlternateContent>
      <p:pic>
        <p:nvPicPr>
          <p:cNvPr id="15360" name="yt_image_15360_skip" title="H_113.13">
            <a:extLst>
              <a:ext uri="">
                <a16:creationId xmlns:p14="http://schemas.microsoft.com/office/powerpoint/2010/main" xmlns:a14="http://schemas.microsoft.com/office/drawing/2010/main" xmlns:a16="http://schemas.microsoft.com/office/drawing/2014/main" xmlns:mc="http://schemas.openxmlformats.org/markup-compatibility/2006" xmlns:m="http://schemas.openxmlformats.org/officeDocument/2006/math" xmlns="" id="{5351258F-BC95-41E6-9372-C2FE361B0291}"/>
              </a:ext>
            </a:extLst>
          </p:cNvPr>
          <p:cNvPicPr>
            <a:picLocks noChangeAspect="1" noChangeArrowheads="1"/>
          </p:cNvPicPr>
          <p:nvPr/>
        </p:nvPicPr>
        <p:blipFill>
          <a:blip r:embed="rId3" cstate="print"/>
          <a:srcRect/>
          <a:stretch>
            <a:fillRect/>
          </a:stretch>
        </p:blipFill>
        <p:spPr bwMode="auto">
          <a:xfrm>
            <a:off x="10213049" y="3905900"/>
            <a:ext cx="1436751" cy="1436751"/>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8F565535-FCD8-BF75-1605-0CEF0E11DCB1}"/>
              </a:ext>
            </a:extLst>
          </p:cNvPr>
          <p:cNvSpPr txBox="1"/>
          <p:nvPr/>
        </p:nvSpPr>
        <p:spPr>
          <a:xfrm>
            <a:off x="10813307" y="1884898"/>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3" name="文本框 2">
            <a:extLst>
              <a:ext uri="{FF2B5EF4-FFF2-40B4-BE49-F238E27FC236}">
                <a16:creationId xmlns:a16="http://schemas.microsoft.com/office/drawing/2014/main" id="{616146F9-5360-A837-7EB7-21B5CBF51B43}"/>
              </a:ext>
            </a:extLst>
          </p:cNvPr>
          <p:cNvSpPr txBox="1"/>
          <p:nvPr/>
        </p:nvSpPr>
        <p:spPr>
          <a:xfrm>
            <a:off x="1176210" y="3375147"/>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5362" name="yt_shape_15362"/>
              <p:cNvSpPr txBox="1"/>
              <p:nvPr/>
            </p:nvSpPr>
            <p:spPr>
              <a:xfrm>
                <a:off x="540119" y="859259"/>
                <a:ext cx="11111999" cy="2070375"/>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5.</a:t>
                </a:r>
                <a:r>
                  <a:rPr lang="zh-CN" altLang="zh-CN" sz="2400" b="0" i="0" u="none" dirty="0">
                    <a:solidFill>
                      <a:srgbClr val="000000"/>
                    </a:solidFill>
                    <a:effectLst/>
                    <a:latin typeface="Times New Roman" pitchFamily="24"/>
                    <a:ea typeface="宋体" pitchFamily="24"/>
                    <a:cs typeface="宋体" pitchFamily="24"/>
                  </a:rPr>
                  <a:t>小英同时掷甲、乙两枚质地均匀的小立方体（立方体的每个面上分别标有数字</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5</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6</a:t>
                </a:r>
                <a:r>
                  <a:rPr lang="zh-CN" altLang="zh-CN" sz="2400" b="0" i="0" u="none" dirty="0">
                    <a:solidFill>
                      <a:srgbClr val="000000"/>
                    </a:solidFill>
                    <a:effectLst/>
                    <a:latin typeface="Times New Roman" pitchFamily="24"/>
                    <a:ea typeface="宋体" pitchFamily="24"/>
                    <a:cs typeface="宋体" pitchFamily="24"/>
                  </a:rPr>
                  <a:t>），记甲立方体朝上一面上的数字为</a:t>
                </a:r>
                <a:r>
                  <a:rPr lang="en-US" altLang="zh-CN" sz="2400" b="0" i="1" u="none" dirty="0">
                    <a:solidFill>
                      <a:srgbClr val="000000"/>
                    </a:solidFill>
                    <a:effectLst/>
                    <a:latin typeface="Times New Roman" pitchFamily="24"/>
                    <a:ea typeface="Times New Roman" pitchFamily="24"/>
                    <a:cs typeface="宋体" pitchFamily="24"/>
                  </a:rPr>
                  <a:t>x</a:t>
                </a:r>
                <a:r>
                  <a:rPr lang="zh-CN" altLang="zh-CN" sz="2400" b="0" i="0" u="none" dirty="0">
                    <a:solidFill>
                      <a:srgbClr val="000000"/>
                    </a:solidFill>
                    <a:effectLst/>
                    <a:latin typeface="Times New Roman" pitchFamily="24"/>
                    <a:ea typeface="宋体" pitchFamily="24"/>
                    <a:cs typeface="宋体" pitchFamily="24"/>
                  </a:rPr>
                  <a:t>，乙立方体朝上一面的数字为</a:t>
                </a:r>
                <a:r>
                  <a:rPr lang="en-US" altLang="zh-CN" sz="2400" b="0" i="1" u="none" dirty="0">
                    <a:solidFill>
                      <a:srgbClr val="000000"/>
                    </a:solidFill>
                    <a:effectLst/>
                    <a:latin typeface="Times New Roman" pitchFamily="24"/>
                    <a:ea typeface="Times New Roman" pitchFamily="24"/>
                    <a:cs typeface="宋体" pitchFamily="24"/>
                  </a:rPr>
                  <a:t>y</a:t>
                </a:r>
                <a:r>
                  <a:rPr lang="zh-CN" altLang="zh-CN" sz="2400" b="0" i="0" u="none" dirty="0">
                    <a:solidFill>
                      <a:srgbClr val="000000"/>
                    </a:solidFill>
                    <a:effectLst/>
                    <a:latin typeface="Times New Roman" pitchFamily="24"/>
                    <a:ea typeface="宋体" pitchFamily="24"/>
                    <a:cs typeface="宋体" pitchFamily="24"/>
                  </a:rPr>
                  <a:t>，这样就确定点</a:t>
                </a:r>
                <a:r>
                  <a:rPr lang="en-US" altLang="zh-CN" sz="2400" b="0" i="1" u="none" dirty="0">
                    <a:solidFill>
                      <a:srgbClr val="000000"/>
                    </a:solidFill>
                    <a:effectLst/>
                    <a:latin typeface="Times New Roman" pitchFamily="24"/>
                    <a:ea typeface="Times New Roman" pitchFamily="24"/>
                    <a:cs typeface="宋体" pitchFamily="24"/>
                  </a:rPr>
                  <a:t>P</a:t>
                </a:r>
                <a:r>
                  <a:rPr lang="zh-CN" altLang="zh-CN" sz="2400" b="0" i="0" u="none" dirty="0">
                    <a:solidFill>
                      <a:srgbClr val="000000"/>
                    </a:solidFill>
                    <a:effectLst/>
                    <a:latin typeface="Times New Roman" pitchFamily="24"/>
                    <a:ea typeface="宋体" pitchFamily="24"/>
                    <a:cs typeface="宋体" pitchFamily="24"/>
                  </a:rPr>
                  <a:t>的一个坐标（</a:t>
                </a:r>
                <a:r>
                  <a:rPr lang="en-US" altLang="zh-CN" sz="2400" b="0" i="1" u="none" dirty="0">
                    <a:solidFill>
                      <a:srgbClr val="000000"/>
                    </a:solidFill>
                    <a:effectLst/>
                    <a:latin typeface="Times New Roman" pitchFamily="24"/>
                    <a:ea typeface="Times New Roman" pitchFamily="24"/>
                    <a:cs typeface="宋体" pitchFamily="24"/>
                  </a:rPr>
                  <a:t>x</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y</a:t>
                </a:r>
                <a:r>
                  <a:rPr lang="zh-CN" altLang="zh-CN" sz="2400" b="0" i="0" u="none" dirty="0">
                    <a:solidFill>
                      <a:srgbClr val="000000"/>
                    </a:solidFill>
                    <a:effectLst/>
                    <a:latin typeface="Times New Roman" pitchFamily="24"/>
                    <a:ea typeface="宋体" pitchFamily="24"/>
                    <a:cs typeface="宋体" pitchFamily="24"/>
                  </a:rPr>
                  <a:t>），那么点</a:t>
                </a:r>
                <a:r>
                  <a:rPr lang="en-US" altLang="zh-CN" sz="2400" b="0" i="1" u="none" dirty="0">
                    <a:solidFill>
                      <a:srgbClr val="000000"/>
                    </a:solidFill>
                    <a:effectLst/>
                    <a:latin typeface="Times New Roman" pitchFamily="24"/>
                    <a:ea typeface="Times New Roman" pitchFamily="24"/>
                    <a:cs typeface="宋体" pitchFamily="24"/>
                  </a:rPr>
                  <a:t>P</a:t>
                </a:r>
                <a:r>
                  <a:rPr lang="zh-CN" altLang="zh-CN" sz="2400" b="0" i="0" u="none" dirty="0">
                    <a:solidFill>
                      <a:srgbClr val="000000"/>
                    </a:solidFill>
                    <a:effectLst/>
                    <a:latin typeface="Times New Roman" pitchFamily="24"/>
                    <a:ea typeface="宋体" pitchFamily="24"/>
                    <a:cs typeface="宋体" pitchFamily="24"/>
                  </a:rPr>
                  <a:t>落在双曲线</a:t>
                </a:r>
                <a:r>
                  <a:rPr lang="en-US" altLang="zh-CN" sz="2400" b="0" i="1" u="none" dirty="0">
                    <a:solidFill>
                      <a:srgbClr val="000000"/>
                    </a:solidFill>
                    <a:effectLst/>
                    <a:latin typeface="Times New Roman" pitchFamily="24"/>
                    <a:ea typeface="Times New Roman" pitchFamily="24"/>
                    <a:cs typeface="宋体" pitchFamily="24"/>
                  </a:rPr>
                  <a:t>y</a:t>
                </a:r>
                <a:r>
                  <a:rPr lang="zh-CN" altLang="zh-CN" sz="2400" b="0" i="0" u="none" dirty="0">
                    <a:solidFill>
                      <a:srgbClr val="00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6</m:t>
                        </m:r>
                      </m:num>
                      <m:den>
                        <m:r>
                          <a:rPr lang="en-US" altLang="zh-CN" sz="2400" b="0" i="1">
                            <a:solidFill>
                              <a:srgbClr val="010000"/>
                            </a:solidFill>
                            <a:effectLst/>
                            <a:latin typeface="Cambria Math" panose="02040503050406030204" pitchFamily="48" charset="0"/>
                            <a:ea typeface="Cambria Math" panose="02040503050406030204" pitchFamily="48" charset="0"/>
                          </a:rPr>
                          <m:t>𝑥</m:t>
                        </m:r>
                      </m:den>
                    </m:f>
                  </m:oMath>
                </a14:m>
                <a:r>
                  <a:rPr lang="zh-CN" altLang="zh-CN" sz="2400" b="0" i="0" u="none" dirty="0">
                    <a:solidFill>
                      <a:srgbClr val="000000"/>
                    </a:solidFill>
                    <a:effectLst/>
                    <a:latin typeface="Times New Roman" pitchFamily="24"/>
                    <a:ea typeface="宋体" pitchFamily="24"/>
                    <a:cs typeface="宋体" pitchFamily="24"/>
                  </a:rPr>
                  <a:t>上的</a:t>
                </a:r>
                <a:r>
                  <a:rPr lang="zh-CN" altLang="zh-CN" sz="2400" b="0" i="0" u="none" dirty="0" smtClean="0">
                    <a:solidFill>
                      <a:srgbClr val="000000"/>
                    </a:solidFill>
                    <a:effectLst/>
                    <a:latin typeface="Times New Roman" pitchFamily="24"/>
                    <a:ea typeface="宋体" pitchFamily="24"/>
                    <a:cs typeface="宋体" pitchFamily="24"/>
                  </a:rPr>
                  <a:t>概率</a:t>
                </a:r>
                <a:endParaRPr lang="en-US" altLang="zh-CN" sz="2400" b="0" i="0" u="none" dirty="0" smtClean="0">
                  <a:solidFill>
                    <a:srgbClr val="000000"/>
                  </a:solidFill>
                  <a:effectLst/>
                  <a:latin typeface="Times New Roman" pitchFamily="24"/>
                  <a:ea typeface="宋体" pitchFamily="24"/>
                  <a:cs typeface="宋体" pitchFamily="24"/>
                </a:endParaRPr>
              </a:p>
              <a:p>
                <a:pPr algn="l" eaLnBrk="1" latinLnBrk="0" hangingPunct="0">
                  <a:lnSpc>
                    <a:spcPct val="129999"/>
                  </a:lnSpc>
                </a:pPr>
                <a:r>
                  <a:rPr lang="zh-CN" altLang="zh-CN" sz="2400" b="0" i="0" u="none" dirty="0" smtClean="0">
                    <a:solidFill>
                      <a:srgbClr val="000000"/>
                    </a:solidFill>
                    <a:effectLst/>
                    <a:latin typeface="Times New Roman" pitchFamily="24"/>
                    <a:ea typeface="宋体" pitchFamily="24"/>
                    <a:cs typeface="宋体" pitchFamily="24"/>
                  </a:rPr>
                  <a:t>为</a:t>
                </a:r>
                <a:r>
                  <a:rPr lang="zh-CN" altLang="zh-CN" sz="2400" b="0" i="0" u="none" dirty="0">
                    <a:solidFill>
                      <a:srgbClr val="000000"/>
                    </a:solidFill>
                    <a:effectLst/>
                    <a:latin typeface="Times New Roman" pitchFamily="24"/>
                    <a:ea typeface="宋体" pitchFamily="24"/>
                    <a:cs typeface="宋体" pitchFamily="24"/>
                  </a:rPr>
                  <a:t>（</a:t>
                </a:r>
                <a:r>
                  <a:rPr lang="zh-CN" altLang="zh-CN" sz="1200" b="0" i="0" u="none" dirty="0">
                    <a:solidFill>
                      <a:srgbClr val="000000"/>
                    </a:solidFill>
                    <a:effectLst/>
                    <a:latin typeface="Times New Roman" pitchFamily="12"/>
                    <a:ea typeface="宋体" pitchFamily="12"/>
                    <a:cs typeface="宋体" pitchFamily="12"/>
                  </a:rPr>
                  <a:t>　</a:t>
                </a:r>
                <a:r>
                  <a:rPr lang="en-US" altLang="zh-CN" sz="2400" b="0" i="0" u="none" dirty="0">
                    <a:solidFill>
                      <a:srgbClr val="FF0000">
                        <a:alpha val="0"/>
                      </a:srgbClr>
                    </a:solidFill>
                    <a:effectLst/>
                    <a:latin typeface="Times New Roman" pitchFamily="24"/>
                    <a:ea typeface="Times New Roman" pitchFamily="24"/>
                    <a:cs typeface="宋体" pitchFamily="24"/>
                  </a:rPr>
                  <a:t>C</a:t>
                </a:r>
                <a:r>
                  <a:rPr lang="zh-CN" altLang="zh-CN" sz="1200" b="0" i="0" u="none" dirty="0">
                    <a:solidFill>
                      <a:srgbClr val="000000"/>
                    </a:solidFill>
                    <a:effectLst/>
                    <a:latin typeface="Times New Roman" pitchFamily="12"/>
                    <a:ea typeface="宋体" pitchFamily="12"/>
                    <a:cs typeface="宋体" pitchFamily="12"/>
                  </a:rPr>
                  <a:t>　</a:t>
                </a:r>
                <a:r>
                  <a:rPr lang="zh-CN" altLang="zh-CN" sz="2400" b="0" i="0" u="none" dirty="0">
                    <a:solidFill>
                      <a:srgbClr val="000000"/>
                    </a:solidFill>
                    <a:effectLst/>
                    <a:latin typeface="Times New Roman" pitchFamily="24"/>
                    <a:ea typeface="宋体" pitchFamily="24"/>
                    <a:cs typeface="宋体" pitchFamily="24"/>
                  </a:rPr>
                  <a:t>）</a:t>
                </a:r>
              </a:p>
            </p:txBody>
          </p:sp>
        </mc:Choice>
        <mc:Fallback>
          <p:sp>
            <p:nvSpPr>
              <p:cNvPr id="15362" name="yt_shape_15362"/>
              <p:cNvSpPr txBox="1">
                <a:spLocks noRot="1" noChangeAspect="1" noMove="1" noResize="1" noEditPoints="1" noAdjustHandles="1" noChangeArrowheads="1" noChangeShapeType="1" noTextEdit="1"/>
              </p:cNvSpPr>
              <p:nvPr/>
            </p:nvSpPr>
            <p:spPr>
              <a:xfrm>
                <a:off x="540119" y="859259"/>
                <a:ext cx="11111999" cy="2070375"/>
              </a:xfrm>
              <a:prstGeom prst="rect">
                <a:avLst/>
              </a:prstGeom>
              <a:blipFill>
                <a:blip r:embed="rId2"/>
                <a:stretch>
                  <a:fillRect l="-1701" t="-2647" r="-1153" b="-794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graphicFrame>
            <p:nvGraphicFramePr>
              <p:cNvPr id="15364" name="yt_table_15364" title="H_50.0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194704597"/>
                  </p:ext>
                </p:extLst>
              </p:nvPr>
            </p:nvGraphicFramePr>
            <p:xfrm>
              <a:off x="540000" y="2980422"/>
              <a:ext cx="7057391" cy="674688"/>
            </p:xfrm>
            <a:graphic>
              <a:graphicData uri="http://schemas.openxmlformats.org/drawingml/2006/table">
                <a:tbl>
                  <a:tblPr/>
                  <a:tblGrid>
                    <a:gridCol w="2070418">
                      <a:extLst>
                        <a:ext uri="{9D8B030D-6E8A-4147-A177-3AD203B41FA5}">
                          <a16:colId xmlns:a16="http://schemas.microsoft.com/office/drawing/2014/main" val="10747"/>
                        </a:ext>
                      </a:extLst>
                    </a:gridCol>
                    <a:gridCol w="2052955">
                      <a:extLst>
                        <a:ext uri="{9D8B030D-6E8A-4147-A177-3AD203B41FA5}">
                          <a16:colId xmlns:a16="http://schemas.microsoft.com/office/drawing/2014/main" val="10748"/>
                        </a:ext>
                      </a:extLst>
                    </a:gridCol>
                    <a:gridCol w="1924368">
                      <a:extLst>
                        <a:ext uri="{9D8B030D-6E8A-4147-A177-3AD203B41FA5}">
                          <a16:colId xmlns:a16="http://schemas.microsoft.com/office/drawing/2014/main" val="10749"/>
                        </a:ext>
                      </a:extLst>
                    </a:gridCol>
                    <a:gridCol w="1009650">
                      <a:extLst>
                        <a:ext uri="{9D8B030D-6E8A-4147-A177-3AD203B41FA5}">
                          <a16:colId xmlns:a16="http://schemas.microsoft.com/office/drawing/2014/main" val="10750"/>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18</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12</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9</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6</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4"/>
                      </a:ext>
                    </a:extLst>
                  </a:tr>
                </a:tbl>
              </a:graphicData>
            </a:graphic>
          </p:graphicFrame>
        </mc:Choice>
        <mc:Fallback>
          <p:graphicFrame>
            <p:nvGraphicFramePr>
              <p:cNvPr id="15364" name="yt_table_15364" title="H_50.0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194704597"/>
                  </p:ext>
                </p:extLst>
              </p:nvPr>
            </p:nvGraphicFramePr>
            <p:xfrm>
              <a:off x="540000" y="2980422"/>
              <a:ext cx="7057391" cy="674688"/>
            </p:xfrm>
            <a:graphic>
              <a:graphicData uri="http://schemas.openxmlformats.org/drawingml/2006/table">
                <a:tbl>
                  <a:tblPr/>
                  <a:tblGrid>
                    <a:gridCol w="2070418">
                      <a:extLst>
                        <a:ext uri="{9D8B030D-6E8A-4147-A177-3AD203B41FA5}">
                          <a16:colId xmlns:a16="http://schemas.microsoft.com/office/drawing/2014/main" val="10747"/>
                        </a:ext>
                      </a:extLst>
                    </a:gridCol>
                    <a:gridCol w="2052955">
                      <a:extLst>
                        <a:ext uri="{9D8B030D-6E8A-4147-A177-3AD203B41FA5}">
                          <a16:colId xmlns:a16="http://schemas.microsoft.com/office/drawing/2014/main" val="10748"/>
                        </a:ext>
                      </a:extLst>
                    </a:gridCol>
                    <a:gridCol w="1924368">
                      <a:extLst>
                        <a:ext uri="{9D8B030D-6E8A-4147-A177-3AD203B41FA5}">
                          <a16:colId xmlns:a16="http://schemas.microsoft.com/office/drawing/2014/main" val="10749"/>
                        </a:ext>
                      </a:extLst>
                    </a:gridCol>
                    <a:gridCol w="1009650">
                      <a:extLst>
                        <a:ext uri="{9D8B030D-6E8A-4147-A177-3AD203B41FA5}">
                          <a16:colId xmlns:a16="http://schemas.microsoft.com/office/drawing/2014/main" val="10750"/>
                        </a:ext>
                      </a:extLst>
                    </a:gridCol>
                  </a:tblGrid>
                  <a:tr h="674688">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r="-240882" b="-9821"/>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00890" r="-143027" b="-9821"/>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214241" r="-52532" b="-9821"/>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598193" b="-9821"/>
                          </a:stretch>
                        </a:blipFill>
                      </a:tcPr>
                    </a:tc>
                    <a:extLst>
                      <a:ext uri="{0D108BD9-81ED-4DB2-BD59-A6C34878D82A}">
                        <a16:rowId xmlns:a16="http://schemas.microsoft.com/office/drawing/2014/main" val="10564"/>
                      </a:ext>
                    </a:extLst>
                  </a:tr>
                </a:tbl>
              </a:graphicData>
            </a:graphic>
          </p:graphicFrame>
        </mc:Fallback>
      </mc:AlternateContent>
      <p:sp>
        <p:nvSpPr>
          <p:cNvPr id="15365" name="yt_shape_15365"/>
          <p:cNvSpPr txBox="1"/>
          <p:nvPr/>
        </p:nvSpPr>
        <p:spPr>
          <a:xfrm>
            <a:off x="540119" y="3666831"/>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有编号为</a:t>
            </a:r>
            <a:r>
              <a:rPr lang="en-US" altLang="zh-CN" sz="2400" b="0" i="1" u="none">
                <a:solidFill>
                  <a:srgbClr val="000000"/>
                </a:solidFill>
                <a:effectLst/>
                <a:latin typeface="Times New Roman" pitchFamily="24"/>
                <a:ea typeface="Times New Roman" pitchFamily="24"/>
                <a:cs typeface="宋体" pitchFamily="24"/>
              </a:rPr>
              <a:t>Ⅰ</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Ⅱ</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Ⅲ</a:t>
            </a:r>
            <a:r>
              <a:rPr lang="zh-CN" altLang="zh-CN" sz="2400" b="0" i="0" u="none">
                <a:solidFill>
                  <a:srgbClr val="000000"/>
                </a:solidFill>
                <a:effectLst/>
                <a:latin typeface="Times New Roman" pitchFamily="24"/>
                <a:ea typeface="宋体" pitchFamily="24"/>
                <a:cs typeface="宋体" pitchFamily="24"/>
              </a:rPr>
              <a:t>的</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个信封，现将编号为</a:t>
            </a:r>
            <a:r>
              <a:rPr lang="en-US" altLang="zh-CN" sz="2400" b="0" i="1" u="none">
                <a:solidFill>
                  <a:srgbClr val="000000"/>
                </a:solidFill>
                <a:effectLst/>
                <a:latin typeface="Times New Roman" pitchFamily="24"/>
                <a:ea typeface="Times New Roman" pitchFamily="24"/>
                <a:cs typeface="宋体" pitchFamily="24"/>
              </a:rPr>
              <a:t>Ⅰ</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Ⅱ</a:t>
            </a:r>
            <a:r>
              <a:rPr lang="zh-CN" altLang="zh-CN" sz="2400" b="0" i="0" u="none">
                <a:solidFill>
                  <a:srgbClr val="000000"/>
                </a:solidFill>
                <a:effectLst/>
                <a:latin typeface="Times New Roman" pitchFamily="24"/>
                <a:ea typeface="宋体" pitchFamily="24"/>
                <a:cs typeface="宋体" pitchFamily="24"/>
              </a:rPr>
              <a:t>的两封信随机地放入其中两个信封里，则信封与信编号都相同的概率为（</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mc:AlternateContent xmlns:mc="http://schemas.openxmlformats.org/markup-compatibility/2006">
        <mc:Choice xmlns:a14="http://schemas.microsoft.com/office/drawing/2010/main" Requires="a14">
          <p:graphicFrame>
            <p:nvGraphicFramePr>
              <p:cNvPr id="15366" name="yt_table_15366" title="H_5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009974763"/>
                  </p:ext>
                </p:extLst>
              </p:nvPr>
            </p:nvGraphicFramePr>
            <p:xfrm>
              <a:off x="540000" y="4626266"/>
              <a:ext cx="7057391" cy="674942"/>
            </p:xfrm>
            <a:graphic>
              <a:graphicData uri="http://schemas.openxmlformats.org/drawingml/2006/table">
                <a:tbl>
                  <a:tblPr/>
                  <a:tblGrid>
                    <a:gridCol w="2070418">
                      <a:extLst>
                        <a:ext uri="{9D8B030D-6E8A-4147-A177-3AD203B41FA5}">
                          <a16:colId xmlns:a16="http://schemas.microsoft.com/office/drawing/2014/main" val="10751"/>
                        </a:ext>
                      </a:extLst>
                    </a:gridCol>
                    <a:gridCol w="2052955">
                      <a:extLst>
                        <a:ext uri="{9D8B030D-6E8A-4147-A177-3AD203B41FA5}">
                          <a16:colId xmlns:a16="http://schemas.microsoft.com/office/drawing/2014/main" val="10752"/>
                        </a:ext>
                      </a:extLst>
                    </a:gridCol>
                    <a:gridCol w="1924368">
                      <a:extLst>
                        <a:ext uri="{9D8B030D-6E8A-4147-A177-3AD203B41FA5}">
                          <a16:colId xmlns:a16="http://schemas.microsoft.com/office/drawing/2014/main" val="10753"/>
                        </a:ext>
                      </a:extLst>
                    </a:gridCol>
                    <a:gridCol w="1009650">
                      <a:extLst>
                        <a:ext uri="{9D8B030D-6E8A-4147-A177-3AD203B41FA5}">
                          <a16:colId xmlns:a16="http://schemas.microsoft.com/office/drawing/2014/main" val="10754"/>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0">
                                      <a:solidFill>
                                        <a:srgbClr val="010000"/>
                                      </a:solidFill>
                                      <a:effectLst/>
                                      <a:latin typeface="Cambria Math" panose="02040503050406030204" pitchFamily="48" charset="0"/>
                                      <a:ea typeface="Cambria Math" panose="02040503050406030204" pitchFamily="48" charset="0"/>
                                    </a:rPr>
                                    <m:t>9</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6</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9</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5"/>
                      </a:ext>
                    </a:extLst>
                  </a:tr>
                </a:tbl>
              </a:graphicData>
            </a:graphic>
          </p:graphicFrame>
        </mc:Choice>
        <mc:Fallback>
          <p:graphicFrame>
            <p:nvGraphicFramePr>
              <p:cNvPr id="15366" name="yt_table_15366" title="H_50.0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009974763"/>
                  </p:ext>
                </p:extLst>
              </p:nvPr>
            </p:nvGraphicFramePr>
            <p:xfrm>
              <a:off x="540000" y="4626266"/>
              <a:ext cx="7057391" cy="674942"/>
            </p:xfrm>
            <a:graphic>
              <a:graphicData uri="http://schemas.openxmlformats.org/drawingml/2006/table">
                <a:tbl>
                  <a:tblPr/>
                  <a:tblGrid>
                    <a:gridCol w="2070418">
                      <a:extLst>
                        <a:ext uri="{9D8B030D-6E8A-4147-A177-3AD203B41FA5}">
                          <a16:colId xmlns:a16="http://schemas.microsoft.com/office/drawing/2014/main" val="10751"/>
                        </a:ext>
                      </a:extLst>
                    </a:gridCol>
                    <a:gridCol w="2052955">
                      <a:extLst>
                        <a:ext uri="{9D8B030D-6E8A-4147-A177-3AD203B41FA5}">
                          <a16:colId xmlns:a16="http://schemas.microsoft.com/office/drawing/2014/main" val="10752"/>
                        </a:ext>
                      </a:extLst>
                    </a:gridCol>
                    <a:gridCol w="1924368">
                      <a:extLst>
                        <a:ext uri="{9D8B030D-6E8A-4147-A177-3AD203B41FA5}">
                          <a16:colId xmlns:a16="http://schemas.microsoft.com/office/drawing/2014/main" val="10753"/>
                        </a:ext>
                      </a:extLst>
                    </a:gridCol>
                    <a:gridCol w="1009650">
                      <a:extLst>
                        <a:ext uri="{9D8B030D-6E8A-4147-A177-3AD203B41FA5}">
                          <a16:colId xmlns:a16="http://schemas.microsoft.com/office/drawing/2014/main" val="10754"/>
                        </a:ext>
                      </a:extLst>
                    </a:gridCol>
                  </a:tblGrid>
                  <a:tr h="674942">
                    <a:tc>
                      <a:txBody>
                        <a:bodyPr/>
                        <a:lstStyle/>
                        <a:p>
                          <a:endParaRPr lang="zh-CN"/>
                        </a:p>
                      </a:txBody>
                      <a:tcPr marL="0" marR="0" marT="0" marB="0" anchor="ctr">
                        <a:lnL w="9522" cmpd="sng">
                          <a:noFill/>
                        </a:lnL>
                        <a:lnR w="9522" cmpd="sng">
                          <a:noFill/>
                        </a:lnR>
                        <a:lnT w="9522" cmpd="sng">
                          <a:noFill/>
                        </a:lnT>
                        <a:lnB w="9522" cmpd="sng">
                          <a:noFill/>
                        </a:lnB>
                        <a:blipFill>
                          <a:blip r:embed="rId4"/>
                          <a:stretch>
                            <a:fillRect r="-240882" b="-892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4"/>
                          <a:stretch>
                            <a:fillRect l="-100890" r="-143027" b="-892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4"/>
                          <a:stretch>
                            <a:fillRect l="-214241" r="-52532" b="-8929"/>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4"/>
                          <a:stretch>
                            <a:fillRect l="-598193" b="-8929"/>
                          </a:stretch>
                        </a:blipFill>
                      </a:tcPr>
                    </a:tc>
                    <a:extLst>
                      <a:ext uri="{0D108BD9-81ED-4DB2-BD59-A6C34878D82A}">
                        <a16:rowId xmlns:a16="http://schemas.microsoft.com/office/drawing/2014/main" val="10565"/>
                      </a:ext>
                    </a:extLst>
                  </a:tr>
                </a:tbl>
              </a:graphicData>
            </a:graphic>
          </p:graphicFrame>
        </mc:Fallback>
      </mc:AlternateContent>
      <p:sp>
        <p:nvSpPr>
          <p:cNvPr id="2" name="文本框 1">
            <a:extLst>
              <a:ext uri="{FF2B5EF4-FFF2-40B4-BE49-F238E27FC236}">
                <a16:creationId xmlns:a16="http://schemas.microsoft.com/office/drawing/2014/main" id="{0079678A-8EDD-0B11-341A-536563412C48}"/>
              </a:ext>
            </a:extLst>
          </p:cNvPr>
          <p:cNvSpPr txBox="1"/>
          <p:nvPr/>
        </p:nvSpPr>
        <p:spPr>
          <a:xfrm>
            <a:off x="1176210" y="2438434"/>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
        <p:nvSpPr>
          <p:cNvPr id="3" name="文本框 2">
            <a:extLst>
              <a:ext uri="{FF2B5EF4-FFF2-40B4-BE49-F238E27FC236}">
                <a16:creationId xmlns:a16="http://schemas.microsoft.com/office/drawing/2014/main" id="{8129DFDD-FD61-84DA-2CBC-369A039E2CA4}"/>
              </a:ext>
            </a:extLst>
          </p:cNvPr>
          <p:cNvSpPr txBox="1"/>
          <p:nvPr/>
        </p:nvSpPr>
        <p:spPr>
          <a:xfrm>
            <a:off x="5784108" y="4095513"/>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367" name="yt_shape_15367"/>
          <p:cNvSpPr txBox="1"/>
          <p:nvPr/>
        </p:nvSpPr>
        <p:spPr>
          <a:xfrm>
            <a:off x="540000" y="908720"/>
            <a:ext cx="477053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cs typeface="宋体" pitchFamily="24"/>
              </a:rPr>
              <a:t>二、填空题（每小题</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黑体" pitchFamily="24"/>
                <a:cs typeface="宋体" pitchFamily="24"/>
              </a:rPr>
              <a:t>分，共</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Times New Roman" pitchFamily="24"/>
                <a:ea typeface="黑体" pitchFamily="24"/>
                <a:cs typeface="宋体" pitchFamily="24"/>
              </a:rPr>
              <a:t>分）</a:t>
            </a:r>
          </a:p>
        </p:txBody>
      </p:sp>
      <p:sp>
        <p:nvSpPr>
          <p:cNvPr id="15368" name="yt_shape_15368"/>
          <p:cNvSpPr txBox="1"/>
          <p:nvPr/>
        </p:nvSpPr>
        <p:spPr>
          <a:xfrm>
            <a:off x="540000" y="1388023"/>
            <a:ext cx="1077218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大海捞针</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事件是属于</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随机</a:t>
            </a:r>
            <a:r>
              <a:rPr lang="zh-CN" altLang="zh-CN" sz="2400" b="0" i="0" u="sng">
                <a:solidFill>
                  <a:srgbClr val="000000"/>
                </a:solidFill>
                <a:effectLst/>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事件</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（填</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必然</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随机</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或</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不可能</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p>
        </p:txBody>
      </p:sp>
      <p:sp>
        <p:nvSpPr>
          <p:cNvPr id="15369" name="yt_shape_15369"/>
          <p:cNvSpPr txBox="1"/>
          <p:nvPr/>
        </p:nvSpPr>
        <p:spPr>
          <a:xfrm>
            <a:off x="540119" y="1867326"/>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宋体" pitchFamily="24"/>
                <a:cs typeface="宋体" pitchFamily="24"/>
              </a:rPr>
              <a:t>下列所描述的事件：</a:t>
            </a:r>
            <a:r>
              <a:rPr lang="en-US" altLang="zh-CN" sz="2400" b="0" i="0" u="none">
                <a:solidFill>
                  <a:srgbClr val="000000"/>
                </a:solidFill>
                <a:effectLst/>
                <a:latin typeface="宋体" pitchFamily="24"/>
                <a:ea typeface="宋体" pitchFamily="24"/>
                <a:cs typeface="宋体" pitchFamily="24"/>
              </a:rPr>
              <a:t>①</a:t>
            </a:r>
            <a:r>
              <a:rPr lang="zh-CN" altLang="zh-CN" sz="2400" b="0" i="0" u="none">
                <a:solidFill>
                  <a:srgbClr val="000000"/>
                </a:solidFill>
                <a:effectLst/>
                <a:latin typeface="Times New Roman" pitchFamily="24"/>
                <a:ea typeface="宋体" pitchFamily="24"/>
                <a:cs typeface="宋体" pitchFamily="24"/>
              </a:rPr>
              <a:t>瓮中捉鳖；</a:t>
            </a:r>
            <a:r>
              <a:rPr lang="en-US"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Times New Roman" pitchFamily="24"/>
                <a:ea typeface="宋体" pitchFamily="24"/>
                <a:cs typeface="宋体" pitchFamily="24"/>
              </a:rPr>
              <a:t>守株待兔；</a:t>
            </a:r>
            <a:r>
              <a:rPr lang="en-US" altLang="zh-CN" sz="2400" b="0" i="0" u="none">
                <a:solidFill>
                  <a:srgbClr val="000000"/>
                </a:solidFill>
                <a:effectLst/>
                <a:latin typeface="宋体" pitchFamily="24"/>
                <a:ea typeface="宋体" pitchFamily="24"/>
                <a:cs typeface="宋体" pitchFamily="24"/>
              </a:rPr>
              <a:t>③</a:t>
            </a:r>
            <a:r>
              <a:rPr lang="zh-CN" altLang="zh-CN" sz="2400" b="0" i="0" u="none">
                <a:solidFill>
                  <a:srgbClr val="000000"/>
                </a:solidFill>
                <a:effectLst/>
                <a:latin typeface="Times New Roman" pitchFamily="24"/>
                <a:ea typeface="宋体" pitchFamily="24"/>
                <a:cs typeface="宋体" pitchFamily="24"/>
              </a:rPr>
              <a:t>三角形的两边之和小于第三边；</a:t>
            </a:r>
            <a:r>
              <a:rPr lang="en-US" altLang="zh-CN" sz="2400" b="0" i="0" u="none">
                <a:solidFill>
                  <a:srgbClr val="000000"/>
                </a:solidFill>
                <a:effectLst/>
                <a:latin typeface="宋体" pitchFamily="24"/>
                <a:ea typeface="宋体" pitchFamily="24"/>
                <a:cs typeface="宋体" pitchFamily="24"/>
              </a:rPr>
              <a:t>④</a:t>
            </a:r>
            <a:r>
              <a:rPr lang="zh-CN" altLang="zh-CN" sz="2400" b="0" i="0" u="none">
                <a:solidFill>
                  <a:srgbClr val="000000"/>
                </a:solidFill>
                <a:effectLst/>
                <a:latin typeface="Times New Roman" pitchFamily="24"/>
                <a:ea typeface="宋体" pitchFamily="24"/>
                <a:cs typeface="宋体" pitchFamily="24"/>
              </a:rPr>
              <a:t>水中捞月</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其中属于不可能事件的有</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latin typeface="Times New Roman" pitchFamily="24"/>
                <a:ea typeface="Times New Roman" pitchFamily="24"/>
                <a:cs typeface="宋体" pitchFamily="24"/>
              </a:rPr>
              <a:t>　</a:t>
            </a:r>
            <a:r>
              <a:rPr lang="en-US" altLang="zh-CN" sz="2400" b="0" i="0" u="sng">
                <a:solidFill>
                  <a:srgbClr val="FF0000">
                    <a:alpha val="0"/>
                  </a:srgbClr>
                </a:solidFill>
                <a:effectLst/>
                <a:uFill>
                  <a:solidFill>
                    <a:srgbClr val="000000"/>
                  </a:solidFill>
                </a:uFill>
                <a:latin typeface="宋体" pitchFamily="24"/>
                <a:ea typeface="宋体" pitchFamily="24"/>
                <a:cs typeface="宋体" pitchFamily="24"/>
              </a:rPr>
              <a:t>③④</a:t>
            </a:r>
            <a:r>
              <a:rPr lang="zh-CN" altLang="zh-CN" sz="2400" b="0" i="0" u="sng">
                <a:solidFill>
                  <a:srgbClr val="000000"/>
                </a:solidFill>
                <a:effectLst/>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mc:AlternateContent xmlns:mc="http://schemas.openxmlformats.org/markup-compatibility/2006">
        <mc:Choice xmlns:a14="http://schemas.microsoft.com/office/drawing/2010/main" Requires="a14">
          <p:sp>
            <p:nvSpPr>
              <p:cNvPr id="15370" name="yt_shape_15370"/>
              <p:cNvSpPr txBox="1"/>
              <p:nvPr/>
            </p:nvSpPr>
            <p:spPr>
              <a:xfrm>
                <a:off x="540119" y="2826761"/>
                <a:ext cx="11111999" cy="1121333"/>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楷体" pitchFamily="24"/>
                    <a:cs typeface="宋体" pitchFamily="24"/>
                  </a:rPr>
                  <a:t>（益阳市中考）</a:t>
                </a:r>
                <a:r>
                  <a:rPr lang="zh-CN" altLang="zh-CN" sz="2400" b="0" i="0" u="none">
                    <a:solidFill>
                      <a:srgbClr val="000000"/>
                    </a:solidFill>
                    <a:effectLst/>
                    <a:latin typeface="Times New Roman" pitchFamily="24"/>
                    <a:ea typeface="宋体" pitchFamily="24"/>
                    <a:cs typeface="宋体" pitchFamily="24"/>
                  </a:rPr>
                  <a:t>小李在双休日到田间参加除草劳动，他随机从锄头、铁锹、镰刀中选用一种劳动工具，则他选到锄头的概率是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zh-CN" altLang="zh-CN" sz="1200" b="0" i="0" u="sng">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3</m:t>
                        </m:r>
                      </m:den>
                    </m:f>
                  </m:oMath>
                </a14:m>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mc:Choice>
        <mc:Fallback>
          <p:sp>
            <p:nvSpPr>
              <p:cNvPr id="15370" name="yt_shape_15370"/>
              <p:cNvSpPr txBox="1">
                <a:spLocks noRot="1" noChangeAspect="1" noMove="1" noResize="1" noEditPoints="1" noAdjustHandles="1" noChangeArrowheads="1" noChangeShapeType="1" noTextEdit="1"/>
              </p:cNvSpPr>
              <p:nvPr/>
            </p:nvSpPr>
            <p:spPr>
              <a:xfrm>
                <a:off x="540119" y="2826761"/>
                <a:ext cx="11111999" cy="1121333"/>
              </a:xfrm>
              <a:prstGeom prst="rect">
                <a:avLst/>
              </a:prstGeom>
              <a:blipFill>
                <a:blip r:embed="rId2"/>
                <a:stretch>
                  <a:fillRect l="-1701" t="-4891" b="-8152"/>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6FC8346F-F283-57A8-BE52-DD6DF93218F1}"/>
              </a:ext>
            </a:extLst>
          </p:cNvPr>
          <p:cNvSpPr txBox="1"/>
          <p:nvPr/>
        </p:nvSpPr>
        <p:spPr>
          <a:xfrm>
            <a:off x="4336189" y="1341217"/>
            <a:ext cx="78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随机</a:t>
            </a:r>
            <a:endParaRPr lang="zh-CN" altLang="en-US">
              <a:solidFill>
                <a:srgbClr val="FF0000"/>
              </a:solidFill>
            </a:endParaRPr>
          </a:p>
        </p:txBody>
      </p:sp>
      <p:sp>
        <p:nvSpPr>
          <p:cNvPr id="3" name="文本框 2">
            <a:extLst>
              <a:ext uri="{FF2B5EF4-FFF2-40B4-BE49-F238E27FC236}">
                <a16:creationId xmlns:a16="http://schemas.microsoft.com/office/drawing/2014/main" id="{AFD5D2E6-935C-4C98-6567-E97B581187EA}"/>
              </a:ext>
            </a:extLst>
          </p:cNvPr>
          <p:cNvSpPr txBox="1"/>
          <p:nvPr/>
        </p:nvSpPr>
        <p:spPr>
          <a:xfrm>
            <a:off x="6317508" y="2296008"/>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③④</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E01E949A-DD7F-1B77-37F6-ECF9F72B1D26}"/>
                  </a:ext>
                </a:extLst>
              </p:cNvPr>
              <p:cNvSpPr txBox="1"/>
              <p:nvPr/>
            </p:nvSpPr>
            <p:spPr>
              <a:xfrm>
                <a:off x="6850907" y="3174493"/>
                <a:ext cx="308674" cy="728612"/>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den>
                    </m:f>
                  </m:oMath>
                </a14:m>
                <a:endParaRPr lang="zh-CN" altLang="en-US">
                  <a:solidFill>
                    <a:srgbClr val="FF0000"/>
                  </a:solidFill>
                </a:endParaRPr>
              </a:p>
            </p:txBody>
          </p:sp>
        </mc:Choice>
        <mc:Fallback>
          <p:sp>
            <p:nvSpPr>
              <p:cNvPr id="4" name="文本框 3">
                <a:extLst>
                  <a:ext uri="{FF2B5EF4-FFF2-40B4-BE49-F238E27FC236}">
                    <a16:creationId xmlns:a16="http://schemas.microsoft.com/office/drawing/2014/main" id="{E01E949A-DD7F-1B77-37F6-ECF9F72B1D26}"/>
                  </a:ext>
                </a:extLst>
              </p:cNvPr>
              <p:cNvSpPr txBox="1">
                <a:spLocks noRot="1" noChangeAspect="1" noMove="1" noResize="1" noEditPoints="1" noAdjustHandles="1" noChangeArrowheads="1" noChangeShapeType="1" noTextEdit="1"/>
              </p:cNvSpPr>
              <p:nvPr/>
            </p:nvSpPr>
            <p:spPr>
              <a:xfrm>
                <a:off x="6850907" y="3174493"/>
                <a:ext cx="308674" cy="728612"/>
              </a:xfrm>
              <a:prstGeom prst="rect">
                <a:avLst/>
              </a:prstGeom>
              <a:blipFill>
                <a:blip r:embed="rId3"/>
                <a:stretch>
                  <a:fillRect l="-200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377" name="yt_shape_15377"/>
          <p:cNvSpPr txBox="1"/>
          <p:nvPr/>
        </p:nvSpPr>
        <p:spPr>
          <a:xfrm>
            <a:off x="540000" y="4420786"/>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5374" name="yt_shape_15374" title="H_161.5911">
            <a:extLst>
              <a:ext uri="{FF2B5EF4-FFF2-40B4-BE49-F238E27FC236}">
                <a16:creationId xmlns:a16="http://schemas.microsoft.com/office/drawing/2014/main" id="{249740F1-2B05-4C5A-B423-6F681AEFABC2}"/>
              </a:ext>
            </a:extLst>
          </p:cNvPr>
          <p:cNvGrpSpPr/>
          <p:nvPr/>
        </p:nvGrpSpPr>
        <p:grpSpPr>
          <a:xfrm>
            <a:off x="5267896" y="1844824"/>
            <a:ext cx="1656207" cy="2052207"/>
            <a:chOff x="0" y="0"/>
            <a:chExt cx="1656207" cy="2052207"/>
          </a:xfrm>
        </p:grpSpPr>
        <p:pic>
          <p:nvPicPr>
            <p:cNvPr id="2" name="yt_image_1537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0" y="0"/>
              <a:ext cx="1656207" cy="1656207"/>
            </a:xfrm>
            <a:prstGeom prst="rect">
              <a:avLst/>
            </a:prstGeom>
            <a:noFill/>
            <a:extLst>
              <a:ext uri="{909E8E84-426E-40DD-AFC4-6F175D3DCCD1}">
                <a14:hiddenFill xmlns:a14="http://schemas.microsoft.com/office/drawing/2010/main">
                  <a:solidFill>
                    <a:srgbClr val="FFFFFF"/>
                  </a:solidFill>
                </a14:hiddenFill>
              </a:ext>
            </a:extLst>
          </p:spPr>
        </p:pic>
        <p:sp>
          <p:nvSpPr>
            <p:cNvPr id="15376" name="yt_shape_15376"/>
            <p:cNvSpPr txBox="1"/>
            <p:nvPr/>
          </p:nvSpPr>
          <p:spPr>
            <a:xfrm>
              <a:off x="218639" y="1692207"/>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宋体" pitchFamily="24"/>
                  <a:cs typeface="宋体" pitchFamily="24"/>
                </a:rPr>
                <a:t>题图</a:t>
              </a:r>
            </a:p>
          </p:txBody>
        </p:sp>
      </p:grpSp>
      <mc:AlternateContent xmlns:mc="http://schemas.openxmlformats.org/markup-compatibility/2006">
        <mc:Choice xmlns:a14="http://schemas.microsoft.com/office/drawing/2010/main" Requires="a14">
          <p:sp>
            <p:nvSpPr>
              <p:cNvPr id="6" name="yt_shape_15372"/>
              <p:cNvSpPr txBox="1"/>
              <p:nvPr/>
            </p:nvSpPr>
            <p:spPr>
              <a:xfrm>
                <a:off x="540119" y="764704"/>
                <a:ext cx="11111999" cy="1119024"/>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10.</a:t>
                </a:r>
                <a:r>
                  <a:rPr lang="zh-CN" altLang="zh-CN" sz="2400" b="0" i="0" u="none" dirty="0">
                    <a:solidFill>
                      <a:srgbClr val="000000"/>
                    </a:solidFill>
                    <a:effectLst/>
                    <a:latin typeface="Times New Roman" pitchFamily="24"/>
                    <a:ea typeface="宋体" pitchFamily="24"/>
                    <a:cs typeface="宋体" pitchFamily="24"/>
                  </a:rPr>
                  <a:t>如图，在方格纸中，以</a:t>
                </a:r>
                <a:r>
                  <a:rPr lang="en-US" altLang="zh-CN" sz="2400" b="0" i="1" u="none" dirty="0">
                    <a:solidFill>
                      <a:srgbClr val="000000"/>
                    </a:solidFill>
                    <a:effectLst/>
                    <a:latin typeface="Times New Roman" pitchFamily="24"/>
                    <a:ea typeface="Times New Roman" pitchFamily="24"/>
                    <a:cs typeface="宋体" pitchFamily="24"/>
                  </a:rPr>
                  <a:t>AB</a:t>
                </a:r>
                <a:r>
                  <a:rPr lang="zh-CN" altLang="zh-CN" sz="2400" b="0" i="0" u="none" dirty="0">
                    <a:solidFill>
                      <a:srgbClr val="000000"/>
                    </a:solidFill>
                    <a:effectLst/>
                    <a:latin typeface="Times New Roman" pitchFamily="24"/>
                    <a:ea typeface="宋体" pitchFamily="24"/>
                    <a:cs typeface="宋体" pitchFamily="24"/>
                  </a:rPr>
                  <a:t>为一边作</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ABP</a:t>
                </a:r>
                <a:r>
                  <a:rPr lang="zh-CN" altLang="zh-CN" sz="2400" b="0" i="0" u="none" dirty="0">
                    <a:solidFill>
                      <a:srgbClr val="000000"/>
                    </a:solidFill>
                    <a:effectLst/>
                    <a:latin typeface="Times New Roman" pitchFamily="24"/>
                    <a:ea typeface="宋体" pitchFamily="24"/>
                    <a:cs typeface="宋体" pitchFamily="24"/>
                  </a:rPr>
                  <a:t>，使之与</a:t>
                </a:r>
                <a:r>
                  <a:rPr lang="en-US"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ABC</a:t>
                </a:r>
                <a:r>
                  <a:rPr lang="zh-CN" altLang="zh-CN" sz="2400" b="0" i="0" u="none" dirty="0">
                    <a:solidFill>
                      <a:srgbClr val="000000"/>
                    </a:solidFill>
                    <a:effectLst/>
                    <a:latin typeface="Times New Roman" pitchFamily="24"/>
                    <a:ea typeface="宋体" pitchFamily="24"/>
                    <a:cs typeface="宋体" pitchFamily="24"/>
                  </a:rPr>
                  <a:t>全等，从</a:t>
                </a:r>
                <a:r>
                  <a:rPr lang="en-US" altLang="zh-CN" sz="2400" b="0" i="1" u="none" dirty="0">
                    <a:solidFill>
                      <a:srgbClr val="000000"/>
                    </a:solidFill>
                    <a:effectLst/>
                    <a:latin typeface="Times New Roman" pitchFamily="24"/>
                    <a:ea typeface="Times New Roman" pitchFamily="24"/>
                    <a:cs typeface="宋体" pitchFamily="24"/>
                  </a:rPr>
                  <a:t>P</a:t>
                </a:r>
                <a:r>
                  <a:rPr lang="en-US" altLang="zh-CN" sz="2400" b="0" i="0" u="none" baseline="-25000"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P</a:t>
                </a:r>
                <a:r>
                  <a:rPr lang="en-US" altLang="zh-CN" sz="2400" b="0" i="0" u="none" baseline="-25000"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P</a:t>
                </a:r>
                <a:r>
                  <a:rPr lang="en-US" altLang="zh-CN" sz="2400" b="0" i="0" u="none" baseline="-25000"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P</a:t>
                </a:r>
                <a:r>
                  <a:rPr lang="en-US" altLang="zh-CN" sz="2400" b="0" i="0" u="none" baseline="-25000"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Times New Roman" pitchFamily="24"/>
                    <a:ea typeface="宋体" pitchFamily="24"/>
                    <a:cs typeface="宋体" pitchFamily="24"/>
                  </a:rPr>
                  <a:t>四个点中找出符合条件的点</a:t>
                </a:r>
                <a:r>
                  <a:rPr lang="en-US" altLang="zh-CN" sz="2400" b="0" i="1" u="none" dirty="0">
                    <a:solidFill>
                      <a:srgbClr val="000000"/>
                    </a:solidFill>
                    <a:effectLst/>
                    <a:latin typeface="Times New Roman" pitchFamily="24"/>
                    <a:ea typeface="Times New Roman" pitchFamily="24"/>
                    <a:cs typeface="宋体" pitchFamily="24"/>
                  </a:rPr>
                  <a:t>P</a:t>
                </a:r>
                <a:r>
                  <a:rPr lang="zh-CN" altLang="zh-CN" sz="2400" b="0" i="0" u="none" dirty="0">
                    <a:solidFill>
                      <a:srgbClr val="000000"/>
                    </a:solidFill>
                    <a:effectLst/>
                    <a:latin typeface="Times New Roman" pitchFamily="24"/>
                    <a:ea typeface="宋体" pitchFamily="24"/>
                    <a:cs typeface="宋体" pitchFamily="24"/>
                  </a:rPr>
                  <a:t>的概率是</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000000"/>
                    </a:solidFill>
                    <a:effectLst/>
                    <a:latin typeface="Times New Roman" pitchFamily="24"/>
                    <a:ea typeface="宋体" pitchFamily="24"/>
                    <a:cs typeface="宋体" pitchFamily="24"/>
                  </a:rPr>
                  <a:t>　</a:t>
                </a:r>
                <a:r>
                  <a:rPr lang="zh-CN" altLang="zh-CN" sz="1200" b="0" i="0" u="sng" dirty="0">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den>
                    </m:f>
                  </m:oMath>
                </a14:m>
                <a:r>
                  <a:rPr lang="zh-CN" altLang="zh-CN" sz="2400" b="0" i="0" u="sng" dirty="0">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a:t>
                </a:r>
              </a:p>
            </p:txBody>
          </p:sp>
        </mc:Choice>
        <mc:Fallback>
          <p:sp>
            <p:nvSpPr>
              <p:cNvPr id="6" name="yt_shape_15372"/>
              <p:cNvSpPr txBox="1">
                <a:spLocks noRot="1" noChangeAspect="1" noMove="1" noResize="1" noEditPoints="1" noAdjustHandles="1" noChangeArrowheads="1" noChangeShapeType="1" noTextEdit="1"/>
              </p:cNvSpPr>
              <p:nvPr/>
            </p:nvSpPr>
            <p:spPr>
              <a:xfrm>
                <a:off x="540119" y="764704"/>
                <a:ext cx="11111999" cy="1119024"/>
              </a:xfrm>
              <a:prstGeom prst="rect">
                <a:avLst/>
              </a:prstGeom>
              <a:blipFill>
                <a:blip r:embed="rId3"/>
                <a:stretch>
                  <a:fillRect l="-1701" t="-4348" r="-604" b="-869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文本框 6">
                <a:extLst>
                  <a:ext uri="{FF2B5EF4-FFF2-40B4-BE49-F238E27FC236}">
                    <a16:creationId xmlns:a16="http://schemas.microsoft.com/office/drawing/2014/main" id="{0950D7A4-71DF-294B-33A9-88D764577B6C}"/>
                  </a:ext>
                </a:extLst>
              </p:cNvPr>
              <p:cNvSpPr txBox="1"/>
              <p:nvPr/>
            </p:nvSpPr>
            <p:spPr>
              <a:xfrm>
                <a:off x="6104783" y="1052736"/>
                <a:ext cx="308674" cy="726326"/>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den>
                    </m:f>
                  </m:oMath>
                </a14:m>
                <a:endParaRPr lang="zh-CN" altLang="en-US">
                  <a:solidFill>
                    <a:srgbClr val="FF0000"/>
                  </a:solidFill>
                </a:endParaRPr>
              </a:p>
            </p:txBody>
          </p:sp>
        </mc:Choice>
        <mc:Fallback>
          <p:sp>
            <p:nvSpPr>
              <p:cNvPr id="7" name="文本框 6">
                <a:extLst>
                  <a:ext uri="{FF2B5EF4-FFF2-40B4-BE49-F238E27FC236}">
                    <a16:creationId xmlns:a16="http://schemas.microsoft.com/office/drawing/2014/main" id="{0950D7A4-71DF-294B-33A9-88D764577B6C}"/>
                  </a:ext>
                </a:extLst>
              </p:cNvPr>
              <p:cNvSpPr txBox="1">
                <a:spLocks noRot="1" noChangeAspect="1" noMove="1" noResize="1" noEditPoints="1" noAdjustHandles="1" noChangeArrowheads="1" noChangeShapeType="1" noTextEdit="1"/>
              </p:cNvSpPr>
              <p:nvPr/>
            </p:nvSpPr>
            <p:spPr>
              <a:xfrm>
                <a:off x="6104783" y="1052736"/>
                <a:ext cx="308674" cy="726326"/>
              </a:xfrm>
              <a:prstGeom prst="rect">
                <a:avLst/>
              </a:prstGeom>
              <a:blipFill>
                <a:blip r:embed="rId4"/>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yt_shape_15378"/>
              <p:cNvSpPr txBox="1"/>
              <p:nvPr/>
            </p:nvSpPr>
            <p:spPr>
              <a:xfrm>
                <a:off x="548783" y="3962889"/>
                <a:ext cx="11111999" cy="1122295"/>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zh-CN" altLang="zh-CN" sz="2400" b="0" i="0" u="none">
                    <a:solidFill>
                      <a:srgbClr val="000000"/>
                    </a:solidFill>
                    <a:effectLst/>
                    <a:latin typeface="Times New Roman" pitchFamily="24"/>
                    <a:ea typeface="宋体" pitchFamily="24"/>
                    <a:cs typeface="宋体" pitchFamily="24"/>
                  </a:rPr>
                  <a:t>如图，在</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正方形网格中，选取一个白色的小正方形并涂黑，使构成的黑色部分的图形构成一个轴对称图形的概率是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zh-CN" altLang="zh-CN" sz="1200" b="0" i="0" u="sng">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3</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13</m:t>
                        </m:r>
                      </m:den>
                    </m:f>
                  </m:oMath>
                </a14:m>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mc:Choice>
        <mc:Fallback>
          <p:sp>
            <p:nvSpPr>
              <p:cNvPr id="8" name="yt_shape_15378"/>
              <p:cNvSpPr txBox="1">
                <a:spLocks noRot="1" noChangeAspect="1" noMove="1" noResize="1" noEditPoints="1" noAdjustHandles="1" noChangeArrowheads="1" noChangeShapeType="1" noTextEdit="1"/>
              </p:cNvSpPr>
              <p:nvPr/>
            </p:nvSpPr>
            <p:spPr>
              <a:xfrm>
                <a:off x="548783" y="3962889"/>
                <a:ext cx="11111999" cy="1122295"/>
              </a:xfrm>
              <a:prstGeom prst="rect">
                <a:avLst/>
              </a:prstGeom>
              <a:blipFill>
                <a:blip r:embed="rId5"/>
                <a:stretch>
                  <a:fillRect l="-1646" t="-4348" r="-1042" b="-8696"/>
                </a:stretch>
              </a:blipFill>
            </p:spPr>
            <p:txBody>
              <a:bodyPr/>
              <a:lstStyle/>
              <a:p>
                <a:r>
                  <a:rPr lang="zh-CN" altLang="en-US">
                    <a:noFill/>
                  </a:rPr>
                  <a:t> </a:t>
                </a:r>
              </a:p>
            </p:txBody>
          </p:sp>
        </mc:Fallback>
      </mc:AlternateContent>
      <p:sp>
        <p:nvSpPr>
          <p:cNvPr id="9" name="yt_shape_15383"/>
          <p:cNvSpPr txBox="1"/>
          <p:nvPr/>
        </p:nvSpPr>
        <p:spPr>
          <a:xfrm>
            <a:off x="548664" y="6974197"/>
            <a:ext cx="65" cy="322652"/>
          </a:xfrm>
          <a:prstGeom prst="rect">
            <a:avLst/>
          </a:prstGeom>
        </p:spPr>
        <p:txBody>
          <a:bodyPr vert="horz" wrap="none" lIns="0" tIns="0" rIns="0" bIns="0" rtlCol="0">
            <a:spAutoFit/>
          </a:bodyPr>
          <a:lstStyle/>
          <a:p>
            <a:pPr algn="l" eaLnBrk="1" latinLnBrk="0" hangingPunct="0">
              <a:lnSpc>
                <a:spcPct val="129999"/>
              </a:lnSpc>
            </a:pPr>
            <a:endParaRPr/>
          </a:p>
        </p:txBody>
      </p:sp>
      <p:grpSp>
        <p:nvGrpSpPr>
          <p:cNvPr id="10" name="yt_shape_15380" title="H_133.9611">
            <a:extLst>
              <a:ext uri="{FF2B5EF4-FFF2-40B4-BE49-F238E27FC236}">
                <a16:creationId xmlns:a16="http://schemas.microsoft.com/office/drawing/2014/main" id="{249740F1-2B05-4C5A-B423-6F681AEFABC2}"/>
              </a:ext>
            </a:extLst>
          </p:cNvPr>
          <p:cNvGrpSpPr/>
          <p:nvPr/>
        </p:nvGrpSpPr>
        <p:grpSpPr>
          <a:xfrm>
            <a:off x="5450645" y="5040062"/>
            <a:ext cx="1308036" cy="1701306"/>
            <a:chOff x="0" y="0"/>
            <a:chExt cx="1308036" cy="1701306"/>
          </a:xfrm>
        </p:grpSpPr>
        <p:pic>
          <p:nvPicPr>
            <p:cNvPr id="11" name="yt_image_15380">
              <a:extLs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6" cstate="print"/>
            <a:srcRect/>
            <a:stretch>
              <a:fillRect/>
            </a:stretch>
          </p:blipFill>
          <p:spPr bwMode="auto">
            <a:xfrm>
              <a:off x="0" y="0"/>
              <a:ext cx="1308036" cy="1305306"/>
            </a:xfrm>
            <a:prstGeom prst="rect">
              <a:avLst/>
            </a:prstGeom>
            <a:noFill/>
            <a:extLst>
              <a:ext uri="{909E8E84-426E-40DD-AFC4-6F175D3DCCD1}">
                <a14:hiddenFill xmlns:a14="http://schemas.microsoft.com/office/drawing/2010/main">
                  <a:solidFill>
                    <a:srgbClr val="FFFFFF"/>
                  </a:solidFill>
                </a14:hiddenFill>
              </a:ext>
            </a:extLst>
          </p:spPr>
        </p:pic>
        <p:sp>
          <p:nvSpPr>
            <p:cNvPr id="12" name="yt_shape_15382"/>
            <p:cNvSpPr txBox="1"/>
            <p:nvPr/>
          </p:nvSpPr>
          <p:spPr>
            <a:xfrm>
              <a:off x="44554" y="1341306"/>
              <a:ext cx="1254928" cy="360000"/>
            </a:xfrm>
            <a:prstGeom prst="rect">
              <a:avLst/>
            </a:prstGeom>
          </p:spPr>
          <p:txBody>
            <a:bodyPr vert="horz" wrap="squar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11</a:t>
              </a:r>
              <a:r>
                <a:rPr lang="zh-CN" altLang="zh-CN" sz="2400" b="0" i="0" u="none">
                  <a:solidFill>
                    <a:srgbClr val="000000"/>
                  </a:solidFill>
                  <a:effectLst/>
                  <a:latin typeface="Times New Roman" pitchFamily="24"/>
                  <a:ea typeface="宋体" pitchFamily="24"/>
                  <a:cs typeface="宋体" pitchFamily="24"/>
                </a:rPr>
                <a:t>题图</a:t>
              </a:r>
            </a:p>
          </p:txBody>
        </p:sp>
      </p:grpSp>
      <mc:AlternateContent xmlns:mc="http://schemas.openxmlformats.org/markup-compatibility/2006">
        <mc:Choice xmlns:a14="http://schemas.microsoft.com/office/drawing/2010/main" Requires="a14">
          <p:sp>
            <p:nvSpPr>
              <p:cNvPr id="13" name="文本框 12">
                <a:extLst>
                  <a:ext uri="{FF2B5EF4-FFF2-40B4-BE49-F238E27FC236}">
                    <a16:creationId xmlns:a16="http://schemas.microsoft.com/office/drawing/2014/main" id="{DD42C0F3-09F0-85E4-8D28-8DD020027363}"/>
                  </a:ext>
                </a:extLst>
              </p:cNvPr>
              <p:cNvSpPr txBox="1"/>
              <p:nvPr/>
            </p:nvSpPr>
            <p:spPr>
              <a:xfrm>
                <a:off x="5945172" y="4214938"/>
                <a:ext cx="437261" cy="729565"/>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13</m:t>
                        </m:r>
                      </m:den>
                    </m:f>
                  </m:oMath>
                </a14:m>
                <a:endParaRPr lang="zh-CN" altLang="en-US">
                  <a:solidFill>
                    <a:srgbClr val="FF0000"/>
                  </a:solidFill>
                </a:endParaRPr>
              </a:p>
            </p:txBody>
          </p:sp>
        </mc:Choice>
        <mc:Fallback>
          <p:sp>
            <p:nvSpPr>
              <p:cNvPr id="13" name="文本框 12">
                <a:extLst>
                  <a:ext uri="{FF2B5EF4-FFF2-40B4-BE49-F238E27FC236}">
                    <a16:creationId xmlns:a16="http://schemas.microsoft.com/office/drawing/2014/main" id="{DD42C0F3-09F0-85E4-8D28-8DD020027363}"/>
                  </a:ext>
                </a:extLst>
              </p:cNvPr>
              <p:cNvSpPr txBox="1">
                <a:spLocks noRot="1" noChangeAspect="1" noMove="1" noResize="1" noEditPoints="1" noAdjustHandles="1" noChangeArrowheads="1" noChangeShapeType="1" noTextEdit="1"/>
              </p:cNvSpPr>
              <p:nvPr/>
            </p:nvSpPr>
            <p:spPr>
              <a:xfrm>
                <a:off x="5945172" y="4214938"/>
                <a:ext cx="437261" cy="729565"/>
              </a:xfrm>
              <a:prstGeom prst="rect">
                <a:avLst/>
              </a:prstGeom>
              <a:blipFill>
                <a:blip r:embed="rId7"/>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blinds(horizontal)">
                                      <p:cBhvr>
                                        <p:cTn id="12"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P spid="1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384" name="yt_shape_15384"/>
          <p:cNvSpPr txBox="1"/>
          <p:nvPr/>
        </p:nvSpPr>
        <p:spPr>
          <a:xfrm>
            <a:off x="540000" y="1144957"/>
            <a:ext cx="307776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黑体" pitchFamily="24"/>
                <a:cs typeface="宋体" pitchFamily="24"/>
              </a:rPr>
              <a:t>三、解答题（共</a:t>
            </a:r>
            <a:r>
              <a:rPr lang="en-US" altLang="zh-CN" sz="2400" b="0" i="0" u="none">
                <a:solidFill>
                  <a:srgbClr val="000000"/>
                </a:solidFill>
                <a:effectLst/>
                <a:latin typeface="Times New Roman" pitchFamily="24"/>
                <a:ea typeface="Times New Roman" pitchFamily="24"/>
                <a:cs typeface="宋体" pitchFamily="24"/>
              </a:rPr>
              <a:t>40</a:t>
            </a:r>
            <a:r>
              <a:rPr lang="zh-CN" altLang="zh-CN" sz="2400" b="0" i="0" u="none">
                <a:solidFill>
                  <a:srgbClr val="000000"/>
                </a:solidFill>
                <a:effectLst/>
                <a:latin typeface="Times New Roman" pitchFamily="24"/>
                <a:ea typeface="黑体" pitchFamily="24"/>
                <a:cs typeface="宋体" pitchFamily="24"/>
              </a:rPr>
              <a:t>分）</a:t>
            </a:r>
          </a:p>
        </p:txBody>
      </p:sp>
      <p:sp>
        <p:nvSpPr>
          <p:cNvPr id="15385" name="yt_shape_15385"/>
          <p:cNvSpPr txBox="1"/>
          <p:nvPr/>
        </p:nvSpPr>
        <p:spPr>
          <a:xfrm>
            <a:off x="540119" y="1624260"/>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Times New Roman" pitchFamily="24"/>
                <a:ea typeface="宋体" pitchFamily="24"/>
                <a:cs typeface="宋体" pitchFamily="24"/>
              </a:rPr>
              <a:t>分）</a:t>
            </a:r>
            <a:r>
              <a:rPr lang="zh-CN" altLang="zh-CN" sz="2400" b="0" i="0" u="none">
                <a:solidFill>
                  <a:srgbClr val="000000"/>
                </a:solidFill>
                <a:effectLst/>
                <a:latin typeface="Times New Roman" pitchFamily="24"/>
                <a:ea typeface="楷体" pitchFamily="24"/>
                <a:cs typeface="宋体" pitchFamily="24"/>
              </a:rPr>
              <a:t>（长春市中考）</a:t>
            </a:r>
            <a:r>
              <a:rPr lang="zh-CN" altLang="zh-CN" sz="2400" b="0" i="0" u="none">
                <a:solidFill>
                  <a:srgbClr val="000000"/>
                </a:solidFill>
                <a:effectLst/>
                <a:latin typeface="Times New Roman" pitchFamily="24"/>
                <a:ea typeface="宋体" pitchFamily="24"/>
                <a:cs typeface="宋体" pitchFamily="24"/>
              </a:rPr>
              <a:t>甲、乙两人各有一个不透明的口袋，甲的口袋中装有</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个白球和</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个红球，乙的口袋中装有</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个白球和</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个红球，这些球除颜色外其他都相同</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甲、乙两人分别从各自口袋中随机取出</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个球，用画树状图（或列表）的方法，求两人摸出的球颜色相同的概率</a:t>
            </a:r>
            <a:r>
              <a:rPr lang="en-US" altLang="zh-CN" sz="2400" b="0" i="0" u="none">
                <a:solidFill>
                  <a:srgbClr val="000000"/>
                </a:solidFill>
                <a:effectLst/>
                <a:latin typeface="Times New Roman" pitchFamily="24"/>
                <a:ea typeface="Times New Roman" pitchFamily="24"/>
                <a:cs typeface="宋体" pitchFamily="24"/>
              </a:rPr>
              <a:t>.</a:t>
            </a:r>
          </a:p>
        </p:txBody>
      </p:sp>
      <p:sp>
        <p:nvSpPr>
          <p:cNvPr id="15386" name="yt_shape_15386"/>
          <p:cNvSpPr txBox="1"/>
          <p:nvPr/>
        </p:nvSpPr>
        <p:spPr>
          <a:xfrm>
            <a:off x="540000" y="3543958"/>
            <a:ext cx="3385542" cy="41203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解：用树状图表示如下：</a:t>
            </a:r>
            <a:r>
              <a:rPr lang="zh-CN" altLang="zh-CN" sz="100" b="0" i="0" u="none">
                <a:noFill/>
                <a:effectLst/>
                <a:latin typeface="Times New Roman"/>
                <a:ea typeface="宋体"/>
                <a:cs typeface="宋体"/>
              </a:rPr>
              <a:t>⁠</a:t>
            </a:r>
          </a:p>
        </p:txBody>
      </p:sp>
      <p:sp>
        <p:nvSpPr>
          <p:cNvPr id="15388" name="yt_shape_15388"/>
          <p:cNvSpPr txBox="1"/>
          <p:nvPr/>
        </p:nvSpPr>
        <p:spPr>
          <a:xfrm>
            <a:off x="4025729" y="4159146"/>
            <a:ext cx="3762377" cy="1107611"/>
          </a:xfrm>
          <a:prstGeom prst="rect">
            <a:avLst/>
          </a:prstGeom>
        </p:spPr>
        <p:txBody>
          <a:bodyPr vert="horz" wrap="none" lIns="0" tIns="0" rIns="0" bIns="0" rtlCol="0">
            <a:spAutoFit/>
          </a:bodyPr>
          <a:lstStyle/>
          <a:p>
            <a:pPr algn="l" eaLnBrk="1" latinLnBrk="0" hangingPunct="0">
              <a:lnSpc>
                <a:spcPct val="129999"/>
              </a:lnSpc>
            </a:pPr>
            <a:r>
              <a:rPr lang="en-US" altLang="zh-CN" sz="6150" b="0" i="0" u="none" spc="-6150">
                <a:solidFill>
                  <a:srgbClr val="1EE3CF"/>
                </a:solidFill>
                <a:effectLst/>
                <a:latin typeface="Times New Roman" pitchFamily="62"/>
                <a:ea typeface="宋体" pitchFamily="62"/>
                <a:cs typeface="宋体" pitchFamily="62"/>
              </a:rPr>
              <a:t> </a:t>
            </a:r>
            <a:r>
              <a:rPr lang="en-US" altLang="zh-CN" sz="6150" b="0" i="0" u="none" spc="27801">
                <a:solidFill>
                  <a:srgbClr val="1EE3CF"/>
                </a:solidFill>
                <a:effectLst/>
                <a:latin typeface="Times New Roman" pitchFamily="62"/>
                <a:ea typeface="宋体" pitchFamily="62"/>
                <a:cs typeface="宋体" pitchFamily="62"/>
              </a:rPr>
              <a:t> </a:t>
            </a:r>
            <a:r>
              <a:rPr lang="zh-CN" altLang="zh-CN" sz="100" b="0" i="0" u="none">
                <a:noFill/>
                <a:effectLst/>
                <a:latin typeface="Times New Roman"/>
                <a:ea typeface="宋体"/>
                <a:cs typeface="宋体"/>
              </a:rPr>
              <a:t>⁠</a:t>
            </a:r>
          </a:p>
        </p:txBody>
      </p:sp>
      <p:pic>
        <p:nvPicPr>
          <p:cNvPr id="15387" name="yt_image_15387">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025729" y="4159146"/>
            <a:ext cx="3723625" cy="122301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5390" name="yt_shape_15390"/>
              <p:cNvSpPr txBox="1"/>
              <p:nvPr/>
            </p:nvSpPr>
            <p:spPr>
              <a:xfrm>
                <a:off x="540000" y="5432674"/>
                <a:ext cx="4703211" cy="640368"/>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黑体" pitchFamily="24"/>
                    <a:cs typeface="宋体" pitchFamily="24"/>
                  </a:rPr>
                  <a:t>（两人摸出的球颜色相同）</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4</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9</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Choice>
        <mc:Fallback xmlns:a16="http://schemas.microsoft.com/office/drawing/2014/main" xmlns="">
          <p:sp>
            <p:nvSpPr>
              <p:cNvPr id="15390" name="yt_shape_15390" descr="{&quot;rangeId&quot;:12,&quot;mathAnswerShape&quot;:1}"/>
              <p:cNvSpPr txBox="1">
                <a:spLocks noRot="1" noChangeAspect="1" noMove="1" noResize="1" noEditPoints="1" noAdjustHandles="1" noChangeArrowheads="1" noChangeShapeType="1" noTextEdit="1"/>
              </p:cNvSpPr>
              <p:nvPr/>
            </p:nvSpPr>
            <p:spPr>
              <a:xfrm>
                <a:off x="540000" y="5432674"/>
                <a:ext cx="4703211" cy="640368"/>
              </a:xfrm>
              <a:prstGeom prst="rect">
                <a:avLst/>
              </a:prstGeom>
              <a:blipFill>
                <a:blip r:embed="rId3"/>
                <a:stretch>
                  <a:fillRect l="-4021" r="-2983" b="-16190"/>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0F03A6FC-252C-B756-D67A-42F3E31BA627}"/>
              </a:ext>
            </a:extLst>
          </p:cNvPr>
          <p:cNvSpPr txBox="1"/>
          <p:nvPr/>
        </p:nvSpPr>
        <p:spPr>
          <a:xfrm>
            <a:off x="449989" y="3497152"/>
            <a:ext cx="3532886"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解：用树状图表示如下：</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0B18C524-C5E8-0AE6-1093-01E191C89B2C}"/>
                  </a:ext>
                </a:extLst>
              </p:cNvPr>
              <p:cNvSpPr txBox="1"/>
              <p:nvPr/>
            </p:nvSpPr>
            <p:spPr>
              <a:xfrm>
                <a:off x="449989" y="5385868"/>
                <a:ext cx="4837811" cy="727787"/>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（两人摸出的球颜色相同）</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a16="http://schemas.microsoft.com/office/drawing/2014/main" xmlns="">
          <p:sp>
            <p:nvSpPr>
              <p:cNvPr id="3" name="文本框 2" descr="{'rangeId': 12, 'mathAnswerShape': 1}">
                <a:extLst>
                  <a:ext uri="{FF2B5EF4-FFF2-40B4-BE49-F238E27FC236}">
                    <a16:creationId xmlns:a16="http://schemas.microsoft.com/office/drawing/2014/main" id="{0B18C524-C5E8-0AE6-1093-01E191C89B2C}"/>
                  </a:ext>
                </a:extLst>
              </p:cNvPr>
              <p:cNvSpPr txBox="1">
                <a:spLocks noRot="1" noChangeAspect="1" noMove="1" noResize="1" noEditPoints="1" noAdjustHandles="1" noChangeArrowheads="1" noChangeShapeType="1" noTextEdit="1"/>
              </p:cNvSpPr>
              <p:nvPr/>
            </p:nvSpPr>
            <p:spPr>
              <a:xfrm>
                <a:off x="449989" y="5385868"/>
                <a:ext cx="4837811" cy="727787"/>
              </a:xfrm>
              <a:prstGeom prst="rect">
                <a:avLst/>
              </a:prstGeom>
              <a:blipFill>
                <a:blip r:embed="rId4"/>
                <a:stretch>
                  <a:fillRect l="-2018" r="-2018" b="-840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387"/>
                                        </p:tgtEl>
                                        <p:attrNameLst>
                                          <p:attrName>style.visibility</p:attrName>
                                        </p:attrNameLst>
                                      </p:cBhvr>
                                      <p:to>
                                        <p:strVal val="visible"/>
                                      </p:to>
                                    </p:set>
                                    <p:animEffect transition="in" filter="blinds(horizontal)">
                                      <p:cBhvr>
                                        <p:cTn id="12" dur="500"/>
                                        <p:tgtEl>
                                          <p:spTgt spid="1538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392" name="yt_shape_15392"/>
          <p:cNvSpPr txBox="1"/>
          <p:nvPr/>
        </p:nvSpPr>
        <p:spPr>
          <a:xfrm>
            <a:off x="540119" y="836712"/>
            <a:ext cx="11111999" cy="1477328"/>
          </a:xfrm>
          <a:prstGeom prst="rect">
            <a:avLst/>
          </a:prstGeom>
        </p:spPr>
        <p:txBody>
          <a:bodyPr vert="horz" wrap="square" lIns="0" tIns="0" rIns="0" bIns="0" rtlCol="0">
            <a:spAutoFit/>
          </a:bodyPr>
          <a:lstStyle/>
          <a:p>
            <a:pPr algn="l" eaLnBrk="1" latinLnBrk="0" hangingPunct="0"/>
            <a:r>
              <a:rPr lang="en-US" altLang="zh-CN" sz="2400" b="0" i="0" u="none">
                <a:solidFill>
                  <a:srgbClr val="000000"/>
                </a:solidFill>
                <a:effectLst/>
                <a:latin typeface="Times New Roman" pitchFamily="24"/>
                <a:ea typeface="Times New Roman" pitchFamily="24"/>
                <a:cs typeface="宋体" pitchFamily="24"/>
              </a:rPr>
              <a:t>13.</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13</a:t>
            </a:r>
            <a:r>
              <a:rPr lang="zh-CN" altLang="zh-CN" sz="2400" b="0" i="0" u="none">
                <a:solidFill>
                  <a:srgbClr val="000000"/>
                </a:solidFill>
                <a:effectLst/>
                <a:latin typeface="Times New Roman" pitchFamily="24"/>
                <a:ea typeface="宋体" pitchFamily="24"/>
                <a:cs typeface="宋体" pitchFamily="24"/>
              </a:rPr>
              <a:t>分）有</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张正面分别写有数字</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的卡片，它们的背面完全相同，现将这</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张卡片背面朝上洗匀，小明先从中任意抽出一张卡片记下数字为</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；小亮再从剩下的卡片中任意抽出一张记下数字为</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，记作</a:t>
            </a:r>
            <a:r>
              <a:rPr lang="en-US" altLang="zh-CN" sz="2400" b="0" i="1" u="none">
                <a:solidFill>
                  <a:srgbClr val="000000"/>
                </a:solidFill>
                <a:effectLst/>
                <a:latin typeface="Times New Roman" pitchFamily="24"/>
                <a:ea typeface="Times New Roman" pitchFamily="24"/>
                <a:cs typeface="宋体" pitchFamily="24"/>
              </a:rPr>
              <a:t>P</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a:p>
            <a:pPr algn="l" eaLnBrk="1" latinLnBrk="0" hangingPunct="0"/>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）用列表或画树状图的方法列出所有可能的点</a:t>
            </a:r>
            <a:r>
              <a:rPr lang="en-US" altLang="zh-CN" sz="2400" b="0" i="1" u="none">
                <a:solidFill>
                  <a:srgbClr val="000000"/>
                </a:solidFill>
                <a:effectLst/>
                <a:latin typeface="Times New Roman" pitchFamily="24"/>
                <a:ea typeface="Times New Roman" pitchFamily="24"/>
                <a:cs typeface="宋体" pitchFamily="24"/>
              </a:rPr>
              <a:t>P</a:t>
            </a:r>
            <a:r>
              <a:rPr lang="zh-CN" altLang="zh-CN" sz="2400" b="0" i="0" u="none">
                <a:solidFill>
                  <a:srgbClr val="000000"/>
                </a:solidFill>
                <a:effectLst/>
                <a:latin typeface="Times New Roman" pitchFamily="24"/>
                <a:ea typeface="宋体" pitchFamily="24"/>
                <a:cs typeface="宋体" pitchFamily="24"/>
              </a:rPr>
              <a:t>的坐标；</a:t>
            </a:r>
          </a:p>
        </p:txBody>
      </p:sp>
      <p:sp>
        <p:nvSpPr>
          <p:cNvPr id="3" name="yt_shape_15394"/>
          <p:cNvSpPr txBox="1"/>
          <p:nvPr/>
        </p:nvSpPr>
        <p:spPr>
          <a:xfrm>
            <a:off x="540119" y="2236352"/>
            <a:ext cx="11111999" cy="738664"/>
          </a:xfrm>
          <a:prstGeom prst="rect">
            <a:avLst/>
          </a:prstGeom>
        </p:spPr>
        <p:txBody>
          <a:bodyPr vert="horz" wrap="square" lIns="0" tIns="0" rIns="0" bIns="0" rtlCol="0">
            <a:spAutoFit/>
          </a:bodyPr>
          <a:lstStyle/>
          <a:p>
            <a:pPr algn="l" eaLnBrk="1" latinLnBrk="0" hangingPunct="0"/>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）若规定：点</a:t>
            </a:r>
            <a:r>
              <a:rPr lang="en-US" altLang="zh-CN" sz="2400" b="0" i="1" u="none">
                <a:solidFill>
                  <a:srgbClr val="000000"/>
                </a:solidFill>
                <a:effectLst/>
                <a:latin typeface="Times New Roman" pitchFamily="24"/>
                <a:ea typeface="Times New Roman" pitchFamily="24"/>
                <a:cs typeface="宋体" pitchFamily="24"/>
              </a:rPr>
              <a:t>P</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）在第二象限小明获胜；点</a:t>
            </a:r>
            <a:r>
              <a:rPr lang="en-US" altLang="zh-CN" sz="2400" b="0" i="1" u="none">
                <a:solidFill>
                  <a:srgbClr val="000000"/>
                </a:solidFill>
                <a:effectLst/>
                <a:latin typeface="Times New Roman" pitchFamily="24"/>
                <a:ea typeface="Times New Roman" pitchFamily="24"/>
                <a:cs typeface="宋体" pitchFamily="24"/>
              </a:rPr>
              <a:t>P</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）在第四象限小亮获胜，游戏规则公平吗？</a:t>
            </a:r>
          </a:p>
        </p:txBody>
      </p:sp>
      <p:sp>
        <p:nvSpPr>
          <p:cNvPr id="4" name="yt_shape_15395"/>
          <p:cNvSpPr txBox="1"/>
          <p:nvPr/>
        </p:nvSpPr>
        <p:spPr>
          <a:xfrm>
            <a:off x="540000" y="2971750"/>
            <a:ext cx="4462760" cy="369332"/>
          </a:xfrm>
          <a:prstGeom prst="rect">
            <a:avLst/>
          </a:prstGeom>
        </p:spPr>
        <p:txBody>
          <a:bodyPr vert="horz" wrap="none" lIns="0" tIns="0" rIns="0" bIns="0" rtlCol="0">
            <a:spAutoFit/>
          </a:bodyPr>
          <a:lstStyle/>
          <a:p>
            <a:pPr algn="l" eaLnBrk="1" latinLnBrk="0" hangingPunct="0"/>
            <a:r>
              <a:rPr lang="zh-CN" altLang="zh-CN" sz="2400" b="0" i="0" u="none">
                <a:solidFill>
                  <a:srgbClr val="FF0000">
                    <a:alpha val="0"/>
                  </a:srgbClr>
                </a:solidFill>
                <a:effectLst/>
                <a:latin typeface="Times New Roman"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）根据题意，列表如下：</a:t>
            </a:r>
            <a:r>
              <a:rPr lang="zh-CN" altLang="zh-CN" sz="100" b="0" i="0" u="none">
                <a:noFill/>
                <a:effectLst/>
                <a:latin typeface="Times New Roman"/>
                <a:ea typeface="宋体"/>
                <a:cs typeface="宋体"/>
              </a:rPr>
              <a:t>⁠</a:t>
            </a:r>
          </a:p>
        </p:txBody>
      </p:sp>
      <p:graphicFrame>
        <p:nvGraphicFramePr>
          <p:cNvPr id="5" name="yt_table_15396" title="H_178.5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200556313"/>
              </p:ext>
            </p:extLst>
          </p:nvPr>
        </p:nvGraphicFramePr>
        <p:xfrm>
          <a:off x="695400" y="3423365"/>
          <a:ext cx="7212182" cy="2093272"/>
        </p:xfrm>
        <a:graphic>
          <a:graphicData uri="http://schemas.openxmlformats.org/drawingml/2006/table">
            <a:tbl>
              <a:tblPr>
                <a:tableStyleId>{5940675A-B579-460E-94D1-54222C63F5DA}</a:tableStyleId>
              </a:tblPr>
              <a:tblGrid>
                <a:gridCol w="1442972">
                  <a:extLst>
                    <a:ext uri="{9D8B030D-6E8A-4147-A177-3AD203B41FA5}">
                      <a16:colId xmlns:a16="http://schemas.microsoft.com/office/drawing/2014/main" val="20000"/>
                    </a:ext>
                  </a:extLst>
                </a:gridCol>
                <a:gridCol w="1923368">
                  <a:extLst>
                    <a:ext uri="{9D8B030D-6E8A-4147-A177-3AD203B41FA5}">
                      <a16:colId xmlns:a16="http://schemas.microsoft.com/office/drawing/2014/main" val="20001"/>
                    </a:ext>
                  </a:extLst>
                </a:gridCol>
                <a:gridCol w="1922921">
                  <a:extLst>
                    <a:ext uri="{9D8B030D-6E8A-4147-A177-3AD203B41FA5}">
                      <a16:colId xmlns:a16="http://schemas.microsoft.com/office/drawing/2014/main" val="20002"/>
                    </a:ext>
                  </a:extLst>
                </a:gridCol>
                <a:gridCol w="1922921">
                  <a:extLst>
                    <a:ext uri="{9D8B030D-6E8A-4147-A177-3AD203B41FA5}">
                      <a16:colId xmlns:a16="http://schemas.microsoft.com/office/drawing/2014/main" val="20003"/>
                    </a:ext>
                  </a:extLst>
                </a:gridCol>
              </a:tblGrid>
              <a:tr h="523318">
                <a:tc>
                  <a:txBody>
                    <a:bodyPr/>
                    <a:lstStyle/>
                    <a:p>
                      <a:pPr algn="ctr" eaLnBrk="1" fontAlgn="ctr" latinLnBrk="0" hangingPunct="0">
                        <a:lnSpc>
                          <a:spcPct val="100000"/>
                        </a:lnSpc>
                      </a:pPr>
                      <a:endParaRPr>
                        <a:solidFill>
                          <a:srgbClr val="FF0000"/>
                        </a:solidFill>
                      </a:endParaRP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00000"/>
                        </a:lnSpc>
                      </a:pP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00000"/>
                        </a:lnSpc>
                      </a:pPr>
                      <a:r>
                        <a:rPr lang="en-US" altLang="zh-CN" sz="2400" b="0" i="0" u="none">
                          <a:solidFill>
                            <a:srgbClr val="FF0000"/>
                          </a:solidFill>
                          <a:effectLst/>
                          <a:latin typeface="Times New Roman" pitchFamily="24"/>
                          <a:ea typeface="Times New Roman" pitchFamily="24"/>
                          <a:cs typeface="宋体" pitchFamily="24"/>
                        </a:rPr>
                        <a:t>1</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00000"/>
                        </a:lnSpc>
                      </a:pPr>
                      <a:r>
                        <a:rPr lang="en-US" altLang="zh-CN" sz="2400" b="0" i="0" u="none">
                          <a:solidFill>
                            <a:srgbClr val="FF0000"/>
                          </a:solidFill>
                          <a:effectLst/>
                          <a:latin typeface="Times New Roman" pitchFamily="24"/>
                          <a:ea typeface="Times New Roman" pitchFamily="24"/>
                          <a:cs typeface="宋体" pitchFamily="24"/>
                        </a:rPr>
                        <a:t>0</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0"/>
                  </a:ext>
                </a:extLst>
              </a:tr>
              <a:tr h="523318">
                <a:tc>
                  <a:txBody>
                    <a:bodyPr/>
                    <a:lstStyle/>
                    <a:p>
                      <a:pPr algn="ctr" eaLnBrk="1" fontAlgn="ctr" latinLnBrk="0" hangingPunct="0">
                        <a:lnSpc>
                          <a:spcPct val="100000"/>
                        </a:lnSpc>
                      </a:pPr>
                      <a:r>
                        <a:rPr lang="zh-CN" altLang="zh-CN" sz="2400" b="0" i="0" u="none" dirty="0">
                          <a:solidFill>
                            <a:srgbClr val="FF0000"/>
                          </a:solidFill>
                          <a:effectLst/>
                          <a:latin typeface="宋体" pitchFamily="24"/>
                          <a:ea typeface="宋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00000"/>
                        </a:lnSpc>
                      </a:pPr>
                      <a:endParaRPr>
                        <a:solidFill>
                          <a:srgbClr val="FF0000"/>
                        </a:solidFill>
                      </a:endParaRP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黑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zh-CN" altLang="zh-CN" sz="2400" b="0" i="0" u="none">
                          <a:solidFill>
                            <a:srgbClr val="FF0000"/>
                          </a:solidFill>
                          <a:effectLst/>
                          <a:latin typeface="Times New Roman" pitchFamily="24"/>
                          <a:ea typeface="黑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1"/>
                  </a:ext>
                </a:extLst>
              </a:tr>
              <a:tr h="523318">
                <a:tc>
                  <a:txBody>
                    <a:bodyPr/>
                    <a:lstStyle/>
                    <a:p>
                      <a:pPr algn="ctr" eaLnBrk="1" fontAlgn="ctr" latinLnBrk="0" hangingPunct="0">
                        <a:lnSpc>
                          <a:spcPct val="100000"/>
                        </a:lnSpc>
                      </a:pPr>
                      <a:r>
                        <a:rPr lang="en-US" altLang="zh-CN" sz="2400" b="0" i="0" u="none" dirty="0">
                          <a:solidFill>
                            <a:srgbClr val="FF0000"/>
                          </a:solidFill>
                          <a:effectLst/>
                          <a:latin typeface="Times New Roman" pitchFamily="24"/>
                          <a:ea typeface="Times New Roman" pitchFamily="24"/>
                          <a:cs typeface="宋体" pitchFamily="24"/>
                        </a:rPr>
                        <a:t>1</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00000"/>
                        </a:lnSpc>
                      </a:pPr>
                      <a:endParaRPr>
                        <a:solidFill>
                          <a:srgbClr val="FF0000"/>
                        </a:solidFill>
                      </a:endParaRP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2"/>
                  </a:ext>
                </a:extLst>
              </a:tr>
              <a:tr h="523318">
                <a:tc>
                  <a:txBody>
                    <a:bodyPr/>
                    <a:lstStyle/>
                    <a:p>
                      <a:pPr algn="ctr" eaLnBrk="1" fontAlgn="ctr" latinLnBrk="0" hangingPunct="0">
                        <a:lnSpc>
                          <a:spcPct val="100000"/>
                        </a:lnSpc>
                      </a:pPr>
                      <a:r>
                        <a:rPr lang="en-US" altLang="zh-CN" sz="2400" b="0" i="0" u="none">
                          <a:solidFill>
                            <a:srgbClr val="FF0000"/>
                          </a:solidFill>
                          <a:effectLst/>
                          <a:latin typeface="Times New Roman" pitchFamily="24"/>
                          <a:ea typeface="Times New Roman" pitchFamily="24"/>
                          <a:cs typeface="宋体" pitchFamily="24"/>
                        </a:rPr>
                        <a:t>0</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a:t>
                      </a:r>
                      <a:r>
                        <a:rPr lang="zh-CN" altLang="zh-CN" sz="2400" b="0" i="0" u="none">
                          <a:solidFill>
                            <a:srgbClr val="FF0000"/>
                          </a:solidFill>
                          <a:effectLst/>
                          <a:latin typeface="宋体" pitchFamily="24"/>
                          <a:ea typeface="宋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00000"/>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0</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00000"/>
                        </a:lnSpc>
                      </a:pPr>
                      <a:endParaRPr dirty="0">
                        <a:solidFill>
                          <a:srgbClr val="FF0000"/>
                        </a:solidFill>
                      </a:endParaRP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3"/>
                  </a:ext>
                </a:extLst>
              </a:tr>
            </a:tbl>
          </a:graphicData>
        </a:graphic>
      </p:graphicFrame>
      <p:sp>
        <p:nvSpPr>
          <p:cNvPr id="6" name="yt_shape_15398"/>
          <p:cNvSpPr txBox="1"/>
          <p:nvPr/>
        </p:nvSpPr>
        <p:spPr>
          <a:xfrm>
            <a:off x="540000" y="5595573"/>
            <a:ext cx="3231654" cy="369332"/>
          </a:xfrm>
          <a:prstGeom prst="rect">
            <a:avLst/>
          </a:prstGeom>
        </p:spPr>
        <p:txBody>
          <a:bodyPr vert="horz" wrap="none" lIns="0" tIns="0" rIns="0" bIns="0" rtlCol="0">
            <a:spAutoFit/>
          </a:bodyPr>
          <a:lstStyle/>
          <a:p>
            <a:pPr algn="l" eaLnBrk="1" latinLnBrk="0" hangingPunct="0"/>
            <a:r>
              <a:rPr lang="zh-CN" altLang="zh-CN" sz="2400" b="0" i="0" u="none">
                <a:solidFill>
                  <a:srgbClr val="FF0000">
                    <a:alpha val="0"/>
                  </a:srgbClr>
                </a:solidFill>
                <a:effectLst/>
                <a:latin typeface="Times New Roman" pitchFamily="24"/>
                <a:ea typeface="黑体" pitchFamily="24"/>
                <a:cs typeface="宋体" pitchFamily="24"/>
              </a:rPr>
              <a:t>一共有</a:t>
            </a:r>
            <a:r>
              <a:rPr lang="en-US" altLang="zh-CN" sz="2400" b="0" i="0" u="none">
                <a:solidFill>
                  <a:srgbClr val="FF0000">
                    <a:alpha val="0"/>
                  </a:srgbClr>
                </a:solidFill>
                <a:effectLst/>
                <a:latin typeface="Times New Roman" pitchFamily="24"/>
                <a:ea typeface="Times New Roman" pitchFamily="24"/>
                <a:cs typeface="宋体" pitchFamily="24"/>
              </a:rPr>
              <a:t>6</a:t>
            </a:r>
            <a:r>
              <a:rPr lang="zh-CN" altLang="zh-CN" sz="2400" b="0" i="0" u="none">
                <a:solidFill>
                  <a:srgbClr val="FF0000">
                    <a:alpha val="0"/>
                  </a:srgbClr>
                </a:solidFill>
                <a:effectLst/>
                <a:latin typeface="Times New Roman" pitchFamily="24"/>
                <a:ea typeface="黑体" pitchFamily="24"/>
                <a:cs typeface="宋体" pitchFamily="24"/>
              </a:rPr>
              <a:t>种等可能情况；</a:t>
            </a:r>
            <a:r>
              <a:rPr lang="zh-CN" altLang="zh-CN" sz="100" b="0" i="0" u="none">
                <a:noFill/>
                <a:effectLst/>
                <a:latin typeface="Times New Roman"/>
                <a:ea typeface="宋体"/>
                <a:cs typeface="宋体"/>
              </a:rPr>
              <a:t>⁠</a:t>
            </a:r>
          </a:p>
        </p:txBody>
      </p:sp>
      <mc:AlternateContent xmlns:mc="http://schemas.openxmlformats.org/markup-compatibility/2006">
        <mc:Choice xmlns:a14="http://schemas.microsoft.com/office/drawing/2010/main" Requires="a14">
          <p:sp>
            <p:nvSpPr>
              <p:cNvPr id="7" name="yt_shape_15399">
                <a:extLst>
                  <a:ext uri="{FF2B5EF4-FFF2-40B4-BE49-F238E27FC236}">
                    <a16:creationId xmlns:a16="http://schemas.microsoft.com/office/drawing/2014/main" id="{A2E6DD5D-63A4-C0C7-AEE1-A53E3427D1B0}"/>
                  </a:ext>
                </a:extLst>
              </p:cNvPr>
              <p:cNvSpPr txBox="1"/>
              <p:nvPr/>
            </p:nvSpPr>
            <p:spPr>
              <a:xfrm>
                <a:off x="540119" y="5636046"/>
                <a:ext cx="8959184" cy="1262525"/>
              </a:xfrm>
              <a:prstGeom prst="rect">
                <a:avLst/>
              </a:prstGeom>
            </p:spPr>
            <p:txBody>
              <a:bodyPr vert="horz" wrap="none" lIns="0" tIns="0" rIns="0" bIns="0" rtlCol="0">
                <a:spAutoFit/>
              </a:bodyPr>
              <a:lstStyle/>
              <a:p>
                <a:pPr algn="l" eaLnBrk="1" latinLnBrk="0" hangingPunct="0"/>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Times New Roman" pitchFamily="24"/>
                    <a:ea typeface="黑体" pitchFamily="24"/>
                    <a:cs typeface="宋体" pitchFamily="24"/>
                  </a:rPr>
                  <a:t>）由表知，点</a:t>
                </a:r>
                <a:r>
                  <a:rPr lang="en-US" altLang="zh-CN" sz="2400" b="0" i="1" u="none" dirty="0">
                    <a:solidFill>
                      <a:srgbClr val="FF0000">
                        <a:alpha val="0"/>
                      </a:srgbClr>
                    </a:solidFill>
                    <a:effectLst/>
                    <a:latin typeface="Times New Roman" pitchFamily="24"/>
                    <a:ea typeface="Times New Roman" pitchFamily="24"/>
                    <a:cs typeface="宋体" pitchFamily="24"/>
                  </a:rPr>
                  <a:t>P</a:t>
                </a:r>
                <a:r>
                  <a:rPr lang="zh-CN" altLang="zh-CN" sz="2400" b="0" i="0" u="none" dirty="0">
                    <a:solidFill>
                      <a:srgbClr val="FF0000">
                        <a:alpha val="0"/>
                      </a:srgbClr>
                    </a:solidFill>
                    <a:effectLst/>
                    <a:latin typeface="Times New Roman" pitchFamily="24"/>
                    <a:ea typeface="黑体" pitchFamily="24"/>
                    <a:cs typeface="宋体" pitchFamily="24"/>
                  </a:rPr>
                  <a:t>在第二象限有</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种结果，在第四象限有</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种结果，</a:t>
                </a:r>
                <a:r>
                  <a:rPr lang="zh-CN" altLang="zh-CN" sz="100" b="0" i="0" u="none" dirty="0">
                    <a:noFill/>
                    <a:effectLst/>
                    <a:latin typeface="Times New Roman"/>
                    <a:ea typeface="宋体"/>
                    <a:cs typeface="宋体"/>
                  </a:rPr>
                  <a:t>⁠</a:t>
                </a:r>
              </a:p>
              <a:p>
                <a:pPr algn="l" eaLnBrk="1" latinLnBrk="0" hangingPunct="0"/>
                <a:r>
                  <a:rPr lang="en-US" altLang="zh-CN" sz="2400" b="0" i="0" u="none" dirty="0">
                    <a:solidFill>
                      <a:srgbClr val="FF0000">
                        <a:alpha val="0"/>
                      </a:srgbClr>
                    </a:solidFill>
                    <a:effectLst/>
                    <a:latin typeface="宋体" pitchFamily="24"/>
                    <a:ea typeface="宋体" pitchFamily="24"/>
                    <a:cs typeface="宋体" pitchFamily="24"/>
                  </a:rPr>
                  <a:t>∴</a:t>
                </a:r>
                <a:r>
                  <a:rPr lang="zh-CN" altLang="zh-CN" sz="2400" b="0" i="0" u="none" dirty="0">
                    <a:solidFill>
                      <a:srgbClr val="FF0000">
                        <a:alpha val="0"/>
                      </a:srgbClr>
                    </a:solidFill>
                    <a:effectLst/>
                    <a:latin typeface="Times New Roman" pitchFamily="24"/>
                    <a:ea typeface="黑体" pitchFamily="24"/>
                    <a:cs typeface="宋体" pitchFamily="24"/>
                  </a:rPr>
                  <a:t>小明获胜的概率为</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6</m:t>
                        </m:r>
                      </m:den>
                    </m:f>
                  </m:oMath>
                </a14:m>
                <a:r>
                  <a:rPr lang="zh-CN" altLang="zh-CN" sz="2400" b="0" i="0" u="none" dirty="0">
                    <a:solidFill>
                      <a:srgbClr val="FF0000">
                        <a:alpha val="0"/>
                      </a:srgbClr>
                    </a:solidFill>
                    <a:effectLst/>
                    <a:latin typeface="Times New Roman" pitchFamily="24"/>
                    <a:ea typeface="黑体" pitchFamily="24"/>
                    <a:cs typeface="宋体" pitchFamily="24"/>
                  </a:rPr>
                  <a:t>，小亮获胜的概率为</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6</m:t>
                        </m:r>
                      </m:den>
                    </m:f>
                  </m:oMath>
                </a14:m>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100" b="0" i="0" u="none" dirty="0">
                    <a:noFill/>
                    <a:effectLst/>
                    <a:latin typeface="Times New Roman"/>
                    <a:ea typeface="宋体"/>
                    <a:cs typeface="宋体"/>
                  </a:rPr>
                  <a:t>⁠</a:t>
                </a:r>
              </a:p>
              <a:p>
                <a:pPr algn="l" eaLnBrk="1" latinLnBrk="0" hangingPunct="0"/>
                <a:r>
                  <a:rPr lang="zh-CN" altLang="zh-CN" sz="2400" b="0" i="0" u="none" dirty="0">
                    <a:solidFill>
                      <a:srgbClr val="FF0000">
                        <a:alpha val="0"/>
                      </a:srgbClr>
                    </a:solidFill>
                    <a:effectLst/>
                    <a:latin typeface="Times New Roman" pitchFamily="24"/>
                    <a:ea typeface="黑体" pitchFamily="24"/>
                    <a:cs typeface="宋体" pitchFamily="24"/>
                  </a:rPr>
                  <a:t>因此此游戏规则公平</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Times New Roman"/>
                    <a:ea typeface="宋体"/>
                    <a:cs typeface="宋体"/>
                  </a:rPr>
                  <a:t>⁠</a:t>
                </a:r>
              </a:p>
            </p:txBody>
          </p:sp>
        </mc:Choice>
        <mc:Fallback>
          <p:sp>
            <p:nvSpPr>
              <p:cNvPr id="7" name="yt_shape_15399">
                <a:extLst>
                  <a:ext uri="{FF2B5EF4-FFF2-40B4-BE49-F238E27FC236}">
                    <a16:creationId xmlns:a16="http://schemas.microsoft.com/office/drawing/2014/main" id="{A2E6DD5D-63A4-C0C7-AEE1-A53E3427D1B0}"/>
                  </a:ext>
                </a:extLst>
              </p:cNvPr>
              <p:cNvSpPr txBox="1">
                <a:spLocks noRot="1" noChangeAspect="1" noMove="1" noResize="1" noEditPoints="1" noAdjustHandles="1" noChangeArrowheads="1" noChangeShapeType="1" noTextEdit="1"/>
              </p:cNvSpPr>
              <p:nvPr/>
            </p:nvSpPr>
            <p:spPr>
              <a:xfrm>
                <a:off x="540119" y="5636046"/>
                <a:ext cx="8959184" cy="1262525"/>
              </a:xfrm>
              <a:prstGeom prst="rect">
                <a:avLst/>
              </a:prstGeom>
              <a:blipFill>
                <a:blip r:embed="rId2"/>
                <a:stretch>
                  <a:fillRect l="-2110" t="-9179" r="-1089" b="-14010"/>
                </a:stretch>
              </a:blipFill>
            </p:spPr>
            <p:txBody>
              <a:bodyPr/>
              <a:lstStyle/>
              <a:p>
                <a:r>
                  <a:rPr lang="zh-CN" altLang="en-US">
                    <a:noFill/>
                  </a:rPr>
                  <a:t> </a:t>
                </a:r>
              </a:p>
            </p:txBody>
          </p:sp>
        </mc:Fallback>
      </mc:AlternateContent>
      <p:sp>
        <p:nvSpPr>
          <p:cNvPr id="8" name="文本框 7">
            <a:extLst>
              <a:ext uri="{FF2B5EF4-FFF2-40B4-BE49-F238E27FC236}">
                <a16:creationId xmlns:a16="http://schemas.microsoft.com/office/drawing/2014/main" id="{77126333-2BA8-8574-E146-5687B2108EAE}"/>
              </a:ext>
            </a:extLst>
          </p:cNvPr>
          <p:cNvSpPr txBox="1"/>
          <p:nvPr/>
        </p:nvSpPr>
        <p:spPr>
          <a:xfrm>
            <a:off x="449989" y="2924944"/>
            <a:ext cx="4599686" cy="490551"/>
          </a:xfrm>
          <a:prstGeom prst="rect">
            <a:avLst/>
          </a:prstGeom>
          <a:noFill/>
        </p:spPr>
        <p:txBody>
          <a:bodyPr vert="horz" wrap="none" rtlCol="0">
            <a:noAutofit/>
          </a:bodyPr>
          <a:lstStyle/>
          <a:p>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）根据题意，列表如下：</a:t>
            </a:r>
            <a:endParaRPr lang="zh-CN" altLang="en-US">
              <a:solidFill>
                <a:srgbClr val="FF0000"/>
              </a:solidFill>
            </a:endParaRPr>
          </a:p>
        </p:txBody>
      </p:sp>
      <p:sp>
        <p:nvSpPr>
          <p:cNvPr id="9" name="文本框 8">
            <a:extLst>
              <a:ext uri="{FF2B5EF4-FFF2-40B4-BE49-F238E27FC236}">
                <a16:creationId xmlns:a16="http://schemas.microsoft.com/office/drawing/2014/main" id="{D1C03D9C-32CD-8AF4-856B-01C6DE2B863E}"/>
              </a:ext>
            </a:extLst>
          </p:cNvPr>
          <p:cNvSpPr txBox="1"/>
          <p:nvPr/>
        </p:nvSpPr>
        <p:spPr>
          <a:xfrm>
            <a:off x="536691" y="5517232"/>
            <a:ext cx="3380486" cy="490551"/>
          </a:xfrm>
          <a:prstGeom prst="rect">
            <a:avLst/>
          </a:prstGeom>
          <a:noFill/>
        </p:spPr>
        <p:txBody>
          <a:bodyPr vert="horz" wrap="none" rtlCol="0">
            <a:noAutofit/>
          </a:bodyPr>
          <a:lstStyle/>
          <a:p>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一共有</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6</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种等可能情况；</a:t>
            </a:r>
            <a:endParaRPr lang="zh-CN" altLang="en-US" dirty="0">
              <a:solidFill>
                <a:srgbClr val="FF0000"/>
              </a:solidFill>
            </a:endParaRPr>
          </a:p>
        </p:txBody>
      </p:sp>
      <p:sp>
        <p:nvSpPr>
          <p:cNvPr id="10" name="文本框 9">
            <a:extLst>
              <a:ext uri="{FF2B5EF4-FFF2-40B4-BE49-F238E27FC236}">
                <a16:creationId xmlns:a16="http://schemas.microsoft.com/office/drawing/2014/main" id="{80A776EF-DDFF-8712-3E62-B48FA1FE78B3}"/>
              </a:ext>
            </a:extLst>
          </p:cNvPr>
          <p:cNvSpPr txBox="1"/>
          <p:nvPr/>
        </p:nvSpPr>
        <p:spPr>
          <a:xfrm>
            <a:off x="450108" y="5877272"/>
            <a:ext cx="9052623" cy="532524"/>
          </a:xfrm>
          <a:prstGeom prst="rect">
            <a:avLst/>
          </a:prstGeom>
          <a:noFill/>
        </p:spPr>
        <p:txBody>
          <a:bodyPr vert="horz" wrap="none" rtlCol="0">
            <a:noAutofit/>
          </a:bodyPr>
          <a:lstStyle/>
          <a:p>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）由表知，点</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在第二象限有</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种结果，在第四象限有</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种结果，</a:t>
            </a:r>
            <a:endParaRPr lang="zh-CN" altLang="en-US" dirty="0">
              <a:solidFill>
                <a:srgbClr val="FF0000"/>
              </a:solidFill>
            </a:endParaRPr>
          </a:p>
        </p:txBody>
      </p:sp>
      <mc:AlternateContent xmlns:mc="http://schemas.openxmlformats.org/markup-compatibility/2006">
        <mc:Choice xmlns:a14="http://schemas.microsoft.com/office/drawing/2010/main" Requires="a14">
          <p:sp>
            <p:nvSpPr>
              <p:cNvPr id="11" name="文本框 10">
                <a:extLst>
                  <a:ext uri="{FF2B5EF4-FFF2-40B4-BE49-F238E27FC236}">
                    <a16:creationId xmlns:a16="http://schemas.microsoft.com/office/drawing/2014/main" id="{4BDCA470-DDC9-2C29-6D16-41FE1C9B1A3D}"/>
                  </a:ext>
                </a:extLst>
              </p:cNvPr>
              <p:cNvSpPr txBox="1"/>
              <p:nvPr/>
            </p:nvSpPr>
            <p:spPr>
              <a:xfrm>
                <a:off x="450108" y="6169218"/>
                <a:ext cx="6228461" cy="716166"/>
              </a:xfrm>
              <a:prstGeom prst="rect">
                <a:avLst/>
              </a:prstGeom>
              <a:noFill/>
            </p:spPr>
            <p:txBody>
              <a:bodyPr vert="horz" wrap="none" rtlCol="0" anchor="ctr">
                <a:noAutofit/>
              </a:bodyPr>
              <a:lstStyle/>
              <a:p>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小明获胜的概率为</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，小亮获胜的概率为</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mc:Choice>
        <mc:Fallback>
          <p:sp>
            <p:nvSpPr>
              <p:cNvPr id="11" name="文本框 10">
                <a:extLst>
                  <a:ext uri="{FF2B5EF4-FFF2-40B4-BE49-F238E27FC236}">
                    <a16:creationId xmlns:a16="http://schemas.microsoft.com/office/drawing/2014/main" id="{4BDCA470-DDC9-2C29-6D16-41FE1C9B1A3D}"/>
                  </a:ext>
                </a:extLst>
              </p:cNvPr>
              <p:cNvSpPr txBox="1">
                <a:spLocks noRot="1" noChangeAspect="1" noMove="1" noResize="1" noEditPoints="1" noAdjustHandles="1" noChangeArrowheads="1" noChangeShapeType="1" noTextEdit="1"/>
              </p:cNvSpPr>
              <p:nvPr/>
            </p:nvSpPr>
            <p:spPr>
              <a:xfrm>
                <a:off x="450108" y="6169218"/>
                <a:ext cx="6228461" cy="716166"/>
              </a:xfrm>
              <a:prstGeom prst="rect">
                <a:avLst/>
              </a:prstGeom>
              <a:blipFill>
                <a:blip r:embed="rId3"/>
                <a:stretch>
                  <a:fillRect l="-1566" r="-1468"/>
                </a:stretch>
              </a:blipFill>
            </p:spPr>
            <p:txBody>
              <a:bodyPr/>
              <a:lstStyle/>
              <a:p>
                <a:r>
                  <a:rPr lang="zh-CN" altLang="en-US">
                    <a:noFill/>
                  </a:rPr>
                  <a:t> </a:t>
                </a:r>
              </a:p>
            </p:txBody>
          </p:sp>
        </mc:Fallback>
      </mc:AlternateContent>
      <p:sp>
        <p:nvSpPr>
          <p:cNvPr id="12" name="文本框 11">
            <a:extLst>
              <a:ext uri="{FF2B5EF4-FFF2-40B4-BE49-F238E27FC236}">
                <a16:creationId xmlns:a16="http://schemas.microsoft.com/office/drawing/2014/main" id="{E1FD5FD9-5A49-F977-5410-0580DAC86C7D}"/>
              </a:ext>
            </a:extLst>
          </p:cNvPr>
          <p:cNvSpPr txBox="1"/>
          <p:nvPr/>
        </p:nvSpPr>
        <p:spPr>
          <a:xfrm>
            <a:off x="6479932" y="6238485"/>
            <a:ext cx="2999486" cy="490551"/>
          </a:xfrm>
          <a:prstGeom prst="rect">
            <a:avLst/>
          </a:prstGeom>
          <a:noFill/>
        </p:spPr>
        <p:txBody>
          <a:bodyPr vert="horz" wrap="none" rtlCol="0">
            <a:noAutofit/>
          </a:bodyPr>
          <a:lstStyle/>
          <a:p>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因此此游戏规则公平</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blinds(horizontal)">
                                      <p:cBhvr>
                                        <p:cTn id="22" dur="5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blinds(horizontal)">
                                      <p:cBhvr>
                                        <p:cTn id="27" dur="500"/>
                                        <p:tgtEl>
                                          <p:spTgt spid="11">
                                            <p:txEl>
                                              <p:pRg st="0" end="0"/>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Effect transition="in" filter="blinds(horizontal)">
                                      <p:cBhvr>
                                        <p:cTn id="30"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build="allAtOnce"/>
      <p:bldP spid="10" grpId="0" build="allAtOnce"/>
      <p:bldP spid="11" grpId="0" build="allAtOnce"/>
      <p:bldP spid="1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401" name="yt_shape_15401"/>
          <p:cNvSpPr txBox="1"/>
          <p:nvPr/>
        </p:nvSpPr>
        <p:spPr>
          <a:xfrm>
            <a:off x="540119" y="836712"/>
            <a:ext cx="11111999" cy="2829172"/>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14.</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15</a:t>
            </a:r>
            <a:r>
              <a:rPr lang="zh-CN" altLang="zh-CN" sz="2400" b="0" i="0" u="none">
                <a:solidFill>
                  <a:srgbClr val="000000"/>
                </a:solidFill>
                <a:effectLst/>
                <a:latin typeface="Times New Roman" pitchFamily="24"/>
                <a:ea typeface="宋体" pitchFamily="24"/>
                <a:cs typeface="宋体" pitchFamily="24"/>
              </a:rPr>
              <a:t>分）</a:t>
            </a:r>
            <a:r>
              <a:rPr lang="zh-CN" altLang="zh-CN" sz="2400" b="0" i="0" u="none">
                <a:solidFill>
                  <a:srgbClr val="000000"/>
                </a:solidFill>
                <a:effectLst/>
                <a:latin typeface="Times New Roman" pitchFamily="24"/>
                <a:ea typeface="楷体" pitchFamily="24"/>
                <a:cs typeface="宋体" pitchFamily="24"/>
              </a:rPr>
              <a:t>（泰安市中考）</a:t>
            </a:r>
            <a:r>
              <a:rPr lang="en-US" altLang="zh-CN" sz="2400" b="0" i="0" u="none">
                <a:solidFill>
                  <a:srgbClr val="000000"/>
                </a:solidFill>
                <a:effectLst/>
                <a:latin typeface="Times New Roman" pitchFamily="24"/>
                <a:ea typeface="Times New Roman" pitchFamily="24"/>
                <a:cs typeface="宋体" pitchFamily="24"/>
              </a:rPr>
              <a:t>2022</a:t>
            </a:r>
            <a:r>
              <a:rPr lang="zh-CN" altLang="zh-CN" sz="2400" b="0" i="0" u="none">
                <a:solidFill>
                  <a:srgbClr val="000000"/>
                </a:solidFill>
                <a:effectLst/>
                <a:latin typeface="Times New Roman" pitchFamily="24"/>
                <a:ea typeface="宋体" pitchFamily="24"/>
                <a:cs typeface="宋体" pitchFamily="24"/>
              </a:rPr>
              <a:t>年</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月</a:t>
            </a:r>
            <a:r>
              <a:rPr lang="en-US" altLang="zh-CN" sz="2400" b="0" i="0" u="none">
                <a:solidFill>
                  <a:srgbClr val="000000"/>
                </a:solidFill>
                <a:effectLst/>
                <a:latin typeface="Times New Roman" pitchFamily="24"/>
                <a:ea typeface="Times New Roman" pitchFamily="24"/>
                <a:cs typeface="宋体" pitchFamily="24"/>
              </a:rPr>
              <a:t>23</a:t>
            </a:r>
            <a:r>
              <a:rPr lang="zh-CN" altLang="zh-CN" sz="2400" b="0" i="0" u="none">
                <a:solidFill>
                  <a:srgbClr val="000000"/>
                </a:solidFill>
                <a:effectLst/>
                <a:latin typeface="Times New Roman" pitchFamily="24"/>
                <a:ea typeface="宋体" pitchFamily="24"/>
                <a:cs typeface="宋体" pitchFamily="24"/>
              </a:rPr>
              <a:t>日，</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天宫课堂</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第二课开讲</a:t>
            </a:r>
            <a:r>
              <a:rPr lang="en-US"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太空教师</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翟志刚、王亚平、叶光富在中国空间站为广大青少年又一次带来了精彩的太空科普课</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为了激发学生的航天兴趣，某校举行了太空科普知识竞赛，竞赛结束后随机抽取了部分学生成绩进行统计，按成绩分为如下</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组（满分</a:t>
            </a:r>
            <a:r>
              <a:rPr lang="en-US" altLang="zh-CN" sz="2400" b="0" i="0" u="none">
                <a:solidFill>
                  <a:srgbClr val="000000"/>
                </a:solidFill>
                <a:effectLst/>
                <a:latin typeface="Times New Roman" pitchFamily="24"/>
                <a:ea typeface="Times New Roman" pitchFamily="24"/>
                <a:cs typeface="宋体" pitchFamily="24"/>
              </a:rPr>
              <a:t>100</a:t>
            </a:r>
            <a:r>
              <a:rPr lang="zh-CN" altLang="zh-CN" sz="2400" b="0" i="0" u="none">
                <a:solidFill>
                  <a:srgbClr val="000000"/>
                </a:solidFill>
                <a:effectLst/>
                <a:latin typeface="Times New Roman" pitchFamily="24"/>
                <a:ea typeface="宋体" pitchFamily="24"/>
                <a:cs typeface="宋体" pitchFamily="24"/>
              </a:rPr>
              <a:t>分），</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组：</a:t>
            </a:r>
            <a:r>
              <a:rPr lang="en-US" altLang="zh-CN" sz="2400" b="0" i="0" u="none">
                <a:solidFill>
                  <a:srgbClr val="000000"/>
                </a:solidFill>
                <a:effectLst/>
                <a:latin typeface="Times New Roman" pitchFamily="24"/>
                <a:ea typeface="Times New Roman" pitchFamily="24"/>
                <a:cs typeface="宋体" pitchFamily="24"/>
              </a:rPr>
              <a:t>75</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80</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组：</a:t>
            </a:r>
            <a:r>
              <a:rPr lang="en-US" altLang="zh-CN" sz="2400" b="0" i="0" u="none">
                <a:solidFill>
                  <a:srgbClr val="000000"/>
                </a:solidFill>
                <a:effectLst/>
                <a:latin typeface="Times New Roman" pitchFamily="24"/>
                <a:ea typeface="Times New Roman" pitchFamily="24"/>
                <a:cs typeface="宋体" pitchFamily="24"/>
              </a:rPr>
              <a:t>80</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85</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组：</a:t>
            </a:r>
            <a:r>
              <a:rPr lang="en-US" altLang="zh-CN" sz="2400" b="0" i="0" u="none">
                <a:solidFill>
                  <a:srgbClr val="000000"/>
                </a:solidFill>
                <a:effectLst/>
                <a:latin typeface="Times New Roman" pitchFamily="24"/>
                <a:ea typeface="Times New Roman" pitchFamily="24"/>
                <a:cs typeface="宋体" pitchFamily="24"/>
              </a:rPr>
              <a:t>85</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90</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组：</a:t>
            </a:r>
            <a:r>
              <a:rPr lang="en-US" altLang="zh-CN" sz="2400" b="0" i="0" u="none">
                <a:solidFill>
                  <a:srgbClr val="000000"/>
                </a:solidFill>
                <a:effectLst/>
                <a:latin typeface="Times New Roman" pitchFamily="24"/>
                <a:ea typeface="Times New Roman" pitchFamily="24"/>
                <a:cs typeface="宋体" pitchFamily="24"/>
              </a:rPr>
              <a:t>90</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95</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E</a:t>
            </a:r>
            <a:r>
              <a:rPr lang="zh-CN" altLang="zh-CN" sz="2400" b="0" i="0" u="none">
                <a:solidFill>
                  <a:srgbClr val="000000"/>
                </a:solidFill>
                <a:effectLst/>
                <a:latin typeface="Times New Roman" pitchFamily="24"/>
                <a:ea typeface="宋体" pitchFamily="24"/>
                <a:cs typeface="宋体" pitchFamily="24"/>
              </a:rPr>
              <a:t>组：</a:t>
            </a:r>
            <a:r>
              <a:rPr lang="en-US" altLang="zh-CN" sz="2400" b="0" i="0" u="none">
                <a:solidFill>
                  <a:srgbClr val="000000"/>
                </a:solidFill>
                <a:effectLst/>
                <a:latin typeface="Times New Roman" pitchFamily="24"/>
                <a:ea typeface="Times New Roman" pitchFamily="24"/>
                <a:cs typeface="宋体" pitchFamily="24"/>
              </a:rPr>
              <a:t>95</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100</a:t>
            </a:r>
            <a:r>
              <a:rPr lang="zh-CN" altLang="zh-CN" sz="2400" b="0" i="0" u="none">
                <a:solidFill>
                  <a:srgbClr val="000000"/>
                </a:solidFill>
                <a:effectLst/>
                <a:latin typeface="Times New Roman" pitchFamily="24"/>
                <a:ea typeface="宋体" pitchFamily="24"/>
                <a:cs typeface="宋体" pitchFamily="24"/>
              </a:rPr>
              <a:t>，并绘制了如下不完整的统计图</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请结合统计图，回答下列问题</a:t>
            </a:r>
            <a:r>
              <a:rPr lang="en-US" altLang="zh-CN" sz="2400" b="0" i="0" u="none">
                <a:solidFill>
                  <a:srgbClr val="000000"/>
                </a:solidFill>
                <a:effectLst/>
                <a:latin typeface="Times New Roman" pitchFamily="24"/>
                <a:ea typeface="Times New Roman" pitchFamily="24"/>
                <a:cs typeface="宋体" pitchFamily="24"/>
              </a:rPr>
              <a:t>.</a:t>
            </a:r>
          </a:p>
        </p:txBody>
      </p:sp>
      <p:pic>
        <p:nvPicPr>
          <p:cNvPr id="15402" name="yt_image_15402">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359180" y="3789040"/>
            <a:ext cx="5473639" cy="2110208"/>
          </a:xfrm>
          <a:prstGeom prst="rect">
            <a:avLst/>
          </a:prstGeom>
          <a:noFill/>
          <a:extLst>
            <a:ext uri="{909E8E84-426E-40DD-AFC4-6F175D3DCCD1}">
              <a14:hiddenFill xmlns:a14="http://schemas.microsoft.com/office/drawing/2010/main">
                <a:solidFill>
                  <a:srgbClr val="FFFFFF"/>
                </a:solidFill>
              </a14:hiddenFill>
            </a:ext>
          </a:extLst>
        </p:spPr>
      </p:pic>
      <p:sp>
        <p:nvSpPr>
          <p:cNvPr id="4" name="yt_shape_15404"/>
          <p:cNvSpPr txBox="1"/>
          <p:nvPr/>
        </p:nvSpPr>
        <p:spPr>
          <a:xfrm>
            <a:off x="522028" y="5852070"/>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）本次调查一共随机抽取了</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000000"/>
                </a:solidFill>
                <a:effectLst/>
                <a:latin typeface="Times New Roman" pitchFamily="24"/>
                <a:ea typeface="宋体" pitchFamily="24"/>
                <a:cs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400</a:t>
            </a:r>
            <a:r>
              <a:rPr lang="zh-CN" altLang="zh-CN" sz="2400" b="0" i="0" u="sng" dirty="0">
                <a:solidFill>
                  <a:srgbClr val="000000"/>
                </a:solidFill>
                <a:effectLst/>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名学生的成绩，频数直方图中，所抽取学生成绩的中位数落在</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000000"/>
                </a:solidFill>
                <a:effectLst/>
                <a:latin typeface="Times New Roman" pitchFamily="24"/>
                <a:ea typeface="宋体" pitchFamily="24"/>
                <a:cs typeface="宋体" pitchFamily="24"/>
              </a:rPr>
              <a:t>　</a:t>
            </a:r>
            <a:r>
              <a:rPr lang="en-US" altLang="zh-CN" sz="2400" b="0" i="1" u="sng" dirty="0">
                <a:solidFill>
                  <a:srgbClr val="FF0000">
                    <a:alpha val="0"/>
                  </a:srgbClr>
                </a:solidFill>
                <a:effectLst/>
                <a:uFill>
                  <a:solidFill>
                    <a:srgbClr val="000000"/>
                  </a:solidFill>
                </a:uFill>
                <a:latin typeface="Times New Roman" pitchFamily="24"/>
                <a:ea typeface="Times New Roman" pitchFamily="24"/>
                <a:cs typeface="宋体" pitchFamily="24"/>
              </a:rPr>
              <a:t>D</a:t>
            </a:r>
            <a:r>
              <a:rPr lang="zh-CN" altLang="zh-CN" sz="2400" b="0" i="0" u="sng" dirty="0">
                <a:solidFill>
                  <a:srgbClr val="000000"/>
                </a:solidFill>
                <a:effectLst/>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组</a:t>
            </a:r>
            <a:r>
              <a:rPr lang="en-US" altLang="zh-CN" sz="2400" b="0" i="0" u="none" dirty="0" smtClean="0">
                <a:solidFill>
                  <a:srgbClr val="000000"/>
                </a:solidFill>
                <a:effectLst/>
                <a:latin typeface="Times New Roman" pitchFamily="24"/>
                <a:ea typeface="Times New Roman" pitchFamily="24"/>
                <a:cs typeface="宋体" pitchFamily="24"/>
              </a:rPr>
              <a:t>.</a:t>
            </a:r>
            <a:endParaRPr lang="en-US" altLang="zh-CN" sz="2400" b="0" i="0" u="none" dirty="0">
              <a:solidFill>
                <a:srgbClr val="000000"/>
              </a:solidFill>
              <a:effectLst/>
              <a:latin typeface="Times New Roman" pitchFamily="24"/>
              <a:ea typeface="Times New Roman" pitchFamily="24"/>
              <a:cs typeface="宋体" pitchFamily="24"/>
            </a:endParaRPr>
          </a:p>
        </p:txBody>
      </p:sp>
      <p:sp>
        <p:nvSpPr>
          <p:cNvPr id="5" name="文本框 4">
            <a:extLst>
              <a:ext uri="{FF2B5EF4-FFF2-40B4-BE49-F238E27FC236}">
                <a16:creationId xmlns:a16="http://schemas.microsoft.com/office/drawing/2014/main" id="{078C77F8-51C0-C396-05BB-CBD3F0BB0D35}"/>
              </a:ext>
            </a:extLst>
          </p:cNvPr>
          <p:cNvSpPr txBox="1"/>
          <p:nvPr/>
        </p:nvSpPr>
        <p:spPr>
          <a:xfrm>
            <a:off x="4851617" y="5805264"/>
            <a:ext cx="6372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400</a:t>
            </a:r>
            <a:endParaRPr lang="zh-CN" altLang="en-US">
              <a:solidFill>
                <a:srgbClr val="FF0000"/>
              </a:solidFill>
            </a:endParaRPr>
          </a:p>
        </p:txBody>
      </p:sp>
      <p:sp>
        <p:nvSpPr>
          <p:cNvPr id="6" name="文本框 5">
            <a:extLst>
              <a:ext uri="{FF2B5EF4-FFF2-40B4-BE49-F238E27FC236}">
                <a16:creationId xmlns:a16="http://schemas.microsoft.com/office/drawing/2014/main" id="{4879F673-07F2-C08B-A7B4-6157815EA920}"/>
              </a:ext>
            </a:extLst>
          </p:cNvPr>
          <p:cNvSpPr txBox="1"/>
          <p:nvPr/>
        </p:nvSpPr>
        <p:spPr>
          <a:xfrm>
            <a:off x="3175217" y="6280752"/>
            <a:ext cx="400748"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6"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404" name="yt_shape_15404"/>
          <p:cNvSpPr txBox="1"/>
          <p:nvPr/>
        </p:nvSpPr>
        <p:spPr>
          <a:xfrm>
            <a:off x="540119" y="883518"/>
            <a:ext cx="11111999" cy="428515"/>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smtClean="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）补全学生成绩频数直方图</a:t>
            </a:r>
            <a:r>
              <a:rPr lang="en-US" altLang="zh-CN" sz="2400" b="0" i="0" u="none" dirty="0" smtClean="0">
                <a:solidFill>
                  <a:srgbClr val="000000"/>
                </a:solidFill>
                <a:effectLst/>
                <a:latin typeface="Times New Roman" pitchFamily="24"/>
                <a:ea typeface="Times New Roman" pitchFamily="24"/>
                <a:cs typeface="宋体" pitchFamily="24"/>
              </a:rPr>
              <a:t>.</a:t>
            </a:r>
            <a:endParaRPr lang="en-US" altLang="zh-CN" sz="2400" b="0" i="0" u="none" dirty="0">
              <a:solidFill>
                <a:srgbClr val="000000"/>
              </a:solidFill>
              <a:effectLst/>
              <a:latin typeface="Times New Roman" pitchFamily="24"/>
              <a:ea typeface="Times New Roman" pitchFamily="24"/>
              <a:cs typeface="宋体" pitchFamily="24"/>
            </a:endParaRPr>
          </a:p>
        </p:txBody>
      </p:sp>
      <p:sp>
        <p:nvSpPr>
          <p:cNvPr id="5" name="yt_shape_15408"/>
          <p:cNvSpPr txBox="1"/>
          <p:nvPr/>
        </p:nvSpPr>
        <p:spPr>
          <a:xfrm>
            <a:off x="540000" y="1387574"/>
            <a:ext cx="9113072"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E</a:t>
            </a:r>
            <a:r>
              <a:rPr lang="zh-CN" altLang="zh-CN" sz="2400" b="0" i="0" u="none">
                <a:solidFill>
                  <a:srgbClr val="FF0000">
                    <a:alpha val="0"/>
                  </a:srgbClr>
                </a:solidFill>
                <a:effectLst/>
                <a:latin typeface="Times New Roman" pitchFamily="24"/>
                <a:ea typeface="黑体" pitchFamily="24"/>
                <a:cs typeface="宋体" pitchFamily="24"/>
              </a:rPr>
              <a:t>组的人数为</a:t>
            </a:r>
            <a:r>
              <a:rPr lang="en-US" altLang="zh-CN" sz="2400" b="0" i="0" u="none">
                <a:solidFill>
                  <a:srgbClr val="FF0000">
                    <a:alpha val="0"/>
                  </a:srgbClr>
                </a:solidFill>
                <a:effectLst/>
                <a:latin typeface="Times New Roman" pitchFamily="24"/>
                <a:ea typeface="Times New Roman" pitchFamily="24"/>
                <a:cs typeface="宋体" pitchFamily="24"/>
              </a:rPr>
              <a:t>400</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20</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400</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15</a:t>
            </a:r>
            <a:r>
              <a:rPr lang="zh-CN"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96</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144</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80</a:t>
            </a:r>
            <a:r>
              <a:rPr lang="zh-CN" altLang="zh-CN" sz="2400" b="0" i="0" u="none">
                <a:solidFill>
                  <a:srgbClr val="FF0000">
                    <a:alpha val="0"/>
                  </a:srgbClr>
                </a:solidFill>
                <a:effectLst/>
                <a:latin typeface="Times New Roman" pitchFamily="24"/>
                <a:ea typeface="黑体" pitchFamily="24"/>
                <a:cs typeface="宋体" pitchFamily="24"/>
              </a:rPr>
              <a:t>（人），</a:t>
            </a:r>
            <a:r>
              <a:rPr lang="zh-CN" altLang="zh-CN" sz="100" b="0" i="0" u="none">
                <a:noFill/>
                <a:effectLst/>
                <a:latin typeface="Times New Roman"/>
                <a:ea typeface="宋体"/>
                <a:cs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补全学生成绩频数直方图如图所示</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p:sp>
        <p:nvSpPr>
          <p:cNvPr id="6" name="yt_shape_15410"/>
          <p:cNvSpPr txBox="1"/>
          <p:nvPr/>
        </p:nvSpPr>
        <p:spPr>
          <a:xfrm>
            <a:off x="4509563" y="2532207"/>
            <a:ext cx="2783454" cy="1422825"/>
          </a:xfrm>
          <a:prstGeom prst="rect">
            <a:avLst/>
          </a:prstGeom>
        </p:spPr>
        <p:txBody>
          <a:bodyPr vert="horz" wrap="none" lIns="0" tIns="0" rIns="0" bIns="0" rtlCol="0">
            <a:spAutoFit/>
          </a:bodyPr>
          <a:lstStyle/>
          <a:p>
            <a:pPr algn="l" eaLnBrk="1" latinLnBrk="0" hangingPunct="0">
              <a:lnSpc>
                <a:spcPct val="129999"/>
              </a:lnSpc>
            </a:pPr>
            <a:r>
              <a:rPr lang="en-US" altLang="zh-CN" sz="7900" b="0" i="0" u="none" spc="-7900">
                <a:solidFill>
                  <a:srgbClr val="1EE3CF"/>
                </a:solidFill>
                <a:effectLst/>
                <a:latin typeface="Times New Roman" pitchFamily="79"/>
                <a:ea typeface="宋体" pitchFamily="79"/>
                <a:cs typeface="宋体" pitchFamily="79"/>
              </a:rPr>
              <a:t> </a:t>
            </a:r>
            <a:r>
              <a:rPr lang="en-US" altLang="zh-CN" sz="7900" b="0" i="0" u="none" spc="19730">
                <a:solidFill>
                  <a:srgbClr val="1EE3CF"/>
                </a:solidFill>
                <a:effectLst/>
                <a:latin typeface="Times New Roman" pitchFamily="79"/>
                <a:ea typeface="宋体" pitchFamily="79"/>
                <a:cs typeface="宋体" pitchFamily="79"/>
              </a:rPr>
              <a:t> </a:t>
            </a:r>
            <a:r>
              <a:rPr lang="zh-CN" altLang="zh-CN" sz="100" b="0" i="0" u="none">
                <a:noFill/>
                <a:effectLst/>
                <a:latin typeface="Times New Roman"/>
                <a:ea typeface="宋体"/>
                <a:cs typeface="宋体"/>
              </a:rPr>
              <a:t>⁠</a:t>
            </a:r>
          </a:p>
        </p:txBody>
      </p:sp>
      <p:pic>
        <p:nvPicPr>
          <p:cNvPr id="7" name="yt_image_15409">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335555" y="2569618"/>
            <a:ext cx="2755958" cy="1579462"/>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a:extLst>
              <a:ext uri="{FF2B5EF4-FFF2-40B4-BE49-F238E27FC236}">
                <a16:creationId xmlns:a16="http://schemas.microsoft.com/office/drawing/2014/main" id="{6E25930D-CF07-19B2-38E8-945498DB0182}"/>
              </a:ext>
            </a:extLst>
          </p:cNvPr>
          <p:cNvSpPr txBox="1"/>
          <p:nvPr/>
        </p:nvSpPr>
        <p:spPr>
          <a:xfrm>
            <a:off x="449989" y="1340768"/>
            <a:ext cx="9205023"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E</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组的人数为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15</a:t>
            </a:r>
            <a:r>
              <a:rPr kumimoji="0" lang="zh-CN"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144</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80</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（人），</a:t>
            </a:r>
            <a:endParaRPr lang="zh-CN" altLang="en-US">
              <a:solidFill>
                <a:srgbClr val="FF0000"/>
              </a:solidFill>
            </a:endParaRPr>
          </a:p>
        </p:txBody>
      </p:sp>
      <p:sp>
        <p:nvSpPr>
          <p:cNvPr id="9" name="文本框 8">
            <a:extLst>
              <a:ext uri="{FF2B5EF4-FFF2-40B4-BE49-F238E27FC236}">
                <a16:creationId xmlns:a16="http://schemas.microsoft.com/office/drawing/2014/main" id="{D3B975DB-F1BA-4099-830E-2F091F41B917}"/>
              </a:ext>
            </a:extLst>
          </p:cNvPr>
          <p:cNvSpPr txBox="1"/>
          <p:nvPr/>
        </p:nvSpPr>
        <p:spPr>
          <a:xfrm>
            <a:off x="449989" y="1849090"/>
            <a:ext cx="4828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补全学生成绩频数直方图如图所示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10" name="yt_shape_15404"/>
          <p:cNvSpPr txBox="1"/>
          <p:nvPr/>
        </p:nvSpPr>
        <p:spPr>
          <a:xfrm>
            <a:off x="540119" y="4392561"/>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smtClean="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）若成绩在</a:t>
            </a:r>
            <a:r>
              <a:rPr lang="en-US" altLang="zh-CN" sz="2400" b="0" i="0" u="none" dirty="0">
                <a:solidFill>
                  <a:srgbClr val="000000"/>
                </a:solidFill>
                <a:effectLst/>
                <a:latin typeface="Times New Roman" pitchFamily="24"/>
                <a:ea typeface="Times New Roman" pitchFamily="24"/>
                <a:cs typeface="宋体" pitchFamily="24"/>
              </a:rPr>
              <a:t>90</a:t>
            </a:r>
            <a:r>
              <a:rPr lang="zh-CN" altLang="zh-CN" sz="2400" b="0" i="0" u="none" dirty="0">
                <a:solidFill>
                  <a:srgbClr val="000000"/>
                </a:solidFill>
                <a:effectLst/>
                <a:latin typeface="Times New Roman" pitchFamily="24"/>
                <a:ea typeface="宋体" pitchFamily="24"/>
                <a:cs typeface="宋体" pitchFamily="24"/>
              </a:rPr>
              <a:t>分及以上为优秀，学校共有</a:t>
            </a:r>
            <a:r>
              <a:rPr lang="en-US" altLang="zh-CN" sz="2400" b="0" i="0" u="none" dirty="0">
                <a:solidFill>
                  <a:srgbClr val="000000"/>
                </a:solidFill>
                <a:effectLst/>
                <a:latin typeface="Times New Roman" pitchFamily="24"/>
                <a:ea typeface="Times New Roman" pitchFamily="24"/>
                <a:cs typeface="宋体" pitchFamily="24"/>
              </a:rPr>
              <a:t>3000</a:t>
            </a:r>
            <a:r>
              <a:rPr lang="zh-CN" altLang="zh-CN" sz="2400" b="0" i="0" u="none" dirty="0">
                <a:solidFill>
                  <a:srgbClr val="000000"/>
                </a:solidFill>
                <a:effectLst/>
                <a:latin typeface="Times New Roman" pitchFamily="24"/>
                <a:ea typeface="宋体" pitchFamily="24"/>
                <a:cs typeface="宋体" pitchFamily="24"/>
              </a:rPr>
              <a:t>名学生，估计该校成绩优秀的学生有多少人？</a:t>
            </a:r>
          </a:p>
        </p:txBody>
      </p:sp>
      <p:pic>
        <p:nvPicPr>
          <p:cNvPr id="11" name="yt_image_15402">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3" cstate="print"/>
          <a:srcRect/>
          <a:stretch>
            <a:fillRect/>
          </a:stretch>
        </p:blipFill>
        <p:spPr bwMode="auto">
          <a:xfrm>
            <a:off x="6368771" y="1844824"/>
            <a:ext cx="5473639" cy="211020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12" name="yt_shape_15412"/>
              <p:cNvSpPr txBox="1"/>
              <p:nvPr/>
            </p:nvSpPr>
            <p:spPr>
              <a:xfrm>
                <a:off x="540000" y="5378262"/>
                <a:ext cx="7506863" cy="642740"/>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Times New Roman" pitchFamily="24"/>
                    <a:ea typeface="黑体" pitchFamily="24"/>
                    <a:cs typeface="宋体" pitchFamily="24"/>
                  </a:rPr>
                  <a:t>）该校成绩优秀的学生有</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144+80</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400</m:t>
                        </m:r>
                      </m:den>
                    </m:f>
                  </m:oMath>
                </a14:m>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3000</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1680</a:t>
                </a:r>
                <a:r>
                  <a:rPr lang="zh-CN" altLang="zh-CN" sz="2400" b="0" i="0" u="none">
                    <a:solidFill>
                      <a:srgbClr val="FF0000">
                        <a:alpha val="0"/>
                      </a:srgbClr>
                    </a:solidFill>
                    <a:effectLst/>
                    <a:latin typeface="Times New Roman" pitchFamily="24"/>
                    <a:ea typeface="黑体" pitchFamily="24"/>
                    <a:cs typeface="宋体" pitchFamily="24"/>
                  </a:rPr>
                  <a:t>（人）</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Choice>
        <mc:Fallback>
          <p:sp>
            <p:nvSpPr>
              <p:cNvPr id="12" name="yt_shape_15412"/>
              <p:cNvSpPr txBox="1">
                <a:spLocks noRot="1" noChangeAspect="1" noMove="1" noResize="1" noEditPoints="1" noAdjustHandles="1" noChangeArrowheads="1" noChangeShapeType="1" noTextEdit="1"/>
              </p:cNvSpPr>
              <p:nvPr/>
            </p:nvSpPr>
            <p:spPr>
              <a:xfrm>
                <a:off x="540000" y="5378262"/>
                <a:ext cx="7506863" cy="642740"/>
              </a:xfrm>
              <a:prstGeom prst="rect">
                <a:avLst/>
              </a:prstGeom>
              <a:blipFill>
                <a:blip r:embed="rId4"/>
                <a:stretch>
                  <a:fillRect l="-2518" r="-1543" b="-1509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3" name="文本框 12">
                <a:extLst>
                  <a:ext uri="{FF2B5EF4-FFF2-40B4-BE49-F238E27FC236}">
                    <a16:creationId xmlns:a16="http://schemas.microsoft.com/office/drawing/2014/main" id="{B9430C5F-3564-79A4-247B-A1A22766B979}"/>
                  </a:ext>
                </a:extLst>
              </p:cNvPr>
              <p:cNvSpPr txBox="1"/>
              <p:nvPr/>
            </p:nvSpPr>
            <p:spPr>
              <a:xfrm>
                <a:off x="449989" y="5331456"/>
                <a:ext cx="7614348" cy="73013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）该校成绩优秀的学生有</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144+80</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400</m:t>
                        </m:r>
                      </m:den>
                    </m:f>
                  </m:oMath>
                </a14:m>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3000</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1680</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p:sp>
            <p:nvSpPr>
              <p:cNvPr id="13" name="文本框 12">
                <a:extLst>
                  <a:ext uri="{FF2B5EF4-FFF2-40B4-BE49-F238E27FC236}">
                    <a16:creationId xmlns:a16="http://schemas.microsoft.com/office/drawing/2014/main" id="{B9430C5F-3564-79A4-247B-A1A22766B979}"/>
                  </a:ext>
                </a:extLst>
              </p:cNvPr>
              <p:cNvSpPr txBox="1">
                <a:spLocks noRot="1" noChangeAspect="1" noMove="1" noResize="1" noEditPoints="1" noAdjustHandles="1" noChangeArrowheads="1" noChangeShapeType="1" noTextEdit="1"/>
              </p:cNvSpPr>
              <p:nvPr/>
            </p:nvSpPr>
            <p:spPr>
              <a:xfrm>
                <a:off x="449989" y="5331456"/>
                <a:ext cx="7614348" cy="730136"/>
              </a:xfrm>
              <a:prstGeom prst="rect">
                <a:avLst/>
              </a:prstGeom>
              <a:blipFill>
                <a:blip r:embed="rId5"/>
                <a:stretch>
                  <a:fillRect l="-1281" r="-1281" b="-5882"/>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linds(horizont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blinds(horizontal)">
                                      <p:cBhvr>
                                        <p:cTn id="22"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9" grpId="0" build="allAtOnce"/>
      <p:bldP spid="13"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TotalTime>
  <Words>1638</Words>
  <Application>Microsoft Office PowerPoint</Application>
  <PresentationFormat>宽屏</PresentationFormat>
  <Paragraphs>111</Paragraphs>
  <Slides>11</Slides>
  <Notes>0</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11</vt:i4>
      </vt:variant>
    </vt:vector>
  </HeadingPairs>
  <TitlesOfParts>
    <vt:vector size="25" baseType="lpstr">
      <vt:lpstr>等线</vt:lpstr>
      <vt:lpstr>等线 Light</vt:lpstr>
      <vt:lpstr>黑体</vt:lpstr>
      <vt:lpstr>华文行楷</vt:lpstr>
      <vt:lpstr>楷体</vt:lpstr>
      <vt:lpstr>宋体</vt:lpstr>
      <vt:lpstr>微软雅黑</vt:lpstr>
      <vt:lpstr>Arial</vt:lpstr>
      <vt:lpstr>Calibri</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李富贵儿</cp:lastModifiedBy>
  <cp:revision>44</cp:revision>
  <dcterms:created xsi:type="dcterms:W3CDTF">2023-05-05T05:33:04Z</dcterms:created>
  <dcterms:modified xsi:type="dcterms:W3CDTF">2023-10-20T19:42:05Z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