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69" r:id="rId5"/>
    <p:sldId id="371" r:id="rId6"/>
    <p:sldId id="374" r:id="rId7"/>
    <p:sldId id="377" r:id="rId8"/>
    <p:sldId id="379" r:id="rId9"/>
    <p:sldId id="381" r:id="rId10"/>
    <p:sldId id="383" r:id="rId11"/>
    <p:sldId id="387" r:id="rId12"/>
    <p:sldId id="394" r:id="rId13"/>
    <p:sldId id="388" r:id="rId14"/>
    <p:sldId id="390" r:id="rId15"/>
    <p:sldId id="398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7" d="100"/>
          <a:sy n="57" d="100"/>
        </p:scale>
        <p:origin x="504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38.png"/><Relationship Id="rId3" Type="http://schemas.openxmlformats.org/officeDocument/2006/relationships/image" Target="../media/image28.bin"/><Relationship Id="rId7" Type="http://schemas.openxmlformats.org/officeDocument/2006/relationships/image" Target="../media/image32.png"/><Relationship Id="rId12" Type="http://schemas.openxmlformats.org/officeDocument/2006/relationships/image" Target="../media/image37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bin"/><Relationship Id="rId11" Type="http://schemas.openxmlformats.org/officeDocument/2006/relationships/image" Target="../media/image36.png"/><Relationship Id="rId5" Type="http://schemas.openxmlformats.org/officeDocument/2006/relationships/image" Target="../media/image30.png"/><Relationship Id="rId10" Type="http://schemas.openxmlformats.org/officeDocument/2006/relationships/image" Target="../media/image35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Relationship Id="rId14" Type="http://schemas.openxmlformats.org/officeDocument/2006/relationships/image" Target="../media/image3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bin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bin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bin"/><Relationship Id="rId2" Type="http://schemas.openxmlformats.org/officeDocument/2006/relationships/image" Target="../media/image7.bin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bin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bin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bin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9" name="yt_shape_12249"/>
          <p:cNvSpPr txBox="1"/>
          <p:nvPr/>
        </p:nvSpPr>
        <p:spPr>
          <a:xfrm>
            <a:off x="540000" y="868757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248" name="yt_image_12248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68757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51" name="yt_shape_12251"/>
          <p:cNvSpPr txBox="1"/>
          <p:nvPr/>
        </p:nvSpPr>
        <p:spPr>
          <a:xfrm>
            <a:off x="540119" y="156634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与三角形三边都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相切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的圆叫三角形的内切圆，三角形的内切圆的圆心叫这个三角形的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内心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，这个三角形叫圆的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外切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三角形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2252" name="yt_shape_12252"/>
          <p:cNvSpPr txBox="1"/>
          <p:nvPr/>
        </p:nvSpPr>
        <p:spPr>
          <a:xfrm>
            <a:off x="540000" y="2525775"/>
            <a:ext cx="615553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三角形的内心到三角形的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三边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距离相等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0833629-D7A8-666A-EC9E-485F336585A8}"/>
              </a:ext>
            </a:extLst>
          </p:cNvPr>
          <p:cNvSpPr txBox="1"/>
          <p:nvPr/>
        </p:nvSpPr>
        <p:spPr>
          <a:xfrm>
            <a:off x="3117108" y="151953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相切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58B68BB-FDA2-7D5B-2C32-66B719051CE8}"/>
              </a:ext>
            </a:extLst>
          </p:cNvPr>
          <p:cNvSpPr txBox="1"/>
          <p:nvPr/>
        </p:nvSpPr>
        <p:spPr>
          <a:xfrm>
            <a:off x="1974108" y="199502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内心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7033B84-E1DA-F687-0F6A-FC54AB714118}"/>
              </a:ext>
            </a:extLst>
          </p:cNvPr>
          <p:cNvSpPr txBox="1"/>
          <p:nvPr/>
        </p:nvSpPr>
        <p:spPr>
          <a:xfrm>
            <a:off x="5936508" y="199502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外切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7021E67-F734-44FE-BC1B-2D3AE86151D0}"/>
              </a:ext>
            </a:extLst>
          </p:cNvPr>
          <p:cNvSpPr txBox="1"/>
          <p:nvPr/>
        </p:nvSpPr>
        <p:spPr>
          <a:xfrm>
            <a:off x="4336189" y="2478969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三边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12" name="yt_shape_12312"/>
          <p:cNvSpPr txBox="1"/>
          <p:nvPr/>
        </p:nvSpPr>
        <p:spPr>
          <a:xfrm>
            <a:off x="540119" y="76470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（怀宁县期末）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I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的内心，延长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CI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2314" name="yt_shape_12314"/>
          <p:cNvSpPr txBox="1"/>
          <p:nvPr/>
        </p:nvSpPr>
        <p:spPr>
          <a:xfrm>
            <a:off x="5169070" y="1901526"/>
            <a:ext cx="1451295" cy="126066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000" b="0" i="0" u="none" spc="-7000">
                <a:solidFill>
                  <a:srgbClr val="1EE3CF"/>
                </a:solidFill>
                <a:effectLst/>
                <a:latin typeface="Times New Roman" pitchFamily="70"/>
                <a:ea typeface="宋体" pitchFamily="70"/>
                <a:cs typeface="宋体" pitchFamily="70"/>
              </a:rPr>
              <a:t> </a:t>
            </a:r>
            <a:r>
              <a:rPr lang="en-US" altLang="zh-CN" sz="7000" b="0" i="0" u="none" spc="9567">
                <a:solidFill>
                  <a:srgbClr val="1EE3CF"/>
                </a:solidFill>
                <a:effectLst/>
                <a:latin typeface="Times New Roman" pitchFamily="70"/>
                <a:ea typeface="宋体" pitchFamily="70"/>
                <a:cs typeface="宋体" pitchFamily="70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2313" name="yt_image_12313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15175" y="1880364"/>
            <a:ext cx="1436943" cy="1393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16" name="yt_shape_12316"/>
          <p:cNvSpPr txBox="1"/>
          <p:nvPr/>
        </p:nvSpPr>
        <p:spPr>
          <a:xfrm>
            <a:off x="540000" y="1725831"/>
            <a:ext cx="311142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BIC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的度数；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8CDD59D-BE82-37A2-D006-0CDBA3FECD32}"/>
              </a:ext>
            </a:extLst>
          </p:cNvPr>
          <p:cNvSpPr txBox="1"/>
          <p:nvPr/>
        </p:nvSpPr>
        <p:spPr>
          <a:xfrm>
            <a:off x="449989" y="2157879"/>
            <a:ext cx="4361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I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的内心，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59F1ECA-FCC2-13DE-014C-F3DF16348175}"/>
                  </a:ext>
                </a:extLst>
              </p:cNvPr>
              <p:cNvSpPr txBox="1"/>
              <p:nvPr/>
            </p:nvSpPr>
            <p:spPr>
              <a:xfrm>
                <a:off x="449989" y="2633367"/>
                <a:ext cx="289788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ICB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59F1ECA-FCC2-13DE-014C-F3DF163481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33367"/>
                <a:ext cx="2897886" cy="765061"/>
              </a:xfrm>
              <a:prstGeom prst="rect">
                <a:avLst/>
              </a:prstGeom>
              <a:blipFill>
                <a:blip r:embed="rId3"/>
                <a:stretch>
                  <a:fillRect l="-3368" r="-3579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15C466C8-29F6-C9AE-33CA-383E62B1B897}"/>
                  </a:ext>
                </a:extLst>
              </p:cNvPr>
              <p:cNvSpPr txBox="1"/>
              <p:nvPr/>
            </p:nvSpPr>
            <p:spPr>
              <a:xfrm>
                <a:off x="449989" y="3304816"/>
                <a:ext cx="236448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IBC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15C466C8-29F6-C9AE-33CA-383E62B1B8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04816"/>
                <a:ext cx="2364486" cy="765061"/>
              </a:xfrm>
              <a:prstGeom prst="rect">
                <a:avLst/>
              </a:prstGeom>
              <a:blipFill>
                <a:blip r:embed="rId4"/>
                <a:stretch>
                  <a:fillRect l="-4124" r="-4381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35270A58-7E38-BE1C-462C-C12405639127}"/>
              </a:ext>
            </a:extLst>
          </p:cNvPr>
          <p:cNvSpPr txBox="1"/>
          <p:nvPr/>
        </p:nvSpPr>
        <p:spPr>
          <a:xfrm>
            <a:off x="449989" y="3976265"/>
            <a:ext cx="5653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902CDA0-AFBD-4CE7-FD92-DE11B3CD4A09}"/>
              </a:ext>
            </a:extLst>
          </p:cNvPr>
          <p:cNvSpPr txBox="1"/>
          <p:nvPr/>
        </p:nvSpPr>
        <p:spPr>
          <a:xfrm>
            <a:off x="449989" y="4451753"/>
            <a:ext cx="3188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ICB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IBC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269239F-AEFF-2F9B-E81C-AFD542C851A1}"/>
              </a:ext>
            </a:extLst>
          </p:cNvPr>
          <p:cNvSpPr txBox="1"/>
          <p:nvPr/>
        </p:nvSpPr>
        <p:spPr>
          <a:xfrm>
            <a:off x="449989" y="4927241"/>
            <a:ext cx="59347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BIC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ICB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IBC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135°.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317" name="yt_shape_12317"/>
              <p:cNvSpPr txBox="1"/>
              <p:nvPr/>
            </p:nvSpPr>
            <p:spPr>
              <a:xfrm>
                <a:off x="540000" y="836712"/>
                <a:ext cx="5810886" cy="37050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BI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I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的内心，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ICB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IBC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ICB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IBC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BIC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ICB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IBC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135°.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2317" name="yt_shape_123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836712"/>
                <a:ext cx="5810886" cy="3705053"/>
              </a:xfrm>
              <a:prstGeom prst="rect">
                <a:avLst/>
              </a:prstGeom>
              <a:blipFill>
                <a:blip r:embed="rId2"/>
                <a:stretch>
                  <a:fillRect l="-3253" t="-1316" r="-2204" b="-42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yt_shape_12320"/>
              <p:cNvSpPr txBox="1"/>
              <p:nvPr/>
            </p:nvSpPr>
            <p:spPr>
              <a:xfrm>
                <a:off x="540000" y="1412048"/>
                <a:ext cx="5087931" cy="324197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AI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IAB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BIC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BID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BID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IAB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IBD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ABI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BID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BAI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𝐵𝐼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𝐵𝐴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𝐵𝐼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9" name="yt_shape_123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12048"/>
                <a:ext cx="5087931" cy="3241978"/>
              </a:xfrm>
              <a:prstGeom prst="rect">
                <a:avLst/>
              </a:prstGeom>
              <a:blipFill>
                <a:blip r:embed="rId3"/>
                <a:stretch>
                  <a:fillRect l="-3717" t="-1695" r="-2998" b="-2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30D590BB-B988-40C2-6E50-4918A8CE79FA}"/>
              </a:ext>
            </a:extLst>
          </p:cNvPr>
          <p:cNvSpPr txBox="1"/>
          <p:nvPr/>
        </p:nvSpPr>
        <p:spPr>
          <a:xfrm>
            <a:off x="449989" y="1365242"/>
            <a:ext cx="5218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AI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IAB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418421E-CC0B-D4EE-77AC-7C5CDE4BB572}"/>
              </a:ext>
            </a:extLst>
          </p:cNvPr>
          <p:cNvSpPr txBox="1"/>
          <p:nvPr/>
        </p:nvSpPr>
        <p:spPr>
          <a:xfrm>
            <a:off x="449989" y="1840730"/>
            <a:ext cx="4394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BIC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135°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BID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8DAE9EA-1E03-0581-C8E2-C7E4C422D4C5}"/>
              </a:ext>
            </a:extLst>
          </p:cNvPr>
          <p:cNvSpPr txBox="1"/>
          <p:nvPr/>
        </p:nvSpPr>
        <p:spPr>
          <a:xfrm>
            <a:off x="449989" y="2316218"/>
            <a:ext cx="3188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BID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IAB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B3A252A-9568-E8F0-8DDD-802AF274FDEE}"/>
              </a:ext>
            </a:extLst>
          </p:cNvPr>
          <p:cNvSpPr txBox="1"/>
          <p:nvPr/>
        </p:nvSpPr>
        <p:spPr>
          <a:xfrm>
            <a:off x="449989" y="2791706"/>
            <a:ext cx="4961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IBD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ABI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BID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BAI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3456439C-0933-C09B-CC47-8CFE23EE2316}"/>
                  </a:ext>
                </a:extLst>
              </p:cNvPr>
              <p:cNvSpPr txBox="1"/>
              <p:nvPr/>
            </p:nvSpPr>
            <p:spPr>
              <a:xfrm>
                <a:off x="449989" y="3267195"/>
                <a:ext cx="2828862" cy="7663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𝐵𝐼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𝐵𝐴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𝐵𝐼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3456439C-0933-C09B-CC47-8CFE23EE23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67195"/>
                <a:ext cx="2828862" cy="766331"/>
              </a:xfrm>
              <a:prstGeom prst="rect">
                <a:avLst/>
              </a:prstGeom>
              <a:blipFill>
                <a:blip r:embed="rId4"/>
                <a:stretch>
                  <a:fillRect l="-3448" r="-3448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D930EFBE-BF97-3CCE-47FF-08E884B54A05}"/>
                  </a:ext>
                </a:extLst>
              </p:cNvPr>
              <p:cNvSpPr txBox="1"/>
              <p:nvPr/>
            </p:nvSpPr>
            <p:spPr>
              <a:xfrm>
                <a:off x="449989" y="3939914"/>
                <a:ext cx="1799336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D930EFBE-BF97-3CCE-47FF-08E884B54A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39914"/>
                <a:ext cx="1799336" cy="729565"/>
              </a:xfrm>
              <a:prstGeom prst="rect">
                <a:avLst/>
              </a:prstGeom>
              <a:blipFill>
                <a:blip r:embed="rId5"/>
                <a:stretch>
                  <a:fillRect l="-5424" r="-5763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yt_image_12313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215175" y="960603"/>
            <a:ext cx="1436943" cy="1393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25" name="yt_shape_12325"/>
          <p:cNvSpPr txBox="1"/>
          <p:nvPr/>
        </p:nvSpPr>
        <p:spPr>
          <a:xfrm>
            <a:off x="540000" y="836712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324" name="yt_image_12324">
            <a:extLst>
              <a:ext uri="">
                <a16:creationId xmlns="" xmlns:mc="http://schemas.openxmlformats.org/markup-compatibility/2006" xmlns:m="http://schemas.openxmlformats.org/officeDocument/2006/math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36712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27" name="yt_shape_12327"/>
          <p:cNvSpPr txBox="1"/>
          <p:nvPr/>
        </p:nvSpPr>
        <p:spPr>
          <a:xfrm>
            <a:off x="540119" y="153429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的内切圆，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</a:p>
        </p:txBody>
      </p:sp>
      <p:pic>
        <p:nvPicPr>
          <p:cNvPr id="12328" name="yt_image_12328">
            <a:extLst>
              <a:ext uri="">
                <a16:creationId xmlns="" xmlns:m="http://schemas.openxmlformats.org/officeDocument/2006/math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68407" y="2151820"/>
            <a:ext cx="2583711" cy="1767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330" name="yt_shape_12330"/>
              <p:cNvSpPr txBox="1"/>
              <p:nvPr/>
            </p:nvSpPr>
            <p:spPr>
              <a:xfrm>
                <a:off x="540000" y="2423592"/>
                <a:ext cx="4151778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的半径长为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2330" name="yt_shape_123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23592"/>
                <a:ext cx="4151778" cy="639855"/>
              </a:xfrm>
              <a:prstGeom prst="rect">
                <a:avLst/>
              </a:prstGeom>
              <a:blipFill>
                <a:blip r:embed="rId4"/>
                <a:stretch>
                  <a:fillRect l="-4552" r="-3377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BBCE534-A488-5C95-4848-5C15FA939432}"/>
                  </a:ext>
                </a:extLst>
              </p:cNvPr>
              <p:cNvSpPr txBox="1"/>
              <p:nvPr/>
            </p:nvSpPr>
            <p:spPr>
              <a:xfrm>
                <a:off x="3823427" y="2295836"/>
                <a:ext cx="308674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BBCE534-A488-5C95-4848-5C15FA9394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23427" y="2295836"/>
                <a:ext cx="308674" cy="72727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yt_shape_12332"/>
          <p:cNvSpPr txBox="1"/>
          <p:nvPr/>
        </p:nvSpPr>
        <p:spPr>
          <a:xfrm>
            <a:off x="540000" y="2943908"/>
            <a:ext cx="296555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的周长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9" name="yt_shape_12333"/>
          <p:cNvSpPr txBox="1"/>
          <p:nvPr/>
        </p:nvSpPr>
        <p:spPr>
          <a:xfrm>
            <a:off x="540000" y="3423211"/>
            <a:ext cx="7881966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）如图，过点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易证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0" name="yt_shape_12335"/>
          <p:cNvSpPr txBox="1"/>
          <p:nvPr/>
        </p:nvSpPr>
        <p:spPr>
          <a:xfrm>
            <a:off x="4870058" y="4535010"/>
            <a:ext cx="2056910" cy="121565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750" b="0" i="0" u="none" spc="-6750" dirty="0">
                <a:solidFill>
                  <a:srgbClr val="1EE3CF"/>
                </a:solidFill>
                <a:effectLst/>
                <a:latin typeface="Times New Roman" pitchFamily="68"/>
                <a:ea typeface="宋体" pitchFamily="68"/>
                <a:cs typeface="宋体" pitchFamily="68"/>
              </a:rPr>
              <a:t> </a:t>
            </a:r>
            <a:r>
              <a:rPr lang="en-US" altLang="zh-CN" sz="6750" b="0" i="0" u="none" spc="14352" dirty="0">
                <a:solidFill>
                  <a:srgbClr val="1EE3CF"/>
                </a:solidFill>
                <a:effectLst/>
                <a:latin typeface="Times New Roman" pitchFamily="68"/>
                <a:ea typeface="宋体" pitchFamily="68"/>
                <a:cs typeface="宋体" pitchFamily="68"/>
              </a:rPr>
              <a:t> 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1" name="yt_image_12334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342778" y="4151483"/>
            <a:ext cx="2034968" cy="1343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yt_shape_12337"/>
          <p:cNvSpPr txBox="1"/>
          <p:nvPr/>
        </p:nvSpPr>
        <p:spPr>
          <a:xfrm>
            <a:off x="540000" y="4351819"/>
            <a:ext cx="308097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3" name="yt_shape_12338"/>
          <p:cNvSpPr txBox="1"/>
          <p:nvPr/>
        </p:nvSpPr>
        <p:spPr>
          <a:xfrm>
            <a:off x="540000" y="4831122"/>
            <a:ext cx="409246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yt_shape_12339"/>
              <p:cNvSpPr txBox="1"/>
              <p:nvPr/>
            </p:nvSpPr>
            <p:spPr>
              <a:xfrm>
                <a:off x="540000" y="4790914"/>
                <a:ext cx="4251485" cy="64530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4" name="yt_shape_123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790914"/>
                <a:ext cx="4251485" cy="645305"/>
              </a:xfrm>
              <a:prstGeom prst="rect">
                <a:avLst/>
              </a:prstGeom>
              <a:blipFill>
                <a:blip r:embed="rId7"/>
                <a:stretch>
                  <a:fillRect l="-4448" r="-3443" b="-141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yt_shape_12341"/>
              <p:cNvSpPr txBox="1"/>
              <p:nvPr/>
            </p:nvSpPr>
            <p:spPr>
              <a:xfrm>
                <a:off x="540000" y="5405523"/>
                <a:ext cx="4018729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5" name="yt_shape_123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405523"/>
                <a:ext cx="4018729" cy="641201"/>
              </a:xfrm>
              <a:prstGeom prst="rect">
                <a:avLst/>
              </a:prstGeom>
              <a:blipFill>
                <a:blip r:embed="rId8"/>
                <a:stretch>
                  <a:fillRect l="-4704" r="-3794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文本框 15">
            <a:extLst>
              <a:ext uri="{FF2B5EF4-FFF2-40B4-BE49-F238E27FC236}">
                <a16:creationId xmlns:a16="http://schemas.microsoft.com/office/drawing/2014/main" id="{6B96A65B-13DF-46C8-C413-A21E6FBF3E76}"/>
              </a:ext>
            </a:extLst>
          </p:cNvPr>
          <p:cNvSpPr txBox="1"/>
          <p:nvPr/>
        </p:nvSpPr>
        <p:spPr>
          <a:xfrm>
            <a:off x="449989" y="3376405"/>
            <a:ext cx="7985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）如图，过点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AE55D999-F272-7A70-9FDE-76A9EB635E67}"/>
              </a:ext>
            </a:extLst>
          </p:cNvPr>
          <p:cNvSpPr txBox="1"/>
          <p:nvPr/>
        </p:nvSpPr>
        <p:spPr>
          <a:xfrm>
            <a:off x="449989" y="3851893"/>
            <a:ext cx="23882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易证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36F0836-6418-77B7-7B96-7AE7B3683F46}"/>
              </a:ext>
            </a:extLst>
          </p:cNvPr>
          <p:cNvSpPr txBox="1"/>
          <p:nvPr/>
        </p:nvSpPr>
        <p:spPr>
          <a:xfrm>
            <a:off x="449989" y="4305013"/>
            <a:ext cx="32312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B17F8E3C-3270-34C9-7322-3905A8499A39}"/>
              </a:ext>
            </a:extLst>
          </p:cNvPr>
          <p:cNvSpPr txBox="1"/>
          <p:nvPr/>
        </p:nvSpPr>
        <p:spPr>
          <a:xfrm>
            <a:off x="3359696" y="4293178"/>
            <a:ext cx="42329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AFD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F0A68757-98E4-D864-DA8C-FF0A5D4C3C5E}"/>
                  </a:ext>
                </a:extLst>
              </p:cNvPr>
              <p:cNvSpPr txBox="1"/>
              <p:nvPr/>
            </p:nvSpPr>
            <p:spPr>
              <a:xfrm>
                <a:off x="449989" y="4744108"/>
                <a:ext cx="4390453" cy="73267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F0A68757-98E4-D864-DA8C-FF0A5D4C3C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44108"/>
                <a:ext cx="4390453" cy="732676"/>
              </a:xfrm>
              <a:prstGeom prst="rect">
                <a:avLst/>
              </a:prstGeom>
              <a:blipFill>
                <a:blip r:embed="rId9"/>
                <a:stretch>
                  <a:fillRect l="-2222" r="-2222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29056CE7-ACD1-0F5E-36A7-903327CA7217}"/>
                  </a:ext>
                </a:extLst>
              </p:cNvPr>
              <p:cNvSpPr txBox="1"/>
              <p:nvPr/>
            </p:nvSpPr>
            <p:spPr>
              <a:xfrm>
                <a:off x="4791485" y="4811820"/>
                <a:ext cx="4159948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29056CE7-ACD1-0F5E-36A7-903327CA72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1485" y="4811820"/>
                <a:ext cx="4159948" cy="728612"/>
              </a:xfrm>
              <a:prstGeom prst="rect">
                <a:avLst/>
              </a:prstGeom>
              <a:blipFill>
                <a:blip r:embed="rId10"/>
                <a:stretch>
                  <a:fillRect l="-2199" r="-2639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yt_shape_12343"/>
              <p:cNvSpPr txBox="1"/>
              <p:nvPr/>
            </p:nvSpPr>
            <p:spPr>
              <a:xfrm>
                <a:off x="540000" y="5438986"/>
                <a:ext cx="3791102" cy="6462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22" name="yt_shape_123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438986"/>
                <a:ext cx="3791102" cy="646267"/>
              </a:xfrm>
              <a:prstGeom prst="rect">
                <a:avLst/>
              </a:prstGeom>
              <a:blipFill>
                <a:blip r:embed="rId11"/>
                <a:stretch>
                  <a:fillRect l="-4992" r="-4187" b="-160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yt_shape_12345"/>
              <p:cNvSpPr txBox="1"/>
              <p:nvPr/>
            </p:nvSpPr>
            <p:spPr>
              <a:xfrm>
                <a:off x="540000" y="6015050"/>
                <a:ext cx="8619347" cy="6462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23" name="yt_shape_123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6015050"/>
                <a:ext cx="8619347" cy="646267"/>
              </a:xfrm>
              <a:prstGeom prst="rect">
                <a:avLst/>
              </a:prstGeom>
              <a:blipFill>
                <a:blip r:embed="rId12"/>
                <a:stretch>
                  <a:fillRect l="-2192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467059D2-B6FA-24D3-6D73-A874D42B8513}"/>
                  </a:ext>
                </a:extLst>
              </p:cNvPr>
              <p:cNvSpPr txBox="1"/>
              <p:nvPr/>
            </p:nvSpPr>
            <p:spPr>
              <a:xfrm>
                <a:off x="449989" y="5392180"/>
                <a:ext cx="3934523" cy="7336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467059D2-B6FA-24D3-6D73-A874D42B85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392180"/>
                <a:ext cx="3934523" cy="733629"/>
              </a:xfrm>
              <a:prstGeom prst="rect">
                <a:avLst/>
              </a:prstGeom>
              <a:blipFill>
                <a:blip r:embed="rId13"/>
                <a:stretch>
                  <a:fillRect l="-2481" r="-2636" b="-58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22D6C984-BD23-750C-F189-3ED052A37219}"/>
                  </a:ext>
                </a:extLst>
              </p:cNvPr>
              <p:cNvSpPr txBox="1"/>
              <p:nvPr/>
            </p:nvSpPr>
            <p:spPr>
              <a:xfrm>
                <a:off x="449989" y="5968244"/>
                <a:ext cx="8614473" cy="7336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9.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22D6C984-BD23-750C-F189-3ED052A372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968244"/>
                <a:ext cx="8614473" cy="733629"/>
              </a:xfrm>
              <a:prstGeom prst="rect">
                <a:avLst/>
              </a:prstGeom>
              <a:blipFill>
                <a:blip r:embed="rId14"/>
                <a:stretch>
                  <a:fillRect l="-1132" r="-1132" b="-58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16" grpId="0" build="allAtOnce"/>
      <p:bldP spid="17" grpId="0" build="allAtOnce"/>
      <p:bldP spid="18" grpId="0" build="allAtOnce"/>
      <p:bldP spid="19" grpId="0" build="allAtOnce"/>
      <p:bldP spid="20" grpId="0" build="allAtOnce"/>
      <p:bldP spid="21" grpId="0" build="allAtOnce"/>
      <p:bldP spid="24" grpId="0" build="allAtOnce"/>
      <p:bldP spid="2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48" name="yt_shape_12348"/>
          <p:cNvSpPr txBox="1"/>
          <p:nvPr/>
        </p:nvSpPr>
        <p:spPr>
          <a:xfrm>
            <a:off x="3369962" y="764704"/>
            <a:ext cx="5393271" cy="3422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81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</a:rPr>
              <a:t> </a:t>
            </a:r>
          </a:p>
        </p:txBody>
      </p:sp>
      <p:pic>
        <p:nvPicPr>
          <p:cNvPr id="12347" name="yt_image_12347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69962" y="814103"/>
            <a:ext cx="5339892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50" name="yt_shape_12350"/>
          <p:cNvSpPr txBox="1"/>
          <p:nvPr/>
        </p:nvSpPr>
        <p:spPr>
          <a:xfrm>
            <a:off x="4634061" y="1243129"/>
            <a:ext cx="292387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题变式</a:t>
            </a:r>
          </a:p>
        </p:txBody>
      </p:sp>
      <p:sp>
        <p:nvSpPr>
          <p:cNvPr id="12351" name="yt_shape_12351"/>
          <p:cNvSpPr txBox="1"/>
          <p:nvPr/>
        </p:nvSpPr>
        <p:spPr>
          <a:xfrm>
            <a:off x="540119" y="172243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15.[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]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如图，已知点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I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的内心，直线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AI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的外接圆于点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，求证：</a:t>
            </a:r>
          </a:p>
        </p:txBody>
      </p:sp>
      <p:pic>
        <p:nvPicPr>
          <p:cNvPr id="12352" name="yt_image_12352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72228" y="2280732"/>
            <a:ext cx="1779890" cy="1931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54" name="yt_shape_12354"/>
          <p:cNvSpPr txBox="1"/>
          <p:nvPr/>
        </p:nvSpPr>
        <p:spPr>
          <a:xfrm>
            <a:off x="540000" y="2636912"/>
            <a:ext cx="206787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IE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8" name="yt_shape_12356"/>
          <p:cNvSpPr txBox="1"/>
          <p:nvPr/>
        </p:nvSpPr>
        <p:spPr>
          <a:xfrm>
            <a:off x="540000" y="1330351"/>
            <a:ext cx="361637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）如图，连接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IC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9" name="yt_shape_12358"/>
          <p:cNvSpPr txBox="1"/>
          <p:nvPr/>
        </p:nvSpPr>
        <p:spPr>
          <a:xfrm>
            <a:off x="5243792" y="1962018"/>
            <a:ext cx="1300356" cy="131471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300" b="0" i="0" u="none" spc="-7300">
                <a:solidFill>
                  <a:srgbClr val="1EE3CF"/>
                </a:solidFill>
                <a:effectLst/>
                <a:latin typeface="Times New Roman" pitchFamily="73"/>
                <a:ea typeface="宋体" pitchFamily="73"/>
                <a:cs typeface="宋体" pitchFamily="73"/>
              </a:rPr>
              <a:t> </a:t>
            </a:r>
            <a:r>
              <a:rPr lang="en-US" altLang="zh-CN" sz="7300" b="0" i="0" u="none" spc="8315">
                <a:solidFill>
                  <a:srgbClr val="1EE3CF"/>
                </a:solidFill>
                <a:effectLst/>
                <a:latin typeface="Times New Roman" pitchFamily="73"/>
                <a:ea typeface="宋体" pitchFamily="73"/>
                <a:cs typeface="宋体" pitchFamily="73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0" name="yt_image_12357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10381" y="2677344"/>
            <a:ext cx="1287500" cy="145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yt_shape_12360"/>
          <p:cNvSpPr txBox="1"/>
          <p:nvPr/>
        </p:nvSpPr>
        <p:spPr>
          <a:xfrm>
            <a:off x="540000" y="3547814"/>
            <a:ext cx="314509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I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的内心，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" name="yt_shape_12361"/>
          <p:cNvSpPr txBox="1"/>
          <p:nvPr/>
        </p:nvSpPr>
        <p:spPr>
          <a:xfrm>
            <a:off x="540000" y="4027117"/>
            <a:ext cx="252953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ACI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BCI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3" name="yt_shape_12362"/>
          <p:cNvSpPr txBox="1"/>
          <p:nvPr/>
        </p:nvSpPr>
        <p:spPr>
          <a:xfrm>
            <a:off x="540000" y="4506420"/>
            <a:ext cx="214321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4" name="yt_shape_12363"/>
          <p:cNvSpPr txBox="1"/>
          <p:nvPr/>
        </p:nvSpPr>
        <p:spPr>
          <a:xfrm>
            <a:off x="540000" y="4985723"/>
            <a:ext cx="54582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" name="yt_shape_12364"/>
          <p:cNvSpPr txBox="1"/>
          <p:nvPr/>
        </p:nvSpPr>
        <p:spPr>
          <a:xfrm>
            <a:off x="540000" y="5465026"/>
            <a:ext cx="469038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ACI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BCI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6" name="yt_shape_12365"/>
          <p:cNvSpPr txBox="1"/>
          <p:nvPr/>
        </p:nvSpPr>
        <p:spPr>
          <a:xfrm>
            <a:off x="540000" y="5944329"/>
            <a:ext cx="229870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EIC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ICE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7" name="yt_shape_12366"/>
          <p:cNvSpPr txBox="1"/>
          <p:nvPr/>
        </p:nvSpPr>
        <p:spPr>
          <a:xfrm>
            <a:off x="540000" y="6423632"/>
            <a:ext cx="137537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IE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F2F1A8ED-D54C-504E-66FC-4D14B790187A}"/>
              </a:ext>
            </a:extLst>
          </p:cNvPr>
          <p:cNvSpPr txBox="1"/>
          <p:nvPr/>
        </p:nvSpPr>
        <p:spPr>
          <a:xfrm>
            <a:off x="449989" y="3002017"/>
            <a:ext cx="3761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证明：（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）如图，连接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IC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82E3672A-58E8-3D75-ABFD-081DF7B1632B}"/>
              </a:ext>
            </a:extLst>
          </p:cNvPr>
          <p:cNvSpPr txBox="1"/>
          <p:nvPr/>
        </p:nvSpPr>
        <p:spPr>
          <a:xfrm>
            <a:off x="449989" y="3501008"/>
            <a:ext cx="3294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I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的内心，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9EE4F15-76A9-8F8A-1AA2-E7FE0D685650}"/>
              </a:ext>
            </a:extLst>
          </p:cNvPr>
          <p:cNvSpPr txBox="1"/>
          <p:nvPr/>
        </p:nvSpPr>
        <p:spPr>
          <a:xfrm>
            <a:off x="449989" y="3980311"/>
            <a:ext cx="2685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ACI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BCI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5402D73F-855A-7FDA-BE24-410D41CED86B}"/>
              </a:ext>
            </a:extLst>
          </p:cNvPr>
          <p:cNvSpPr txBox="1"/>
          <p:nvPr/>
        </p:nvSpPr>
        <p:spPr>
          <a:xfrm>
            <a:off x="449989" y="4459614"/>
            <a:ext cx="23025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55578AD6-A1EB-1C9D-B092-4892417BCEA7}"/>
              </a:ext>
            </a:extLst>
          </p:cNvPr>
          <p:cNvSpPr txBox="1"/>
          <p:nvPr/>
        </p:nvSpPr>
        <p:spPr>
          <a:xfrm>
            <a:off x="449989" y="4938917"/>
            <a:ext cx="55855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BA546716-CC6C-DB54-4DC7-655C3B1EBF74}"/>
              </a:ext>
            </a:extLst>
          </p:cNvPr>
          <p:cNvSpPr txBox="1"/>
          <p:nvPr/>
        </p:nvSpPr>
        <p:spPr>
          <a:xfrm>
            <a:off x="449989" y="5418220"/>
            <a:ext cx="48251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ACI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BCI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76A61704-C7D7-3F4A-C432-2DDD6865EAD6}"/>
              </a:ext>
            </a:extLst>
          </p:cNvPr>
          <p:cNvSpPr txBox="1"/>
          <p:nvPr/>
        </p:nvSpPr>
        <p:spPr>
          <a:xfrm>
            <a:off x="449989" y="5897523"/>
            <a:ext cx="24565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EIC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ICE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58A496A4-B628-05CB-1131-D31C33D5BDC2}"/>
              </a:ext>
            </a:extLst>
          </p:cNvPr>
          <p:cNvSpPr txBox="1"/>
          <p:nvPr/>
        </p:nvSpPr>
        <p:spPr>
          <a:xfrm>
            <a:off x="449989" y="6376826"/>
            <a:ext cx="15421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IE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allAtOnce"/>
      <p:bldP spid="19" grpId="0" build="allAtOnce"/>
      <p:bldP spid="20" grpId="0" build="allAtOnce"/>
      <p:bldP spid="21" grpId="0" build="allAtOnce"/>
      <p:bldP spid="22" grpId="0" build="allAtOnce"/>
      <p:bldP spid="23" grpId="0" build="allAtOnce"/>
      <p:bldP spid="24" grpId="0" build="allAtOnce"/>
      <p:bldP spid="2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55" name="yt_shape_12355"/>
          <p:cNvSpPr txBox="1"/>
          <p:nvPr/>
        </p:nvSpPr>
        <p:spPr>
          <a:xfrm>
            <a:off x="540000" y="900000"/>
            <a:ext cx="243496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IE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yt_shape_12367"/>
              <p:cNvSpPr txBox="1"/>
              <p:nvPr/>
            </p:nvSpPr>
            <p:spPr>
              <a:xfrm>
                <a:off x="540000" y="1387574"/>
                <a:ext cx="4725653" cy="255127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）由（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）可知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）可知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IC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IC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IE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IE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21" name="yt_shape_1236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87574"/>
                <a:ext cx="4725653" cy="2551276"/>
              </a:xfrm>
              <a:prstGeom prst="rect">
                <a:avLst/>
              </a:prstGeom>
              <a:blipFill>
                <a:blip r:embed="rId2"/>
                <a:stretch>
                  <a:fillRect l="-4000" t="-2153" r="-3226" b="-64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文本框 21">
            <a:extLst>
              <a:ext uri="{FF2B5EF4-FFF2-40B4-BE49-F238E27FC236}">
                <a16:creationId xmlns:a16="http://schemas.microsoft.com/office/drawing/2014/main" id="{E380A411-2ED2-FE0D-92B5-FCE7D3D43162}"/>
              </a:ext>
            </a:extLst>
          </p:cNvPr>
          <p:cNvSpPr txBox="1"/>
          <p:nvPr/>
        </p:nvSpPr>
        <p:spPr>
          <a:xfrm>
            <a:off x="449989" y="1340768"/>
            <a:ext cx="4758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）由（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）可知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118CFB0F-B021-E7E0-008D-E8DDFBB2CC87}"/>
              </a:ext>
            </a:extLst>
          </p:cNvPr>
          <p:cNvSpPr txBox="1"/>
          <p:nvPr/>
        </p:nvSpPr>
        <p:spPr>
          <a:xfrm>
            <a:off x="449989" y="1816256"/>
            <a:ext cx="4860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DE3C7213-CD61-1938-55E8-3A35EAF3D0D8}"/>
                  </a:ext>
                </a:extLst>
              </p:cNvPr>
              <p:cNvSpPr txBox="1"/>
              <p:nvPr/>
            </p:nvSpPr>
            <p:spPr>
              <a:xfrm>
                <a:off x="449989" y="2291744"/>
                <a:ext cx="3531235" cy="7693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DE3C7213-CD61-1938-55E8-3A35EAF3D0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91744"/>
                <a:ext cx="3531235" cy="769379"/>
              </a:xfrm>
              <a:prstGeom prst="rect">
                <a:avLst/>
              </a:prstGeom>
              <a:blipFill>
                <a:blip r:embed="rId3"/>
                <a:stretch>
                  <a:fillRect l="-2763" r="-3282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文本框 24">
            <a:extLst>
              <a:ext uri="{FF2B5EF4-FFF2-40B4-BE49-F238E27FC236}">
                <a16:creationId xmlns:a16="http://schemas.microsoft.com/office/drawing/2014/main" id="{2FCEAC5A-02B4-C6F1-404F-801201765434}"/>
              </a:ext>
            </a:extLst>
          </p:cNvPr>
          <p:cNvSpPr txBox="1"/>
          <p:nvPr/>
        </p:nvSpPr>
        <p:spPr>
          <a:xfrm>
            <a:off x="449989" y="2967512"/>
            <a:ext cx="4666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由（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）可知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IC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IC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IE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FB09C5EB-E5E2-A0DD-49D6-B7D9DDF01151}"/>
              </a:ext>
            </a:extLst>
          </p:cNvPr>
          <p:cNvSpPr txBox="1"/>
          <p:nvPr/>
        </p:nvSpPr>
        <p:spPr>
          <a:xfrm>
            <a:off x="449989" y="3442999"/>
            <a:ext cx="21342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IE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28" name="yt_image_12357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16280" y="1202008"/>
            <a:ext cx="1930035" cy="2179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allAtOnce"/>
      <p:bldP spid="23" grpId="0" build="allAtOnce"/>
      <p:bldP spid="24" grpId="0" build="allAtOnce"/>
      <p:bldP spid="25" grpId="0" build="allAtOnce"/>
      <p:bldP spid="26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="" xmlns:a16="http://schemas.microsoft.com/office/drawing/2014/main" xmlns:p14="http://schemas.microsoft.com/office/powerpoint/2010/main"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54" name="yt_shape_12254"/>
          <p:cNvSpPr txBox="1"/>
          <p:nvPr/>
        </p:nvSpPr>
        <p:spPr>
          <a:xfrm>
            <a:off x="540000" y="852995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253" name="yt_image_12253">
            <a:extLst>
              <a:ext uri="">
                <a16:creationId xmlns="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52995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56" name="yt_shape_12256"/>
          <p:cNvSpPr txBox="1"/>
          <p:nvPr/>
        </p:nvSpPr>
        <p:spPr>
          <a:xfrm>
            <a:off x="540000" y="1556292"/>
            <a:ext cx="475450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三角形的内切圆及作图</a:t>
            </a:r>
          </a:p>
        </p:txBody>
      </p:sp>
      <p:sp>
        <p:nvSpPr>
          <p:cNvPr id="12257" name="yt_shape_12257"/>
          <p:cNvSpPr txBox="1"/>
          <p:nvPr/>
        </p:nvSpPr>
        <p:spPr>
          <a:xfrm>
            <a:off x="540000" y="2055857"/>
            <a:ext cx="443711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三角形内切圆的圆心为（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258" name="yt_table_12258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5095098"/>
              </p:ext>
            </p:extLst>
          </p:nvPr>
        </p:nvGraphicFramePr>
        <p:xfrm>
          <a:off x="540000" y="2535160"/>
          <a:ext cx="4521200" cy="1901952"/>
        </p:xfrm>
        <a:graphic>
          <a:graphicData uri="http://schemas.openxmlformats.org/drawingml/2006/table">
            <a:tbl>
              <a:tblPr/>
              <a:tblGrid>
                <a:gridCol w="4521200">
                  <a:extLst>
                    <a:ext uri="{9D8B030D-6E8A-4147-A177-3AD203B41FA5}">
                      <a16:colId xmlns:a16="http://schemas.microsoft.com/office/drawing/2014/main" val="102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三条高的交点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三条边的垂直平分线的交点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三条角平分线的交点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三条中线的交点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5"/>
                  </a:ext>
                </a:extLst>
              </a:tr>
            </a:tbl>
          </a:graphicData>
        </a:graphic>
      </p:graphicFrame>
      <p:pic>
        <p:nvPicPr>
          <p:cNvPr id="3" name="yt_shape_1697708708737">
            <a:extLst>
              <a:ext uri="{FF2B5EF4-FFF2-40B4-BE49-F238E27FC236}">
                <a16:creationId xmlns:a16="http://schemas.microsoft.com/office/drawing/2014/main" id="{2890503F-9256-9FEB-8732-81CCE6A6DAF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95619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C3CF966-4DCD-5C10-CAE4-E59E57BF2EC6}"/>
              </a:ext>
            </a:extLst>
          </p:cNvPr>
          <p:cNvSpPr txBox="1"/>
          <p:nvPr/>
        </p:nvSpPr>
        <p:spPr>
          <a:xfrm>
            <a:off x="4183789" y="200905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2260"/>
          <p:cNvSpPr txBox="1"/>
          <p:nvPr/>
        </p:nvSpPr>
        <p:spPr>
          <a:xfrm>
            <a:off x="540000" y="4484357"/>
            <a:ext cx="89335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利用尺规作一个任意三角形的内心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，以下作法正确的是（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0" name="yt_image_12261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53038" y="5116024"/>
            <a:ext cx="4885923" cy="14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52FDA931-8B98-A1D2-3846-6D57A1D7023F}"/>
              </a:ext>
            </a:extLst>
          </p:cNvPr>
          <p:cNvSpPr txBox="1"/>
          <p:nvPr/>
        </p:nvSpPr>
        <p:spPr>
          <a:xfrm>
            <a:off x="8636726" y="4437551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11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63" name="yt_shape_12263"/>
          <p:cNvSpPr txBox="1"/>
          <p:nvPr/>
        </p:nvSpPr>
        <p:spPr>
          <a:xfrm>
            <a:off x="540119" y="76470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制作铁皮桶，需在一块三角形材料上截取一个面积最大的圆，请画出该圆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（保留作图痕迹，不要求写作法）</a:t>
            </a:r>
          </a:p>
        </p:txBody>
      </p:sp>
      <p:pic>
        <p:nvPicPr>
          <p:cNvPr id="12264" name="yt_image_12264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8545" y="1876503"/>
            <a:ext cx="2334909" cy="1861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yt_shape_12266"/>
          <p:cNvSpPr txBox="1"/>
          <p:nvPr/>
        </p:nvSpPr>
        <p:spPr>
          <a:xfrm>
            <a:off x="540119" y="373676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解：如图，作出三角形的角平分线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，角平分线交点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即为所画圆的圆心，过点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，垂足为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为圆心，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为半径画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即为所求作的圆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8" name="yt_shape_12268"/>
          <p:cNvSpPr txBox="1"/>
          <p:nvPr/>
        </p:nvSpPr>
        <p:spPr>
          <a:xfrm>
            <a:off x="4908363" y="4848560"/>
            <a:ext cx="1977977" cy="171098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9500" b="0" i="0" u="none" spc="-9500">
                <a:solidFill>
                  <a:srgbClr val="1EE3CF"/>
                </a:solidFill>
                <a:effectLst/>
                <a:latin typeface="Times New Roman" pitchFamily="95"/>
                <a:ea typeface="宋体" pitchFamily="95"/>
                <a:cs typeface="宋体" pitchFamily="95"/>
              </a:rPr>
              <a:t> </a:t>
            </a:r>
            <a:r>
              <a:rPr lang="en-US" altLang="zh-CN" sz="9500" b="0" i="0" u="none" spc="13049">
                <a:solidFill>
                  <a:srgbClr val="1EE3CF"/>
                </a:solidFill>
                <a:effectLst/>
                <a:latin typeface="Times New Roman" pitchFamily="95"/>
                <a:ea typeface="宋体" pitchFamily="95"/>
                <a:cs typeface="宋体" pitchFamily="95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9" name="yt_image_12267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08363" y="4848560"/>
            <a:ext cx="1958358" cy="1892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F7405C6C-E912-78DE-33D6-2A1C6389B2E4}"/>
              </a:ext>
            </a:extLst>
          </p:cNvPr>
          <p:cNvSpPr txBox="1"/>
          <p:nvPr/>
        </p:nvSpPr>
        <p:spPr>
          <a:xfrm>
            <a:off x="450108" y="3689955"/>
            <a:ext cx="112544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解：如图，作出三角形的角平分线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，角平分线交点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即为所画圆的圆心，过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6CC9FCB-5E81-2AD6-32A1-87D35A12F19B}"/>
              </a:ext>
            </a:extLst>
          </p:cNvPr>
          <p:cNvSpPr txBox="1"/>
          <p:nvPr/>
        </p:nvSpPr>
        <p:spPr>
          <a:xfrm>
            <a:off x="450108" y="4165443"/>
            <a:ext cx="106607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，垂足为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为圆心，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为半径画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即为所求作的圆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1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70" name="yt_shape_12270"/>
          <p:cNvSpPr txBox="1"/>
          <p:nvPr/>
        </p:nvSpPr>
        <p:spPr>
          <a:xfrm>
            <a:off x="540000" y="836712"/>
            <a:ext cx="475450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三角形的内切圆的性质</a:t>
            </a:r>
          </a:p>
        </p:txBody>
      </p:sp>
      <p:sp>
        <p:nvSpPr>
          <p:cNvPr id="12271" name="yt_shape_12271"/>
          <p:cNvSpPr txBox="1"/>
          <p:nvPr/>
        </p:nvSpPr>
        <p:spPr>
          <a:xfrm>
            <a:off x="540000" y="1336277"/>
            <a:ext cx="784028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若三角形的内心和外心重合，那么这个三角形是（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272" name="yt_table_1227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6316441"/>
              </p:ext>
            </p:extLst>
          </p:nvPr>
        </p:nvGraphicFramePr>
        <p:xfrm>
          <a:off x="540000" y="1815580"/>
          <a:ext cx="7161658" cy="950976"/>
        </p:xfrm>
        <a:graphic>
          <a:graphicData uri="http://schemas.openxmlformats.org/drawingml/2006/table">
            <a:tbl>
              <a:tblPr/>
              <a:tblGrid>
                <a:gridCol w="4756595">
                  <a:extLst>
                    <a:ext uri="{9D8B030D-6E8A-4147-A177-3AD203B41FA5}">
                      <a16:colId xmlns:a16="http://schemas.microsoft.com/office/drawing/2014/main" val="10209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102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直角三角形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等腰三角形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等腰直角三角形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等边三角形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7"/>
                  </a:ext>
                </a:extLst>
              </a:tr>
            </a:tbl>
          </a:graphicData>
        </a:graphic>
      </p:graphicFrame>
      <p:sp>
        <p:nvSpPr>
          <p:cNvPr id="12274" name="yt_shape_12274"/>
          <p:cNvSpPr txBox="1"/>
          <p:nvPr/>
        </p:nvSpPr>
        <p:spPr>
          <a:xfrm>
            <a:off x="540119" y="281713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（眉山市中考）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66°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I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是内心，则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BIC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大小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Times New Roman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278" name="yt_table_1227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3776109"/>
              </p:ext>
            </p:extLst>
          </p:nvPr>
        </p:nvGraphicFramePr>
        <p:xfrm>
          <a:off x="540000" y="5689816"/>
          <a:ext cx="8592313" cy="475488"/>
        </p:xfrm>
        <a:graphic>
          <a:graphicData uri="http://schemas.openxmlformats.org/drawingml/2006/table">
            <a:tbl>
              <a:tblPr/>
              <a:tblGrid>
                <a:gridCol w="2381377">
                  <a:extLst>
                    <a:ext uri="{9D8B030D-6E8A-4147-A177-3AD203B41FA5}">
                      <a16:colId xmlns:a16="http://schemas.microsoft.com/office/drawing/2014/main" val="10211"/>
                    </a:ext>
                  </a:extLst>
                </a:gridCol>
                <a:gridCol w="2375218">
                  <a:extLst>
                    <a:ext uri="{9D8B030D-6E8A-4147-A177-3AD203B41FA5}">
                      <a16:colId xmlns:a16="http://schemas.microsoft.com/office/drawing/2014/main" val="10212"/>
                    </a:ext>
                  </a:extLst>
                </a:gridCol>
                <a:gridCol w="2375218">
                  <a:extLst>
                    <a:ext uri="{9D8B030D-6E8A-4147-A177-3AD203B41FA5}">
                      <a16:colId xmlns:a16="http://schemas.microsoft.com/office/drawing/2014/main" val="10213"/>
                    </a:ext>
                  </a:extLst>
                </a:gridCol>
                <a:gridCol w="1460500">
                  <a:extLst>
                    <a:ext uri="{9D8B030D-6E8A-4147-A177-3AD203B41FA5}">
                      <a16:colId xmlns:a16="http://schemas.microsoft.com/office/drawing/2014/main" val="102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A.114°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B.122°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C.123°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D.132°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8"/>
                  </a:ext>
                </a:extLst>
              </a:tr>
            </a:tbl>
          </a:graphicData>
        </a:graphic>
      </p:graphicFrame>
      <p:grpSp>
        <p:nvGrpSpPr>
          <p:cNvPr id="12275" name="yt_shape_12275_skip" title="H_134.4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95636" y="3818898"/>
            <a:ext cx="1400963" cy="1707021"/>
            <a:chOff x="0" y="0"/>
            <a:chExt cx="1400963" cy="1707021"/>
          </a:xfrm>
        </p:grpSpPr>
        <p:pic>
          <p:nvPicPr>
            <p:cNvPr id="2" name="yt_image_12275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00963" cy="13110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77" name="yt_shape_12277"/>
            <p:cNvSpPr txBox="1"/>
            <p:nvPr/>
          </p:nvSpPr>
          <p:spPr>
            <a:xfrm>
              <a:off x="167200" y="134702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8708981">
            <a:extLst>
              <a:ext uri="{FF2B5EF4-FFF2-40B4-BE49-F238E27FC236}">
                <a16:creationId xmlns:a16="http://schemas.microsoft.com/office/drawing/2014/main" id="{83D76A50-E043-7030-52FC-B4908A1DC4C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876039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F452BCA3-4AA3-165B-DB34-A88747F8EB7C}"/>
              </a:ext>
            </a:extLst>
          </p:cNvPr>
          <p:cNvSpPr txBox="1"/>
          <p:nvPr/>
        </p:nvSpPr>
        <p:spPr>
          <a:xfrm>
            <a:off x="7536589" y="128947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5E867D6-B789-27B0-11EC-096AF2482CB7}"/>
              </a:ext>
            </a:extLst>
          </p:cNvPr>
          <p:cNvSpPr txBox="1"/>
          <p:nvPr/>
        </p:nvSpPr>
        <p:spPr>
          <a:xfrm>
            <a:off x="1176210" y="32458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0" name="yt_shape_12280"/>
          <p:cNvSpPr txBox="1"/>
          <p:nvPr/>
        </p:nvSpPr>
        <p:spPr>
          <a:xfrm>
            <a:off x="540119" y="83671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I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是三角形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的内切圆，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为切点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52°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76°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2284" name="yt_shape_12284"/>
          <p:cNvSpPr txBox="1"/>
          <p:nvPr/>
        </p:nvSpPr>
        <p:spPr>
          <a:xfrm>
            <a:off x="540000" y="385335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281" name="yt_shape_12281" title="H_146.0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30957" y="1948511"/>
            <a:ext cx="1930084" cy="1854468"/>
            <a:chOff x="0" y="0"/>
            <a:chExt cx="1930084" cy="1854468"/>
          </a:xfrm>
        </p:grpSpPr>
        <p:pic>
          <p:nvPicPr>
            <p:cNvPr id="2" name="yt_image_12281">
              <a:extLst>
                <a:ext uri="">
                  <a16:creationId xmlns="" xmlns:mc="http://schemas.openxmlformats.org/markup-compatibility/2006" xmlns:m="http://schemas.openxmlformats.org/officeDocument/2006/math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30084" cy="14584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83" name="yt_shape_12283"/>
            <p:cNvSpPr txBox="1"/>
            <p:nvPr/>
          </p:nvSpPr>
          <p:spPr>
            <a:xfrm>
              <a:off x="431761" y="149446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2285" name="yt_shape_12285"/>
              <p:cNvSpPr txBox="1"/>
              <p:nvPr/>
            </p:nvSpPr>
            <p:spPr>
              <a:xfrm>
                <a:off x="540000" y="4226798"/>
                <a:ext cx="9297545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正三角形的内切圆半径为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，那么这个正三角形的边长为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 smtClean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2285" name="yt_shape_1228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226798"/>
                <a:ext cx="9297545" cy="465577"/>
              </a:xfrm>
              <a:prstGeom prst="rect">
                <a:avLst/>
              </a:prstGeom>
              <a:blipFill>
                <a:blip r:embed="rId3"/>
                <a:stretch>
                  <a:fillRect l="-2033" t="-3896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59417701-FE54-87BA-9F0E-9E90F2B6A252}"/>
              </a:ext>
            </a:extLst>
          </p:cNvPr>
          <p:cNvSpPr txBox="1"/>
          <p:nvPr/>
        </p:nvSpPr>
        <p:spPr>
          <a:xfrm>
            <a:off x="1059708" y="1265394"/>
            <a:ext cx="6071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76°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6853B8F-4988-131A-9D93-59F8D98C8C1C}"/>
                  </a:ext>
                </a:extLst>
              </p:cNvPr>
              <p:cNvSpPr txBox="1"/>
              <p:nvPr/>
            </p:nvSpPr>
            <p:spPr>
              <a:xfrm>
                <a:off x="8450989" y="4099042"/>
                <a:ext cx="1005714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6853B8F-4988-131A-9D93-59F8D98C8C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50989" y="4099042"/>
                <a:ext cx="1005714" cy="554686"/>
              </a:xfrm>
              <a:prstGeom prst="rect">
                <a:avLst/>
              </a:prstGeom>
              <a:blipFill>
                <a:blip r:embed="rId4"/>
                <a:stretch>
                  <a:fillRect l="-9091" b="-208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yt_shape_12289"/>
          <p:cNvSpPr txBox="1"/>
          <p:nvPr/>
        </p:nvSpPr>
        <p:spPr>
          <a:xfrm>
            <a:off x="4984804" y="2866050"/>
            <a:ext cx="1825051" cy="134171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450" b="0" i="0" u="none" spc="-7450">
                <a:solidFill>
                  <a:srgbClr val="1EE3CF"/>
                </a:solidFill>
                <a:effectLst/>
                <a:latin typeface="Times New Roman" pitchFamily="74"/>
                <a:ea typeface="宋体" pitchFamily="74"/>
                <a:cs typeface="宋体" pitchFamily="74"/>
              </a:rPr>
              <a:t> </a:t>
            </a:r>
            <a:r>
              <a:rPr lang="en-US" altLang="zh-CN" sz="7450" b="0" i="0" u="none" spc="12369">
                <a:solidFill>
                  <a:srgbClr val="1EE3CF"/>
                </a:solidFill>
                <a:effectLst/>
                <a:latin typeface="Times New Roman" pitchFamily="74"/>
                <a:ea typeface="宋体" pitchFamily="74"/>
                <a:cs typeface="宋体" pitchFamily="74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2288" name="yt_image_12288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50587" y="1633157"/>
            <a:ext cx="1805475" cy="148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2287"/>
          <p:cNvSpPr txBox="1"/>
          <p:nvPr/>
        </p:nvSpPr>
        <p:spPr>
          <a:xfrm>
            <a:off x="540119" y="72015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的内切圆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分别相切于点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，且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28cm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26cm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5" name="yt_shape_12291"/>
          <p:cNvSpPr txBox="1"/>
          <p:nvPr/>
        </p:nvSpPr>
        <p:spPr>
          <a:xfrm>
            <a:off x="540000" y="1746207"/>
            <a:ext cx="5564024" cy="426956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解：根据切线长定理得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28cm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28cm.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18cm.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F56D5CD-8CEE-147D-4E91-228959D568E5}"/>
              </a:ext>
            </a:extLst>
          </p:cNvPr>
          <p:cNvSpPr txBox="1"/>
          <p:nvPr/>
        </p:nvSpPr>
        <p:spPr>
          <a:xfrm>
            <a:off x="449989" y="1699401"/>
            <a:ext cx="4580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解：根据切线长定理得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B6325BA-2614-1470-02A1-66F0B210BEB2}"/>
              </a:ext>
            </a:extLst>
          </p:cNvPr>
          <p:cNvSpPr txBox="1"/>
          <p:nvPr/>
        </p:nvSpPr>
        <p:spPr>
          <a:xfrm>
            <a:off x="449989" y="2174889"/>
            <a:ext cx="2761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9C819F1-B698-6D02-0383-D67B9DA8DCDD}"/>
              </a:ext>
            </a:extLst>
          </p:cNvPr>
          <p:cNvSpPr txBox="1"/>
          <p:nvPr/>
        </p:nvSpPr>
        <p:spPr>
          <a:xfrm>
            <a:off x="449989" y="2650377"/>
            <a:ext cx="26486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CD13933-2C40-4077-7C82-FC35715EC131}"/>
              </a:ext>
            </a:extLst>
          </p:cNvPr>
          <p:cNvSpPr txBox="1"/>
          <p:nvPr/>
        </p:nvSpPr>
        <p:spPr>
          <a:xfrm>
            <a:off x="449989" y="3125865"/>
            <a:ext cx="3937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0D83728-C745-0569-231D-80D7E6CBE3C2}"/>
              </a:ext>
            </a:extLst>
          </p:cNvPr>
          <p:cNvSpPr txBox="1"/>
          <p:nvPr/>
        </p:nvSpPr>
        <p:spPr>
          <a:xfrm>
            <a:off x="449989" y="3601353"/>
            <a:ext cx="3369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61AC0B1-3FAE-0BF9-D11A-8CECC31E17B0}"/>
              </a:ext>
            </a:extLst>
          </p:cNvPr>
          <p:cNvSpPr txBox="1"/>
          <p:nvPr/>
        </p:nvSpPr>
        <p:spPr>
          <a:xfrm>
            <a:off x="449989" y="4076841"/>
            <a:ext cx="21596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28cm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25AF5AD-EBEF-012A-8BA7-5889DEEFCA70}"/>
              </a:ext>
            </a:extLst>
          </p:cNvPr>
          <p:cNvSpPr txBox="1"/>
          <p:nvPr/>
        </p:nvSpPr>
        <p:spPr>
          <a:xfrm>
            <a:off x="449989" y="4552329"/>
            <a:ext cx="2677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28cm.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F32F928-ED49-285E-D894-30D3FF83038F}"/>
              </a:ext>
            </a:extLst>
          </p:cNvPr>
          <p:cNvSpPr txBox="1"/>
          <p:nvPr/>
        </p:nvSpPr>
        <p:spPr>
          <a:xfrm>
            <a:off x="449989" y="5027817"/>
            <a:ext cx="5690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73740E6-D293-F874-C815-774E0261C00C}"/>
              </a:ext>
            </a:extLst>
          </p:cNvPr>
          <p:cNvSpPr txBox="1"/>
          <p:nvPr/>
        </p:nvSpPr>
        <p:spPr>
          <a:xfrm>
            <a:off x="449989" y="5503305"/>
            <a:ext cx="51283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18cm.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yt_shape_12292"/>
          <p:cNvSpPr txBox="1"/>
          <p:nvPr/>
        </p:nvSpPr>
        <p:spPr>
          <a:xfrm>
            <a:off x="540000" y="908220"/>
            <a:ext cx="506228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内心与外心概念混淆不清</a:t>
            </a:r>
          </a:p>
        </p:txBody>
      </p:sp>
      <p:sp>
        <p:nvSpPr>
          <p:cNvPr id="12293" name="yt_shape_12293"/>
          <p:cNvSpPr txBox="1"/>
          <p:nvPr/>
        </p:nvSpPr>
        <p:spPr>
          <a:xfrm>
            <a:off x="540000" y="1407785"/>
            <a:ext cx="937917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的网格图，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均在格点上，点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295" name="yt_table_12295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9775887"/>
              </p:ext>
            </p:extLst>
          </p:nvPr>
        </p:nvGraphicFramePr>
        <p:xfrm>
          <a:off x="540000" y="1887088"/>
          <a:ext cx="2709863" cy="1901952"/>
        </p:xfrm>
        <a:graphic>
          <a:graphicData uri="http://schemas.openxmlformats.org/drawingml/2006/table">
            <a:tbl>
              <a:tblPr/>
              <a:tblGrid>
                <a:gridCol w="2709863">
                  <a:extLst>
                    <a:ext uri="{9D8B030D-6E8A-4147-A177-3AD203B41FA5}">
                      <a16:colId xmlns:a16="http://schemas.microsoft.com/office/drawing/2014/main" val="102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ACD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的外心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的外心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ACD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的内心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的内心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2"/>
                  </a:ext>
                </a:extLst>
              </a:tr>
            </a:tbl>
          </a:graphicData>
        </a:graphic>
      </p:graphicFrame>
      <p:pic>
        <p:nvPicPr>
          <p:cNvPr id="12294" name="yt_image_12294_skip" title="H_97.56">
            <a:extLst>
              <a:ext uri="">
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17974" y="1887088"/>
            <a:ext cx="1331802" cy="123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8709229">
            <a:extLst>
              <a:ext uri="{FF2B5EF4-FFF2-40B4-BE49-F238E27FC236}">
                <a16:creationId xmlns:a16="http://schemas.microsoft.com/office/drawing/2014/main" id="{3A14AB4F-D92A-1A9F-108F-869AC64F06C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47547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FFA84AE-F454-953D-502E-053B6C5E5760}"/>
              </a:ext>
            </a:extLst>
          </p:cNvPr>
          <p:cNvSpPr txBox="1"/>
          <p:nvPr/>
        </p:nvSpPr>
        <p:spPr>
          <a:xfrm>
            <a:off x="9078051" y="1360979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8" name="yt_shape_12298"/>
          <p:cNvSpPr txBox="1"/>
          <p:nvPr/>
        </p:nvSpPr>
        <p:spPr>
          <a:xfrm>
            <a:off x="540000" y="825336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297" name="yt_image_12297">
            <a:extLst>
              <a:ext uri="">
                <a16:creationId xmlns="" xmlns:p14="http://schemas.microsoft.com/office/powerpoint/2010/main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25336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00" name="yt_shape_12300"/>
          <p:cNvSpPr txBox="1"/>
          <p:nvPr/>
        </p:nvSpPr>
        <p:spPr>
          <a:xfrm>
            <a:off x="540119" y="151720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I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的内心和外心，若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AIB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125°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度数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Times New Roman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304" name="yt_table_12304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7798474"/>
              </p:ext>
            </p:extLst>
          </p:nvPr>
        </p:nvGraphicFramePr>
        <p:xfrm>
          <a:off x="540000" y="4393672"/>
          <a:ext cx="11112118" cy="475488"/>
        </p:xfrm>
        <a:graphic>
          <a:graphicData uri="http://schemas.openxmlformats.org/drawingml/2006/table">
            <a:tbl>
              <a:tblPr/>
              <a:tblGrid>
                <a:gridCol w="3090299">
                  <a:extLst>
                    <a:ext uri="{9D8B030D-6E8A-4147-A177-3AD203B41FA5}">
                      <a16:colId xmlns:a16="http://schemas.microsoft.com/office/drawing/2014/main" val="10216"/>
                    </a:ext>
                  </a:extLst>
                </a:gridCol>
                <a:gridCol w="3067745">
                  <a:extLst>
                    <a:ext uri="{9D8B030D-6E8A-4147-A177-3AD203B41FA5}">
                      <a16:colId xmlns:a16="http://schemas.microsoft.com/office/drawing/2014/main" val="10217"/>
                    </a:ext>
                  </a:extLst>
                </a:gridCol>
                <a:gridCol w="3067745">
                  <a:extLst>
                    <a:ext uri="{9D8B030D-6E8A-4147-A177-3AD203B41FA5}">
                      <a16:colId xmlns:a16="http://schemas.microsoft.com/office/drawing/2014/main" val="10218"/>
                    </a:ext>
                  </a:extLst>
                </a:gridCol>
                <a:gridCol w="1886329">
                  <a:extLst>
                    <a:ext uri="{9D8B030D-6E8A-4147-A177-3AD203B41FA5}">
                      <a16:colId xmlns:a16="http://schemas.microsoft.com/office/drawing/2014/main" val="102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A.120°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B.125°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C.135°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D.140°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3"/>
                  </a:ext>
                </a:extLst>
              </a:tr>
            </a:tbl>
          </a:graphicData>
        </a:graphic>
      </p:graphicFrame>
      <p:grpSp>
        <p:nvGrpSpPr>
          <p:cNvPr id="12301" name="yt_shape_12301_skip" title="H_138.2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82819" y="2541409"/>
            <a:ext cx="2026598" cy="1756170"/>
            <a:chOff x="0" y="0"/>
            <a:chExt cx="2026598" cy="1756170"/>
          </a:xfrm>
        </p:grpSpPr>
        <p:pic>
          <p:nvPicPr>
            <p:cNvPr id="2" name="yt_image_12301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26598" cy="13601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303" name="yt_shape_12303"/>
            <p:cNvSpPr txBox="1"/>
            <p:nvPr/>
          </p:nvSpPr>
          <p:spPr>
            <a:xfrm>
              <a:off x="403835" y="1396170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8C86889-4D93-6FD8-481A-A374BB48B1DC}"/>
              </a:ext>
            </a:extLst>
          </p:cNvPr>
          <p:cNvSpPr txBox="1"/>
          <p:nvPr/>
        </p:nvSpPr>
        <p:spPr>
          <a:xfrm>
            <a:off x="1158748" y="194588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yt_shape_12306"/>
          <p:cNvSpPr txBox="1"/>
          <p:nvPr/>
        </p:nvSpPr>
        <p:spPr>
          <a:xfrm>
            <a:off x="540119" y="494116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的内切圆与三条边的切点分别为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的内切圆半径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21F7A1C-2725-22CA-40B3-BE3E9F47821C}"/>
              </a:ext>
            </a:extLst>
          </p:cNvPr>
          <p:cNvSpPr txBox="1"/>
          <p:nvPr/>
        </p:nvSpPr>
        <p:spPr>
          <a:xfrm>
            <a:off x="6003183" y="5369850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1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7" name="yt_shape_12307"/>
          <p:cNvSpPr txBox="1"/>
          <p:nvPr/>
        </p:nvSpPr>
        <p:spPr>
          <a:xfrm>
            <a:off x="540119" y="76470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如图，在扇形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，垂足为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的内切圆，连接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135°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2311" name="yt_shape_12311"/>
          <p:cNvSpPr txBox="1"/>
          <p:nvPr/>
        </p:nvSpPr>
        <p:spPr>
          <a:xfrm>
            <a:off x="540000" y="407351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308" name="yt_shape_12308" title="H_181.0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15743" y="1724139"/>
            <a:ext cx="1960513" cy="2299095"/>
            <a:chOff x="0" y="0"/>
            <a:chExt cx="1960513" cy="2299095"/>
          </a:xfrm>
        </p:grpSpPr>
        <p:pic>
          <p:nvPicPr>
            <p:cNvPr id="2" name="yt_image_12308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60513" cy="19030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310" name="yt_shape_12310"/>
            <p:cNvSpPr txBox="1"/>
            <p:nvPr/>
          </p:nvSpPr>
          <p:spPr>
            <a:xfrm>
              <a:off x="370792" y="1939095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E0EE9123-2DF6-E74B-FC3C-663A53F86A90}"/>
              </a:ext>
            </a:extLst>
          </p:cNvPr>
          <p:cNvSpPr txBox="1"/>
          <p:nvPr/>
        </p:nvSpPr>
        <p:spPr>
          <a:xfrm>
            <a:off x="3817196" y="1193386"/>
            <a:ext cx="7595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135°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1678</Words>
  <Application>Microsoft Office PowerPoint</Application>
  <PresentationFormat>宽屏</PresentationFormat>
  <Paragraphs>171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9" baseType="lpstr"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李富贵儿</cp:lastModifiedBy>
  <cp:revision>44</cp:revision>
  <dcterms:created xsi:type="dcterms:W3CDTF">2023-05-05T05:33:04Z</dcterms:created>
  <dcterms:modified xsi:type="dcterms:W3CDTF">2023-10-20T20:44:27Z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