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3" r:id="rId6"/>
    <p:sldId id="374" r:id="rId7"/>
    <p:sldId id="394" r:id="rId8"/>
    <p:sldId id="376" r:id="rId9"/>
    <p:sldId id="378" r:id="rId10"/>
    <p:sldId id="380" r:id="rId11"/>
    <p:sldId id="388" r:id="rId12"/>
    <p:sldId id="390" r:id="rId13"/>
    <p:sldId id="391" r:id="rId14"/>
    <p:sldId id="392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4" name="yt_shape_10194"/>
          <p:cNvSpPr txBox="1"/>
          <p:nvPr/>
        </p:nvSpPr>
        <p:spPr>
          <a:xfrm>
            <a:off x="540000" y="1052736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193" name="yt_image_101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52736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96" name="yt_shape_10196"/>
          <p:cNvSpPr txBox="1"/>
          <p:nvPr/>
        </p:nvSpPr>
        <p:spPr>
          <a:xfrm>
            <a:off x="540119" y="175031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中心对称：在旋转变换中，当旋转角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时，是一个特殊的变换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绕定点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，这时，图形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的对称叫做中心对称，点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对称中心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197" name="yt_shape_10197"/>
          <p:cNvSpPr txBox="1"/>
          <p:nvPr/>
        </p:nvSpPr>
        <p:spPr>
          <a:xfrm>
            <a:off x="540119" y="31898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中心对称性质：成中心对称的两个图形，对应点的连线经过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对称中心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，且被对称中心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CC429F6-9728-13F4-B938-EE275187005A}"/>
              </a:ext>
            </a:extLst>
          </p:cNvPr>
          <p:cNvSpPr txBox="1"/>
          <p:nvPr/>
        </p:nvSpPr>
        <p:spPr>
          <a:xfrm>
            <a:off x="6314333" y="1703513"/>
            <a:ext cx="759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D012F1-FA7E-44BC-AF37-013F4BEF0F15}"/>
              </a:ext>
            </a:extLst>
          </p:cNvPr>
          <p:cNvSpPr txBox="1"/>
          <p:nvPr/>
        </p:nvSpPr>
        <p:spPr>
          <a:xfrm>
            <a:off x="4937971" y="2654490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对称中心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737025-261F-EE60-7DE3-672F659C3966}"/>
              </a:ext>
            </a:extLst>
          </p:cNvPr>
          <p:cNvSpPr txBox="1"/>
          <p:nvPr/>
        </p:nvSpPr>
        <p:spPr>
          <a:xfrm>
            <a:off x="8908307" y="314307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对称中心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BEEB54-E9C0-D83D-2D1A-9050D2452C3C}"/>
              </a:ext>
            </a:extLst>
          </p:cNvPr>
          <p:cNvSpPr txBox="1"/>
          <p:nvPr/>
        </p:nvSpPr>
        <p:spPr>
          <a:xfrm>
            <a:off x="1974108" y="361856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9" name="yt_shape_10259"/>
          <p:cNvSpPr txBox="1"/>
          <p:nvPr/>
        </p:nvSpPr>
        <p:spPr>
          <a:xfrm>
            <a:off x="540119" y="9087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，曲线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的对称点是点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，则阴影部分的面积之和为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263" name="yt_shape_10263"/>
          <p:cNvSpPr txBox="1"/>
          <p:nvPr/>
        </p:nvSpPr>
        <p:spPr>
          <a:xfrm>
            <a:off x="540000" y="38674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60" name="yt_shape_10260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0674" y="1988840"/>
            <a:ext cx="1690651" cy="1756170"/>
            <a:chOff x="0" y="0"/>
            <a:chExt cx="1690651" cy="1756170"/>
          </a:xfrm>
        </p:grpSpPr>
        <p:pic>
          <p:nvPicPr>
            <p:cNvPr id="2" name="yt_image_1026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0651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62" name="yt_shape_10262"/>
            <p:cNvSpPr txBox="1"/>
            <p:nvPr/>
          </p:nvSpPr>
          <p:spPr>
            <a:xfrm>
              <a:off x="235861" y="139617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2B99ACB-588A-FE65-396B-9FA063F6F846}"/>
              </a:ext>
            </a:extLst>
          </p:cNvPr>
          <p:cNvSpPr txBox="1"/>
          <p:nvPr/>
        </p:nvSpPr>
        <p:spPr>
          <a:xfrm>
            <a:off x="1059708" y="181289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264"/>
          <p:cNvSpPr txBox="1"/>
          <p:nvPr/>
        </p:nvSpPr>
        <p:spPr>
          <a:xfrm>
            <a:off x="540119" y="38610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度时，四边形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9" name="yt_shape_10268"/>
          <p:cNvSpPr txBox="1"/>
          <p:nvPr/>
        </p:nvSpPr>
        <p:spPr>
          <a:xfrm>
            <a:off x="540000" y="677941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0265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22221" y="4972847"/>
            <a:ext cx="1147557" cy="1756170"/>
            <a:chOff x="0" y="0"/>
            <a:chExt cx="1147557" cy="1756170"/>
          </a:xfrm>
        </p:grpSpPr>
        <p:pic>
          <p:nvPicPr>
            <p:cNvPr id="11" name="yt_image_1026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47557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0267"/>
            <p:cNvSpPr txBox="1"/>
            <p:nvPr/>
          </p:nvSpPr>
          <p:spPr>
            <a:xfrm>
              <a:off x="-35685" y="139617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989CB41E-C514-AEA4-1C0B-A5589E624125}"/>
              </a:ext>
            </a:extLst>
          </p:cNvPr>
          <p:cNvSpPr txBox="1"/>
          <p:nvPr/>
        </p:nvSpPr>
        <p:spPr>
          <a:xfrm>
            <a:off x="2920258" y="428973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9" name="yt_shape_10269"/>
          <p:cNvSpPr txBox="1"/>
          <p:nvPr/>
        </p:nvSpPr>
        <p:spPr>
          <a:xfrm>
            <a:off x="540000" y="980728"/>
            <a:ext cx="82763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270" name="yt_image_1027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16305" y="1536063"/>
            <a:ext cx="1892413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2" name="yt_shape_10272"/>
          <p:cNvSpPr txBox="1"/>
          <p:nvPr/>
        </p:nvSpPr>
        <p:spPr>
          <a:xfrm>
            <a:off x="540000" y="1432178"/>
            <a:ext cx="55736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为平行四边形；</a:t>
            </a:r>
          </a:p>
        </p:txBody>
      </p:sp>
      <p:sp>
        <p:nvSpPr>
          <p:cNvPr id="10273" name="yt_shape_10273"/>
          <p:cNvSpPr txBox="1"/>
          <p:nvPr/>
        </p:nvSpPr>
        <p:spPr>
          <a:xfrm>
            <a:off x="540000" y="3332288"/>
            <a:ext cx="73417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274" name="yt_shape_10274"/>
          <p:cNvSpPr txBox="1"/>
          <p:nvPr/>
        </p:nvSpPr>
        <p:spPr>
          <a:xfrm>
            <a:off x="540000" y="2390784"/>
            <a:ext cx="716542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成中心对称，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为平行四边形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275" name="yt_shape_10275"/>
          <p:cNvSpPr txBox="1"/>
          <p:nvPr/>
        </p:nvSpPr>
        <p:spPr>
          <a:xfrm>
            <a:off x="540000" y="3830350"/>
            <a:ext cx="52049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E31499-AC52-C539-4894-5DEB9FD327B1}"/>
              </a:ext>
            </a:extLst>
          </p:cNvPr>
          <p:cNvSpPr txBox="1"/>
          <p:nvPr/>
        </p:nvSpPr>
        <p:spPr>
          <a:xfrm>
            <a:off x="449989" y="1835274"/>
            <a:ext cx="7276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关于点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成中心对称，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41B01C-1DD2-0B6A-693F-DD764058F601}"/>
              </a:ext>
            </a:extLst>
          </p:cNvPr>
          <p:cNvSpPr txBox="1"/>
          <p:nvPr/>
        </p:nvSpPr>
        <p:spPr>
          <a:xfrm>
            <a:off x="449989" y="2276872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E28FE3-DC9F-8823-D13E-14B932C48D59}"/>
              </a:ext>
            </a:extLst>
          </p:cNvPr>
          <p:cNvSpPr txBox="1"/>
          <p:nvPr/>
        </p:nvSpPr>
        <p:spPr>
          <a:xfrm>
            <a:off x="449989" y="2752360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FFD973-2BE0-8BA3-3B5C-CD2F2DB8F408}"/>
              </a:ext>
            </a:extLst>
          </p:cNvPr>
          <p:cNvSpPr txBox="1"/>
          <p:nvPr/>
        </p:nvSpPr>
        <p:spPr>
          <a:xfrm>
            <a:off x="449989" y="3783544"/>
            <a:ext cx="533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的面积为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60cm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6" name="yt_shape_10276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个边长相等的小正方形组成的图形如图所示，请你用一条割线（可以是折线）将它分割成两个图形，使之关于某一点成中心对称，要求给出两种不同的方法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277" name="yt_image_102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5827" y="2020519"/>
            <a:ext cx="4880345" cy="162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9" name="yt_shape_10279"/>
          <p:cNvSpPr txBox="1"/>
          <p:nvPr/>
        </p:nvSpPr>
        <p:spPr>
          <a:xfrm>
            <a:off x="540000" y="3694075"/>
            <a:ext cx="28469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解：如图（不唯一）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281" name="yt_shape_10281"/>
          <p:cNvSpPr txBox="1"/>
          <p:nvPr/>
        </p:nvSpPr>
        <p:spPr>
          <a:xfrm>
            <a:off x="3864030" y="4325742"/>
            <a:ext cx="4089004" cy="10895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050" b="0" i="0" u="none" spc="-60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  <a:cs typeface="宋体" pitchFamily="60"/>
              </a:rPr>
              <a:t> </a:t>
            </a:r>
            <a:r>
              <a:rPr lang="en-US" altLang="zh-CN" sz="6050" b="0" i="0" u="none" spc="30373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  <a:cs typeface="宋体" pitchFamily="6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280" name="yt_image_1028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4030" y="4325742"/>
            <a:ext cx="4047024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1B0342-592E-27AA-CF90-F337C3B5445D}"/>
              </a:ext>
            </a:extLst>
          </p:cNvPr>
          <p:cNvSpPr txBox="1"/>
          <p:nvPr/>
        </p:nvSpPr>
        <p:spPr>
          <a:xfrm>
            <a:off x="449989" y="3647270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解：如图（不唯一）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4" name="yt_shape_10284"/>
          <p:cNvSpPr txBox="1"/>
          <p:nvPr/>
        </p:nvSpPr>
        <p:spPr>
          <a:xfrm>
            <a:off x="540000" y="852065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283" name="yt_image_1028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52065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6" name="yt_shape_10286"/>
          <p:cNvSpPr txBox="1"/>
          <p:nvPr/>
        </p:nvSpPr>
        <p:spPr>
          <a:xfrm>
            <a:off x="540000" y="1549648"/>
            <a:ext cx="71622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287" name="yt_image_102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8288" y="1978163"/>
            <a:ext cx="2208997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9" name="yt_shape_10289"/>
          <p:cNvSpPr txBox="1"/>
          <p:nvPr/>
        </p:nvSpPr>
        <p:spPr>
          <a:xfrm>
            <a:off x="540000" y="2012913"/>
            <a:ext cx="58990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是菱形吗？请说明理由；</a:t>
            </a:r>
          </a:p>
        </p:txBody>
      </p:sp>
      <p:sp>
        <p:nvSpPr>
          <p:cNvPr id="10290" name="yt_shape_10290"/>
          <p:cNvSpPr txBox="1"/>
          <p:nvPr/>
        </p:nvSpPr>
        <p:spPr>
          <a:xfrm>
            <a:off x="540000" y="4293096"/>
            <a:ext cx="72407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291" name="yt_shape_10291"/>
          <p:cNvSpPr txBox="1"/>
          <p:nvPr/>
        </p:nvSpPr>
        <p:spPr>
          <a:xfrm>
            <a:off x="540000" y="2467694"/>
            <a:ext cx="6392776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和矩形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成中心对称，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是菱形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98AE99-C171-3092-B5E4-CCCF72FBA073}"/>
              </a:ext>
            </a:extLst>
          </p:cNvPr>
          <p:cNvSpPr txBox="1"/>
          <p:nvPr/>
        </p:nvSpPr>
        <p:spPr>
          <a:xfrm>
            <a:off x="449989" y="2420888"/>
            <a:ext cx="579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7B7168-A3E0-B49B-ED50-22C8ACCC4CCD}"/>
              </a:ext>
            </a:extLst>
          </p:cNvPr>
          <p:cNvSpPr txBox="1"/>
          <p:nvPr/>
        </p:nvSpPr>
        <p:spPr>
          <a:xfrm>
            <a:off x="449989" y="2896376"/>
            <a:ext cx="6511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关于点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成中心对称，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415429-477B-FE40-2218-B2CA7ED0A402}"/>
              </a:ext>
            </a:extLst>
          </p:cNvPr>
          <p:cNvSpPr txBox="1"/>
          <p:nvPr/>
        </p:nvSpPr>
        <p:spPr>
          <a:xfrm>
            <a:off x="449989" y="3371864"/>
            <a:ext cx="468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252F1D-DC64-88A4-294F-16B1F44D54FE}"/>
              </a:ext>
            </a:extLst>
          </p:cNvPr>
          <p:cNvSpPr txBox="1"/>
          <p:nvPr/>
        </p:nvSpPr>
        <p:spPr>
          <a:xfrm>
            <a:off x="449989" y="3847352"/>
            <a:ext cx="320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0292"/>
          <p:cNvSpPr txBox="1"/>
          <p:nvPr/>
        </p:nvSpPr>
        <p:spPr>
          <a:xfrm>
            <a:off x="540000" y="4785281"/>
            <a:ext cx="716221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和矩形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成中心对称，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3A08BA7-522B-62D7-23B6-31D008062E08}"/>
              </a:ext>
            </a:extLst>
          </p:cNvPr>
          <p:cNvSpPr txBox="1"/>
          <p:nvPr/>
        </p:nvSpPr>
        <p:spPr>
          <a:xfrm>
            <a:off x="449989" y="4738475"/>
            <a:ext cx="7273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关于点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成中心对称，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9815042-53B6-AF2A-93D7-2CE0B88CAB04}"/>
              </a:ext>
            </a:extLst>
          </p:cNvPr>
          <p:cNvSpPr txBox="1"/>
          <p:nvPr/>
        </p:nvSpPr>
        <p:spPr>
          <a:xfrm>
            <a:off x="449989" y="5213963"/>
            <a:ext cx="468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EB2DEC2-E03F-B5BD-97DF-43E16317495B}"/>
              </a:ext>
            </a:extLst>
          </p:cNvPr>
          <p:cNvSpPr txBox="1"/>
          <p:nvPr/>
        </p:nvSpPr>
        <p:spPr>
          <a:xfrm>
            <a:off x="449989" y="5689451"/>
            <a:ext cx="4779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4" grpId="0" build="allAtOnce"/>
      <p:bldP spid="15" grpId="0" build="allAtOnce"/>
      <p:bldP spid="1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9" name="yt_shape_10199"/>
          <p:cNvSpPr txBox="1"/>
          <p:nvPr/>
        </p:nvSpPr>
        <p:spPr>
          <a:xfrm>
            <a:off x="540000" y="980728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198" name="yt_image_1019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0728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1" name="yt_shape_10201"/>
          <p:cNvSpPr txBox="1"/>
          <p:nvPr/>
        </p:nvSpPr>
        <p:spPr>
          <a:xfrm>
            <a:off x="540000" y="1684025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中心对称的概念</a:t>
            </a:r>
          </a:p>
        </p:txBody>
      </p:sp>
      <p:sp>
        <p:nvSpPr>
          <p:cNvPr id="10202" name="yt_shape_10202"/>
          <p:cNvSpPr txBox="1"/>
          <p:nvPr/>
        </p:nvSpPr>
        <p:spPr>
          <a:xfrm>
            <a:off x="540000" y="2183590"/>
            <a:ext cx="4129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03" name="yt_table_1020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139621"/>
              </p:ext>
            </p:extLst>
          </p:nvPr>
        </p:nvGraphicFramePr>
        <p:xfrm>
          <a:off x="540000" y="2662893"/>
          <a:ext cx="6062663" cy="1901952"/>
        </p:xfrm>
        <a:graphic>
          <a:graphicData uri="http://schemas.openxmlformats.org/drawingml/2006/table">
            <a:tbl>
              <a:tblPr/>
              <a:tblGrid>
                <a:gridCol w="6062663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全等的两个图形成中心对称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成中心对称的两个图形必须重合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成中心对称的两个图形全等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旋转后能够重合的两个图形成中心对称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3" name="yt_shape_1697708324003">
            <a:extLst>
              <a:ext uri="{FF2B5EF4-FFF2-40B4-BE49-F238E27FC236}">
                <a16:creationId xmlns:a16="http://schemas.microsoft.com/office/drawing/2014/main" id="{EE5C3D55-F2D8-D55D-DD2F-B580D8DD3F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2335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60C19F-D1DC-298B-1CA7-88E07C468A22}"/>
              </a:ext>
            </a:extLst>
          </p:cNvPr>
          <p:cNvSpPr txBox="1"/>
          <p:nvPr/>
        </p:nvSpPr>
        <p:spPr>
          <a:xfrm>
            <a:off x="3878989" y="213678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0205"/>
          <p:cNvSpPr txBox="1"/>
          <p:nvPr/>
        </p:nvSpPr>
        <p:spPr>
          <a:xfrm>
            <a:off x="540000" y="4621005"/>
            <a:ext cx="67358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" name="yt_image_102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3712" y="5127454"/>
            <a:ext cx="5099648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43EDFEC1-846D-2D7D-C1CC-A185DFE8AEF1}"/>
              </a:ext>
            </a:extLst>
          </p:cNvPr>
          <p:cNvSpPr txBox="1"/>
          <p:nvPr/>
        </p:nvSpPr>
        <p:spPr>
          <a:xfrm>
            <a:off x="6442802" y="45741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8" name="yt_shape_10208"/>
          <p:cNvSpPr txBox="1"/>
          <p:nvPr/>
        </p:nvSpPr>
        <p:spPr>
          <a:xfrm>
            <a:off x="540000" y="855694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中心对称的性质</a:t>
            </a:r>
          </a:p>
        </p:txBody>
      </p:sp>
      <p:sp>
        <p:nvSpPr>
          <p:cNvPr id="10209" name="yt_shape_10209"/>
          <p:cNvSpPr txBox="1"/>
          <p:nvPr/>
        </p:nvSpPr>
        <p:spPr>
          <a:xfrm>
            <a:off x="540119" y="13552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成中心对称，则下列结论中错误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11" name="yt_table_1021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500506"/>
              </p:ext>
            </p:extLst>
          </p:nvPr>
        </p:nvGraphicFramePr>
        <p:xfrm>
          <a:off x="540000" y="2314694"/>
          <a:ext cx="3140075" cy="1901952"/>
        </p:xfrm>
        <a:graphic>
          <a:graphicData uri="http://schemas.openxmlformats.org/drawingml/2006/table">
            <a:tbl>
              <a:tblPr/>
              <a:tblGrid>
                <a:gridCol w="3140075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A'B'C'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AOB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A'OB'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A'B'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OB'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pic>
        <p:nvPicPr>
          <p:cNvPr id="10210" name="yt_image_10210_skip" title="H_97.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4614" y="2314694"/>
            <a:ext cx="2305377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324217">
            <a:extLst>
              <a:ext uri="{FF2B5EF4-FFF2-40B4-BE49-F238E27FC236}">
                <a16:creationId xmlns:a16="http://schemas.microsoft.com/office/drawing/2014/main" id="{8AC5F73A-A183-D521-D6B8-9A54CEDA8B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950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229EB9-F898-DB35-BAC5-317022545FBE}"/>
              </a:ext>
            </a:extLst>
          </p:cNvPr>
          <p:cNvSpPr txBox="1"/>
          <p:nvPr/>
        </p:nvSpPr>
        <p:spPr>
          <a:xfrm>
            <a:off x="1158748" y="17839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213"/>
          <p:cNvSpPr txBox="1"/>
          <p:nvPr/>
        </p:nvSpPr>
        <p:spPr>
          <a:xfrm>
            <a:off x="556226" y="42166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如图，已知矩形的邻边长分别是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，矩形的对角线交于点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，则图中阴影部分的面积是（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9" name="yt_table_1021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687776"/>
              </p:ext>
            </p:extLst>
          </p:nvPr>
        </p:nvGraphicFramePr>
        <p:xfrm>
          <a:off x="556225" y="6222266"/>
          <a:ext cx="11093765" cy="475488"/>
        </p:xfrm>
        <a:graphic>
          <a:graphicData uri="http://schemas.openxmlformats.org/drawingml/2006/table">
            <a:tbl>
              <a:tblPr/>
              <a:tblGrid>
                <a:gridCol w="3113019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  <a:gridCol w="3091831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2906922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  <a:gridCol w="1981993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A.32cm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B.16cm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D.24cm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grpSp>
        <p:nvGrpSpPr>
          <p:cNvPr id="10" name="yt_shape_10214_skip" title="H_111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4475" y="4816041"/>
            <a:ext cx="1963285" cy="1421271"/>
            <a:chOff x="0" y="0"/>
            <a:chExt cx="1963285" cy="1421271"/>
          </a:xfrm>
        </p:grpSpPr>
        <p:pic>
          <p:nvPicPr>
            <p:cNvPr id="11" name="yt_image_1021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63285" cy="1025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0216"/>
            <p:cNvSpPr txBox="1"/>
            <p:nvPr/>
          </p:nvSpPr>
          <p:spPr>
            <a:xfrm>
              <a:off x="448361" y="106127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DCBF7ECC-90E5-011C-BB47-407B8AE1A91D}"/>
              </a:ext>
            </a:extLst>
          </p:cNvPr>
          <p:cNvSpPr txBox="1"/>
          <p:nvPr/>
        </p:nvSpPr>
        <p:spPr>
          <a:xfrm>
            <a:off x="2752215" y="46453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9" name="yt_shape_10219"/>
          <p:cNvSpPr txBox="1"/>
          <p:nvPr/>
        </p:nvSpPr>
        <p:spPr>
          <a:xfrm>
            <a:off x="540119" y="10275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223" name="yt_shape_10223"/>
          <p:cNvSpPr txBox="1"/>
          <p:nvPr/>
        </p:nvSpPr>
        <p:spPr>
          <a:xfrm>
            <a:off x="540000" y="37642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220" name="yt_shape_10220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0320" y="2139333"/>
            <a:ext cx="2111358" cy="1574433"/>
            <a:chOff x="0" y="0"/>
            <a:chExt cx="2111358" cy="1574433"/>
          </a:xfrm>
        </p:grpSpPr>
        <p:pic>
          <p:nvPicPr>
            <p:cNvPr id="2" name="yt_image_1022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1358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22" name="yt_shape_10222"/>
            <p:cNvSpPr txBox="1"/>
            <p:nvPr/>
          </p:nvSpPr>
          <p:spPr>
            <a:xfrm>
              <a:off x="522398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38E5E11-A1C1-62F6-82AD-C513A2B1803E}"/>
              </a:ext>
            </a:extLst>
          </p:cNvPr>
          <p:cNvSpPr txBox="1"/>
          <p:nvPr/>
        </p:nvSpPr>
        <p:spPr>
          <a:xfrm>
            <a:off x="7924057" y="980728"/>
            <a:ext cx="58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92A7DB-15D8-1974-F814-C751393B5368}"/>
              </a:ext>
            </a:extLst>
          </p:cNvPr>
          <p:cNvSpPr txBox="1"/>
          <p:nvPr/>
        </p:nvSpPr>
        <p:spPr>
          <a:xfrm>
            <a:off x="9938596" y="980728"/>
            <a:ext cx="586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6347FB-3AEA-292D-4357-4515FDC77F17}"/>
              </a:ext>
            </a:extLst>
          </p:cNvPr>
          <p:cNvSpPr txBox="1"/>
          <p:nvPr/>
        </p:nvSpPr>
        <p:spPr>
          <a:xfrm>
            <a:off x="1448646" y="1456216"/>
            <a:ext cx="551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4" name="yt_shape_10224"/>
          <p:cNvSpPr txBox="1"/>
          <p:nvPr/>
        </p:nvSpPr>
        <p:spPr>
          <a:xfrm>
            <a:off x="540000" y="970083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中心对称作图</a:t>
            </a:r>
          </a:p>
        </p:txBody>
      </p:sp>
      <p:sp>
        <p:nvSpPr>
          <p:cNvPr id="10225" name="yt_shape_10225"/>
          <p:cNvSpPr txBox="1"/>
          <p:nvPr/>
        </p:nvSpPr>
        <p:spPr>
          <a:xfrm>
            <a:off x="540000" y="1469648"/>
            <a:ext cx="86097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所示方格中作出四边形关于点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的中心对称图形；</a:t>
            </a:r>
          </a:p>
        </p:txBody>
      </p:sp>
      <p:pic>
        <p:nvPicPr>
          <p:cNvPr id="10226" name="yt_image_1022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84" y="2101315"/>
            <a:ext cx="2047831" cy="1873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28" name="yt_shape_10228"/>
          <p:cNvSpPr txBox="1"/>
          <p:nvPr/>
        </p:nvSpPr>
        <p:spPr>
          <a:xfrm>
            <a:off x="5788223" y="4025076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</a:p>
        </p:txBody>
      </p:sp>
      <p:pic>
        <p:nvPicPr>
          <p:cNvPr id="3" name="yt_shape_1697708324418">
            <a:extLst>
              <a:ext uri="{FF2B5EF4-FFF2-40B4-BE49-F238E27FC236}">
                <a16:creationId xmlns:a16="http://schemas.microsoft.com/office/drawing/2014/main" id="{23EC9B3B-1E76-99AA-06ED-10B0B7CEDE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09410"/>
            <a:ext cx="1355917" cy="365782"/>
          </a:xfrm>
          <a:prstGeom prst="rect">
            <a:avLst/>
          </a:prstGeom>
        </p:spPr>
      </p:pic>
      <p:sp>
        <p:nvSpPr>
          <p:cNvPr id="7" name="yt_shape_10233"/>
          <p:cNvSpPr txBox="1"/>
          <p:nvPr/>
        </p:nvSpPr>
        <p:spPr>
          <a:xfrm>
            <a:off x="600914" y="4222854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023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0463" y="4797152"/>
            <a:ext cx="1711071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9018326-9BB5-8B22-1A27-6C6CA89206D8}"/>
              </a:ext>
            </a:extLst>
          </p:cNvPr>
          <p:cNvSpPr txBox="1"/>
          <p:nvPr/>
        </p:nvSpPr>
        <p:spPr>
          <a:xfrm>
            <a:off x="510903" y="4176048"/>
            <a:ext cx="360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9" name="yt_shape_10229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所示方格中作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成中心对称的图形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230" name="yt_image_1023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5005" y="1948511"/>
            <a:ext cx="2621989" cy="188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32" name="yt_shape_10232"/>
          <p:cNvSpPr txBox="1"/>
          <p:nvPr/>
        </p:nvSpPr>
        <p:spPr>
          <a:xfrm>
            <a:off x="5788223" y="3888604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</a:p>
        </p:txBody>
      </p:sp>
      <p:sp>
        <p:nvSpPr>
          <p:cNvPr id="8" name="yt_shape_10233"/>
          <p:cNvSpPr txBox="1"/>
          <p:nvPr/>
        </p:nvSpPr>
        <p:spPr>
          <a:xfrm>
            <a:off x="630130" y="4195886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0236"/>
          <p:cNvSpPr txBox="1"/>
          <p:nvPr/>
        </p:nvSpPr>
        <p:spPr>
          <a:xfrm>
            <a:off x="3606711" y="4827553"/>
            <a:ext cx="4712316" cy="154888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00" b="0" i="0" u="none" spc="-860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600" b="0" i="0" u="none" spc="11326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Cambria Math" pitchFamily="24"/>
                <a:ea typeface="宋体" pitchFamily="24"/>
                <a:cs typeface="Cambria Math" pitchFamily="24"/>
              </a:rPr>
              <a:t>　　</a:t>
            </a:r>
            <a:r>
              <a:rPr lang="en-US" altLang="zh-CN" sz="8600" b="0" i="0" u="none" spc="1632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" name="yt_image_102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3397" y="4746460"/>
            <a:ext cx="2345203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59018326-9BB5-8B22-1A27-6C6CA89206D8}"/>
              </a:ext>
            </a:extLst>
          </p:cNvPr>
          <p:cNvSpPr txBox="1"/>
          <p:nvPr/>
        </p:nvSpPr>
        <p:spPr>
          <a:xfrm>
            <a:off x="540119" y="4149080"/>
            <a:ext cx="360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8" name="yt_shape_10238"/>
          <p:cNvSpPr txBox="1"/>
          <p:nvPr/>
        </p:nvSpPr>
        <p:spPr>
          <a:xfrm>
            <a:off x="540000" y="1042677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对中心对称理解不透彻导致出错</a:t>
            </a:r>
          </a:p>
        </p:txBody>
      </p:sp>
      <p:sp>
        <p:nvSpPr>
          <p:cNvPr id="10239" name="yt_shape_10239"/>
          <p:cNvSpPr txBox="1"/>
          <p:nvPr/>
        </p:nvSpPr>
        <p:spPr>
          <a:xfrm>
            <a:off x="540119" y="15422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如下所示的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组图形中，左边的图形与右边的图形成中心对称的有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（填序号）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240" name="yt_image_1024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0030" y="2654041"/>
            <a:ext cx="4931938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324628">
            <a:extLst>
              <a:ext uri="{FF2B5EF4-FFF2-40B4-BE49-F238E27FC236}">
                <a16:creationId xmlns:a16="http://schemas.microsoft.com/office/drawing/2014/main" id="{DF2FA537-F5FF-3FA3-68FD-55B609BFBC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8200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199AA9-06AC-A919-6756-4F92942DEA18}"/>
              </a:ext>
            </a:extLst>
          </p:cNvPr>
          <p:cNvSpPr txBox="1"/>
          <p:nvPr/>
        </p:nvSpPr>
        <p:spPr>
          <a:xfrm>
            <a:off x="9670307" y="149543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yt_shape_10243"/>
          <p:cNvSpPr txBox="1"/>
          <p:nvPr/>
        </p:nvSpPr>
        <p:spPr>
          <a:xfrm>
            <a:off x="540000" y="90872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242" name="yt_image_10242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yt_shape_10245"/>
          <p:cNvSpPr txBox="1"/>
          <p:nvPr/>
        </p:nvSpPr>
        <p:spPr>
          <a:xfrm>
            <a:off x="540000" y="1600589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下列四组图形中成中心对称的有（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47" name="yt_table_1024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269778"/>
              </p:ext>
            </p:extLst>
          </p:nvPr>
        </p:nvGraphicFramePr>
        <p:xfrm>
          <a:off x="540000" y="5733256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pic>
        <p:nvPicPr>
          <p:cNvPr id="10246" name="yt_image_10246_skip" title="H_262.6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1938" y="2079892"/>
            <a:ext cx="4586686" cy="3335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9C0E5A-DDB1-3AA3-293B-92892D382CFC}"/>
              </a:ext>
            </a:extLst>
          </p:cNvPr>
          <p:cNvSpPr txBox="1"/>
          <p:nvPr/>
        </p:nvSpPr>
        <p:spPr>
          <a:xfrm>
            <a:off x="5402989" y="15537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yt_shape_10249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（百色市中考）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任意作直线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，下面的结论：</a:t>
            </a:r>
          </a:p>
        </p:txBody>
      </p:sp>
      <p:pic>
        <p:nvPicPr>
          <p:cNvPr id="10250" name="yt_image_1025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122" y="1868155"/>
            <a:ext cx="2185754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252"/>
          <p:cNvSpPr txBox="1"/>
          <p:nvPr/>
        </p:nvSpPr>
        <p:spPr>
          <a:xfrm>
            <a:off x="540119" y="3254388"/>
            <a:ext cx="65482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是关于中心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的对称点；</a:t>
            </a:r>
          </a:p>
        </p:txBody>
      </p:sp>
      <p:sp>
        <p:nvSpPr>
          <p:cNvPr id="5" name="yt_shape_10253"/>
          <p:cNvSpPr txBox="1"/>
          <p:nvPr/>
        </p:nvSpPr>
        <p:spPr>
          <a:xfrm>
            <a:off x="540119" y="3733691"/>
            <a:ext cx="30953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必经过点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；</a:t>
            </a:r>
          </a:p>
        </p:txBody>
      </p:sp>
      <p:sp>
        <p:nvSpPr>
          <p:cNvPr id="6" name="yt_shape_10254"/>
          <p:cNvSpPr txBox="1"/>
          <p:nvPr/>
        </p:nvSpPr>
        <p:spPr>
          <a:xfrm>
            <a:off x="540119" y="4212994"/>
            <a:ext cx="62404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的面积必相等；</a:t>
            </a:r>
          </a:p>
        </p:txBody>
      </p:sp>
      <p:sp>
        <p:nvSpPr>
          <p:cNvPr id="7" name="yt_shape_10255"/>
          <p:cNvSpPr txBox="1"/>
          <p:nvPr/>
        </p:nvSpPr>
        <p:spPr>
          <a:xfrm>
            <a:off x="540119" y="4692297"/>
            <a:ext cx="40604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成中心对称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8" name="yt_shape_10256"/>
          <p:cNvSpPr txBox="1"/>
          <p:nvPr/>
        </p:nvSpPr>
        <p:spPr>
          <a:xfrm>
            <a:off x="540119" y="5171600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其中正确结论的个数为（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9" name="yt_table_1025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041318"/>
              </p:ext>
            </p:extLst>
          </p:nvPr>
        </p:nvGraphicFramePr>
        <p:xfrm>
          <a:off x="540117" y="5650903"/>
          <a:ext cx="11112000" cy="475488"/>
        </p:xfrm>
        <a:graphic>
          <a:graphicData uri="http://schemas.openxmlformats.org/drawingml/2006/table">
            <a:tbl>
              <a:tblPr/>
              <a:tblGrid>
                <a:gridCol w="3167621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  <a:gridCol w="3139480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3139480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  <a:gridCol w="1665419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93B6BCA4-1CCD-49B8-F996-1B60257A56FC}"/>
              </a:ext>
            </a:extLst>
          </p:cNvPr>
          <p:cNvSpPr txBox="1"/>
          <p:nvPr/>
        </p:nvSpPr>
        <p:spPr>
          <a:xfrm>
            <a:off x="3955308" y="51247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1149</Words>
  <Application>Microsoft Office PowerPoint</Application>
  <PresentationFormat>宽屏</PresentationFormat>
  <Paragraphs>113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43</cp:revision>
  <dcterms:created xsi:type="dcterms:W3CDTF">2023-05-05T05:33:04Z</dcterms:created>
  <dcterms:modified xsi:type="dcterms:W3CDTF">2023-10-19T15:10:04Z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