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2" r:id="rId6"/>
    <p:sldId id="376" r:id="rId7"/>
    <p:sldId id="379" r:id="rId8"/>
    <p:sldId id="380" r:id="rId9"/>
    <p:sldId id="383" r:id="rId10"/>
    <p:sldId id="384" r:id="rId11"/>
    <p:sldId id="386" r:id="rId12"/>
    <p:sldId id="387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0.bin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49.png"/><Relationship Id="rId5" Type="http://schemas.openxmlformats.org/officeDocument/2006/relationships/image" Target="../media/image44.png"/><Relationship Id="rId10" Type="http://schemas.openxmlformats.org/officeDocument/2006/relationships/image" Target="../media/image48.png"/><Relationship Id="rId4" Type="http://schemas.openxmlformats.org/officeDocument/2006/relationships/image" Target="../media/image43.pn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bin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000" y="836712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08" name="yt_image_1270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711" name="yt_shape_12711"/>
              <p:cNvSpPr txBox="1"/>
              <p:nvPr/>
            </p:nvSpPr>
            <p:spPr>
              <a:xfrm>
                <a:off x="540119" y="1534295"/>
                <a:ext cx="11111999" cy="2665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任何正多边形都有一个外接圆和一个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内切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圆，并且这两个圆是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同心圆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把一个正多边形的外接圆和内切圆的公共圆心，叫做正多边形的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中心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，外接圆的半径叫做正多边形的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半径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，内切圆的半径叫做正多边形的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边心距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，正多边形每一条边所对的圆心角，叫做正多边形的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中心角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边形的每个中心角都等于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11" name="yt_shape_127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4295"/>
                <a:ext cx="11111999" cy="2665666"/>
              </a:xfrm>
              <a:prstGeom prst="rect">
                <a:avLst/>
              </a:prstGeom>
              <a:blipFill>
                <a:blip r:embed="rId3"/>
                <a:stretch>
                  <a:fillRect l="-1701" t="-2059" r="-494" b="-29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13" name="yt_shape_12713"/>
          <p:cNvSpPr txBox="1"/>
          <p:nvPr/>
        </p:nvSpPr>
        <p:spPr>
          <a:xfrm>
            <a:off x="540119" y="425074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正多边形都是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对称图形，一个正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边形一共有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条对称轴，每一条对称轴都通过正多边形的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如果一个正多边形有偶数条边，那么它又是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对称图形，它的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就是对称中心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2AB977-FE3A-F33F-B4E5-FDCCA8D19C67}"/>
              </a:ext>
            </a:extLst>
          </p:cNvPr>
          <p:cNvSpPr txBox="1"/>
          <p:nvPr/>
        </p:nvSpPr>
        <p:spPr>
          <a:xfrm>
            <a:off x="5860308" y="148748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ADB30E-31A7-1612-5038-92046EEDAC82}"/>
              </a:ext>
            </a:extLst>
          </p:cNvPr>
          <p:cNvSpPr txBox="1"/>
          <p:nvPr/>
        </p:nvSpPr>
        <p:spPr>
          <a:xfrm>
            <a:off x="9822707" y="148748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同心圆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DE65DF-916A-1456-21D0-D13B9DD4CD12}"/>
              </a:ext>
            </a:extLst>
          </p:cNvPr>
          <p:cNvSpPr txBox="1"/>
          <p:nvPr/>
        </p:nvSpPr>
        <p:spPr>
          <a:xfrm>
            <a:off x="8984507" y="19629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9ECD7A-197B-FDDB-FF6E-5422CEFF6DBC}"/>
              </a:ext>
            </a:extLst>
          </p:cNvPr>
          <p:cNvSpPr txBox="1"/>
          <p:nvPr/>
        </p:nvSpPr>
        <p:spPr>
          <a:xfrm>
            <a:off x="3498108" y="24384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4EF32D8-1CD4-0CB0-D216-84B84AAFF4FF}"/>
              </a:ext>
            </a:extLst>
          </p:cNvPr>
          <p:cNvSpPr txBox="1"/>
          <p:nvPr/>
        </p:nvSpPr>
        <p:spPr>
          <a:xfrm>
            <a:off x="8984507" y="24384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边心距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1CD767-6812-B05C-8DD7-5565723805FF}"/>
              </a:ext>
            </a:extLst>
          </p:cNvPr>
          <p:cNvSpPr txBox="1"/>
          <p:nvPr/>
        </p:nvSpPr>
        <p:spPr>
          <a:xfrm>
            <a:off x="6546107" y="29139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1D420E-7685-F326-7C14-059B599C67B3}"/>
                  </a:ext>
                </a:extLst>
              </p:cNvPr>
              <p:cNvSpPr txBox="1"/>
              <p:nvPr/>
            </p:nvSpPr>
            <p:spPr>
              <a:xfrm>
                <a:off x="1364508" y="3284984"/>
                <a:ext cx="870649" cy="8315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41D420E-7685-F326-7C14-059B599C6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3284984"/>
                <a:ext cx="870649" cy="831546"/>
              </a:xfrm>
              <a:prstGeom prst="rect">
                <a:avLst/>
              </a:prstGeom>
              <a:blipFill>
                <a:blip r:embed="rId4"/>
                <a:stretch>
                  <a:fillRect l="-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9BC05C2-9F8A-E056-5D42-8439BA615BA1}"/>
              </a:ext>
            </a:extLst>
          </p:cNvPr>
          <p:cNvSpPr txBox="1"/>
          <p:nvPr/>
        </p:nvSpPr>
        <p:spPr>
          <a:xfrm>
            <a:off x="2812308" y="420394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D25156-2A05-2B47-BF23-A7262465A3D6}"/>
              </a:ext>
            </a:extLst>
          </p:cNvPr>
          <p:cNvSpPr txBox="1"/>
          <p:nvPr/>
        </p:nvSpPr>
        <p:spPr>
          <a:xfrm>
            <a:off x="7841507" y="420394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5B8EACB-121F-21F1-8D7A-A9BDD3B270C3}"/>
              </a:ext>
            </a:extLst>
          </p:cNvPr>
          <p:cNvSpPr txBox="1"/>
          <p:nvPr/>
        </p:nvSpPr>
        <p:spPr>
          <a:xfrm>
            <a:off x="3498108" y="467943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8F4CD78-D7D7-6EAA-D39F-A407FD4A98CC}"/>
              </a:ext>
            </a:extLst>
          </p:cNvPr>
          <p:cNvSpPr txBox="1"/>
          <p:nvPr/>
        </p:nvSpPr>
        <p:spPr>
          <a:xfrm>
            <a:off x="10584707" y="467943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EB03AA-8A4A-1A99-7D5E-BDF3C1F4B105}"/>
              </a:ext>
            </a:extLst>
          </p:cNvPr>
          <p:cNvSpPr txBox="1"/>
          <p:nvPr/>
        </p:nvSpPr>
        <p:spPr>
          <a:xfrm>
            <a:off x="2888508" y="515491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0" name="yt_shape_12780"/>
          <p:cNvSpPr txBox="1"/>
          <p:nvPr/>
        </p:nvSpPr>
        <p:spPr>
          <a:xfrm>
            <a:off x="540000" y="836712"/>
            <a:ext cx="108058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，边心距为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、周长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81" name="yt_image_127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3189" y="1584655"/>
            <a:ext cx="119265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783"/>
              <p:cNvSpPr txBox="1"/>
              <p:nvPr/>
            </p:nvSpPr>
            <p:spPr>
              <a:xfrm>
                <a:off x="540000" y="1501788"/>
                <a:ext cx="8213723" cy="4214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边形边长为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边心距为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边形的半径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周长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na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面积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nS</a:t>
                </a:r>
                <a:r>
                  <a:rPr lang="en-US" altLang="zh-CN" sz="16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nar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27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1788"/>
                <a:ext cx="8213723" cy="4214423"/>
              </a:xfrm>
              <a:prstGeom prst="rect">
                <a:avLst/>
              </a:prstGeom>
              <a:blipFill>
                <a:blip r:embed="rId3"/>
                <a:stretch>
                  <a:fillRect l="-2301" t="-1156" r="-1336" b="-1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8CE0B5A-8146-36E5-CAEA-763664E2C3A0}"/>
              </a:ext>
            </a:extLst>
          </p:cNvPr>
          <p:cNvSpPr txBox="1"/>
          <p:nvPr/>
        </p:nvSpPr>
        <p:spPr>
          <a:xfrm>
            <a:off x="449989" y="14549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正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边形边长为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A90479-7BEA-2C18-C3D6-204D0734338B}"/>
              </a:ext>
            </a:extLst>
          </p:cNvPr>
          <p:cNvSpPr txBox="1"/>
          <p:nvPr/>
        </p:nvSpPr>
        <p:spPr>
          <a:xfrm>
            <a:off x="449989" y="1930470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2C9079-730D-FE5A-3294-9ED9829C39D2}"/>
                  </a:ext>
                </a:extLst>
              </p:cNvPr>
              <p:cNvSpPr txBox="1"/>
              <p:nvPr/>
            </p:nvSpPr>
            <p:spPr>
              <a:xfrm>
                <a:off x="449989" y="2405958"/>
                <a:ext cx="23914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2C9079-730D-FE5A-3294-9ED9829C39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05958"/>
                <a:ext cx="2391474" cy="765061"/>
              </a:xfrm>
              <a:prstGeom prst="rect">
                <a:avLst/>
              </a:prstGeom>
              <a:blipFill>
                <a:blip r:embed="rId4"/>
                <a:stretch>
                  <a:fillRect l="-4082" r="-459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E7EC068-19E1-3BBB-2D4C-6B2AAB20FDEC}"/>
              </a:ext>
            </a:extLst>
          </p:cNvPr>
          <p:cNvSpPr txBox="1"/>
          <p:nvPr/>
        </p:nvSpPr>
        <p:spPr>
          <a:xfrm>
            <a:off x="449989" y="3077407"/>
            <a:ext cx="1899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边心距为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CEBF38-37E6-180B-7529-37AD9316F388}"/>
                  </a:ext>
                </a:extLst>
              </p:cNvPr>
              <p:cNvSpPr txBox="1"/>
              <p:nvPr/>
            </p:nvSpPr>
            <p:spPr>
              <a:xfrm>
                <a:off x="449989" y="3552895"/>
                <a:ext cx="8314372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边形的半径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𝑎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4CEBF38-37E6-180B-7529-37AD9316F3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2895"/>
                <a:ext cx="8314372" cy="1061162"/>
              </a:xfrm>
              <a:prstGeom prst="rect">
                <a:avLst/>
              </a:prstGeom>
              <a:blipFill>
                <a:blip r:embed="rId5"/>
                <a:stretch>
                  <a:fillRect l="-1173" r="-11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0D4EDAC-FFE0-ECE6-3C65-8B9E8B339D71}"/>
              </a:ext>
            </a:extLst>
          </p:cNvPr>
          <p:cNvSpPr txBox="1"/>
          <p:nvPr/>
        </p:nvSpPr>
        <p:spPr>
          <a:xfrm>
            <a:off x="449989" y="4520445"/>
            <a:ext cx="1966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周长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5406E2-A3C1-9218-DD0A-F1B9A53B65C0}"/>
                  </a:ext>
                </a:extLst>
              </p:cNvPr>
              <p:cNvSpPr txBox="1"/>
              <p:nvPr/>
            </p:nvSpPr>
            <p:spPr>
              <a:xfrm>
                <a:off x="449989" y="4995933"/>
                <a:ext cx="4853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面积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nar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5406E2-A3C1-9218-DD0A-F1B9A53B65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5933"/>
                <a:ext cx="4853686" cy="726326"/>
              </a:xfrm>
              <a:prstGeom prst="rect">
                <a:avLst/>
              </a:prstGeom>
              <a:blipFill>
                <a:blip r:embed="rId6"/>
                <a:stretch>
                  <a:fillRect l="-2010" r="-175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6" name="yt_shape_12786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85" name="yt_image_127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8" name="yt_shape_12788"/>
          <p:cNvSpPr txBox="1"/>
          <p:nvPr/>
        </p:nvSpPr>
        <p:spPr>
          <a:xfrm>
            <a:off x="540119" y="15342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分别是两个相同的正方形、正六边形，其中一个正多边形的顶点在另一个正多边形外接圆圆心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89" name="yt_image_127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322" y="2646094"/>
            <a:ext cx="4191355" cy="209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1" name="yt_shape_12791"/>
          <p:cNvSpPr txBox="1"/>
          <p:nvPr/>
        </p:nvSpPr>
        <p:spPr>
          <a:xfrm>
            <a:off x="540000" y="4788610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中，重叠部分面积与阴影部分面积之比；</a:t>
            </a:r>
          </a:p>
        </p:txBody>
      </p:sp>
      <p:sp>
        <p:nvSpPr>
          <p:cNvPr id="7" name="yt_shape_12792"/>
          <p:cNvSpPr txBox="1"/>
          <p:nvPr/>
        </p:nvSpPr>
        <p:spPr>
          <a:xfrm>
            <a:off x="540000" y="5319387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中，重叠部分面积与阴影部分面积之比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（直接写出答案）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3" name="yt_shape_12793"/>
          <p:cNvSpPr txBox="1"/>
          <p:nvPr/>
        </p:nvSpPr>
        <p:spPr>
          <a:xfrm>
            <a:off x="540000" y="117155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795" name="yt_shape_12795"/>
          <p:cNvSpPr txBox="1"/>
          <p:nvPr/>
        </p:nvSpPr>
        <p:spPr>
          <a:xfrm>
            <a:off x="4700949" y="1559017"/>
            <a:ext cx="2398542" cy="19720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950" b="0" i="0" u="none" spc="-1095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en-US" altLang="zh-CN" sz="10950" b="0" i="0" u="none" spc="15966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  <a:cs typeface="宋体" pitchFamily="11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794" name="yt_image_127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4149080"/>
            <a:ext cx="2373186" cy="218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97" name="yt_shape_12797"/>
          <p:cNvSpPr txBox="1"/>
          <p:nvPr/>
        </p:nvSpPr>
        <p:spPr>
          <a:xfrm>
            <a:off x="540000" y="1601981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外接圆圆心，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798" name="yt_shape_12798"/>
              <p:cNvSpPr txBox="1"/>
              <p:nvPr/>
            </p:nvSpPr>
            <p:spPr>
              <a:xfrm>
                <a:off x="540000" y="1937268"/>
                <a:ext cx="524983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为正方形，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798" name="yt_shape_127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37268"/>
                <a:ext cx="5249835" cy="638893"/>
              </a:xfrm>
              <a:prstGeom prst="rect">
                <a:avLst/>
              </a:prstGeom>
              <a:blipFill>
                <a:blip r:embed="rId3"/>
                <a:stretch>
                  <a:fillRect l="-3600" r="-278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00" name="yt_shape_12800"/>
              <p:cNvSpPr txBox="1"/>
              <p:nvPr/>
            </p:nvSpPr>
            <p:spPr>
              <a:xfrm>
                <a:off x="540000" y="2403957"/>
                <a:ext cx="298479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800" name="yt_shape_12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03957"/>
                <a:ext cx="2984791" cy="638893"/>
              </a:xfrm>
              <a:prstGeom prst="rect">
                <a:avLst/>
              </a:prstGeom>
              <a:blipFill>
                <a:blip r:embed="rId4"/>
                <a:stretch>
                  <a:fillRect l="-6339" r="-204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2" name="yt_shape_12802"/>
          <p:cNvSpPr txBox="1"/>
          <p:nvPr/>
        </p:nvSpPr>
        <p:spPr>
          <a:xfrm>
            <a:off x="540000" y="2980021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C39FDE-28CE-2D73-1DC9-422EDADE5226}"/>
              </a:ext>
            </a:extLst>
          </p:cNvPr>
          <p:cNvSpPr txBox="1"/>
          <p:nvPr/>
        </p:nvSpPr>
        <p:spPr>
          <a:xfrm>
            <a:off x="449989" y="1124744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94A113-9AF2-AB29-9D6A-EA320E0CE2E5}"/>
              </a:ext>
            </a:extLst>
          </p:cNvPr>
          <p:cNvSpPr txBox="1"/>
          <p:nvPr/>
        </p:nvSpPr>
        <p:spPr>
          <a:xfrm>
            <a:off x="449989" y="1555175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外接圆圆心，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253515-5522-9186-4046-8E8E3C431EA0}"/>
                  </a:ext>
                </a:extLst>
              </p:cNvPr>
              <p:cNvSpPr txBox="1"/>
              <p:nvPr/>
            </p:nvSpPr>
            <p:spPr>
              <a:xfrm>
                <a:off x="449989" y="1890462"/>
                <a:ext cx="53791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为正方形，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B253515-5522-9186-4046-8E8E3C431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90462"/>
                <a:ext cx="5379148" cy="726326"/>
              </a:xfrm>
              <a:prstGeom prst="rect">
                <a:avLst/>
              </a:prstGeom>
              <a:blipFill>
                <a:blip r:embed="rId5"/>
                <a:stretch>
                  <a:fillRect l="-1814" r="-204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8C5CA0-0E1E-E2E6-19B3-440B26B02470}"/>
                  </a:ext>
                </a:extLst>
              </p:cNvPr>
              <p:cNvSpPr txBox="1"/>
              <p:nvPr/>
            </p:nvSpPr>
            <p:spPr>
              <a:xfrm>
                <a:off x="449989" y="2357151"/>
                <a:ext cx="30344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8C5CA0-0E1E-E2E6-19B3-440B26B02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57151"/>
                <a:ext cx="3034411" cy="726326"/>
              </a:xfrm>
              <a:prstGeom prst="rect">
                <a:avLst/>
              </a:prstGeom>
              <a:blipFill>
                <a:blip r:embed="rId6"/>
                <a:stretch>
                  <a:fillRect l="-3213" r="-321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009E3D-913F-0D71-45E4-D194F0AC690E}"/>
              </a:ext>
            </a:extLst>
          </p:cNvPr>
          <p:cNvSpPr txBox="1"/>
          <p:nvPr/>
        </p:nvSpPr>
        <p:spPr>
          <a:xfrm>
            <a:off x="449989" y="2933215"/>
            <a:ext cx="241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2791"/>
          <p:cNvSpPr txBox="1"/>
          <p:nvPr/>
        </p:nvSpPr>
        <p:spPr>
          <a:xfrm>
            <a:off x="540000" y="836712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中，重叠部分面积与阴影部分面积之比；</a:t>
            </a:r>
          </a:p>
        </p:txBody>
      </p:sp>
      <p:pic>
        <p:nvPicPr>
          <p:cNvPr id="16" name="yt_image_127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4152" y="1850480"/>
            <a:ext cx="4191355" cy="209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yt_shape_12803"/>
          <p:cNvSpPr txBox="1"/>
          <p:nvPr/>
        </p:nvSpPr>
        <p:spPr>
          <a:xfrm>
            <a:off x="540000" y="3389150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yt_shape_12804"/>
          <p:cNvSpPr txBox="1"/>
          <p:nvPr/>
        </p:nvSpPr>
        <p:spPr>
          <a:xfrm>
            <a:off x="540000" y="3340061"/>
            <a:ext cx="6339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yt_shape_12805"/>
          <p:cNvSpPr txBox="1"/>
          <p:nvPr/>
        </p:nvSpPr>
        <p:spPr>
          <a:xfrm>
            <a:off x="540000" y="3700101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0" name="yt_shape_12806"/>
          <p:cNvSpPr txBox="1"/>
          <p:nvPr/>
        </p:nvSpPr>
        <p:spPr>
          <a:xfrm>
            <a:off x="540000" y="3941327"/>
            <a:ext cx="6572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1" name="yt_shape_12807"/>
          <p:cNvSpPr txBox="1"/>
          <p:nvPr/>
        </p:nvSpPr>
        <p:spPr>
          <a:xfrm>
            <a:off x="540000" y="4420630"/>
            <a:ext cx="62965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yt_shape_12808"/>
              <p:cNvSpPr txBox="1"/>
              <p:nvPr/>
            </p:nvSpPr>
            <p:spPr>
              <a:xfrm>
                <a:off x="540000" y="4899933"/>
                <a:ext cx="211115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2" name="yt_shape_12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9933"/>
                <a:ext cx="2111155" cy="638893"/>
              </a:xfrm>
              <a:prstGeom prst="rect">
                <a:avLst/>
              </a:prstGeom>
              <a:blipFill>
                <a:blip r:embed="rId8"/>
                <a:stretch>
                  <a:fillRect l="-8960" r="-520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yt_shape_12810"/>
              <p:cNvSpPr txBox="1"/>
              <p:nvPr/>
            </p:nvSpPr>
            <p:spPr>
              <a:xfrm>
                <a:off x="540000" y="4852229"/>
                <a:ext cx="279243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3" name="yt_shape_12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52229"/>
                <a:ext cx="2792431" cy="639855"/>
              </a:xfrm>
              <a:prstGeom prst="rect">
                <a:avLst/>
              </a:prstGeom>
              <a:blipFill>
                <a:blip r:embed="rId9"/>
                <a:stretch>
                  <a:fillRect l="-6769" r="-26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yt_shape_12812"/>
          <p:cNvSpPr txBox="1"/>
          <p:nvPr/>
        </p:nvSpPr>
        <p:spPr>
          <a:xfrm>
            <a:off x="540000" y="5428293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重叠部分面积与阴影部分面积之比为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674AF01-0615-E47C-E7AF-3056667EA805}"/>
              </a:ext>
            </a:extLst>
          </p:cNvPr>
          <p:cNvSpPr txBox="1"/>
          <p:nvPr/>
        </p:nvSpPr>
        <p:spPr>
          <a:xfrm>
            <a:off x="2796829" y="2952961"/>
            <a:ext cx="339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16AED5A-2068-EF35-7C49-888D3FD7D6D0}"/>
              </a:ext>
            </a:extLst>
          </p:cNvPr>
          <p:cNvSpPr txBox="1"/>
          <p:nvPr/>
        </p:nvSpPr>
        <p:spPr>
          <a:xfrm>
            <a:off x="449989" y="3293255"/>
            <a:ext cx="6458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BAB9144-F8D1-2E36-BB91-329C0B92492D}"/>
              </a:ext>
            </a:extLst>
          </p:cNvPr>
          <p:cNvSpPr txBox="1"/>
          <p:nvPr/>
        </p:nvSpPr>
        <p:spPr>
          <a:xfrm>
            <a:off x="449989" y="3653295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DB0834F-E052-6657-9345-F4EFF1F91604}"/>
              </a:ext>
            </a:extLst>
          </p:cNvPr>
          <p:cNvSpPr txBox="1"/>
          <p:nvPr/>
        </p:nvSpPr>
        <p:spPr>
          <a:xfrm>
            <a:off x="449989" y="3988582"/>
            <a:ext cx="2888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D4E71FE-44E8-3148-223C-66728D196F17}"/>
              </a:ext>
            </a:extLst>
          </p:cNvPr>
          <p:cNvSpPr txBox="1"/>
          <p:nvPr/>
        </p:nvSpPr>
        <p:spPr>
          <a:xfrm>
            <a:off x="3463064" y="3988582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E07D642-CADA-305A-4015-5E2BD9E3F295}"/>
              </a:ext>
            </a:extLst>
          </p:cNvPr>
          <p:cNvSpPr txBox="1"/>
          <p:nvPr/>
        </p:nvSpPr>
        <p:spPr>
          <a:xfrm>
            <a:off x="4291739" y="3988582"/>
            <a:ext cx="274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CD9FB74-C12B-5FE3-11C0-F319B5A8AF4B}"/>
              </a:ext>
            </a:extLst>
          </p:cNvPr>
          <p:cNvSpPr txBox="1"/>
          <p:nvPr/>
        </p:nvSpPr>
        <p:spPr>
          <a:xfrm>
            <a:off x="449989" y="4373824"/>
            <a:ext cx="631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E6CA439-7269-069E-35E9-F3CD30E25A6C}"/>
                  </a:ext>
                </a:extLst>
              </p:cNvPr>
              <p:cNvSpPr txBox="1"/>
              <p:nvPr/>
            </p:nvSpPr>
            <p:spPr>
              <a:xfrm>
                <a:off x="6635709" y="4301367"/>
                <a:ext cx="22089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E6CA439-7269-069E-35E9-F3CD30E25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5709" y="4301367"/>
                <a:ext cx="2208911" cy="726326"/>
              </a:xfrm>
              <a:prstGeom prst="rect">
                <a:avLst/>
              </a:prstGeom>
              <a:blipFill>
                <a:blip r:embed="rId10"/>
                <a:stretch>
                  <a:fillRect l="-4420" r="-469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E1A3996-FE5F-9365-27ED-734BCB14EF10}"/>
                  </a:ext>
                </a:extLst>
              </p:cNvPr>
              <p:cNvSpPr txBox="1"/>
              <p:nvPr/>
            </p:nvSpPr>
            <p:spPr>
              <a:xfrm>
                <a:off x="449989" y="4805423"/>
                <a:ext cx="28439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E1A3996-FE5F-9365-27ED-734BCB14EF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5423"/>
                <a:ext cx="2843911" cy="727279"/>
              </a:xfrm>
              <a:prstGeom prst="rect">
                <a:avLst/>
              </a:prstGeom>
              <a:blipFill>
                <a:blip r:embed="rId11"/>
                <a:stretch>
                  <a:fillRect l="-3433" r="-40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文本框 33">
            <a:extLst>
              <a:ext uri="{FF2B5EF4-FFF2-40B4-BE49-F238E27FC236}">
                <a16:creationId xmlns:a16="http://schemas.microsoft.com/office/drawing/2014/main" id="{DB4FBD78-D3F3-E239-0C83-83E1B743F3BF}"/>
              </a:ext>
            </a:extLst>
          </p:cNvPr>
          <p:cNvSpPr txBox="1"/>
          <p:nvPr/>
        </p:nvSpPr>
        <p:spPr>
          <a:xfrm>
            <a:off x="449989" y="5381487"/>
            <a:ext cx="604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重叠部分面积与阴影部分面积之比为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5" name="yt_shape_12813"/>
          <p:cNvSpPr txBox="1"/>
          <p:nvPr/>
        </p:nvSpPr>
        <p:spPr>
          <a:xfrm>
            <a:off x="540000" y="6414207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78E6212-BF03-7B14-5221-90EA2D1C6847}"/>
              </a:ext>
            </a:extLst>
          </p:cNvPr>
          <p:cNvSpPr txBox="1"/>
          <p:nvPr/>
        </p:nvSpPr>
        <p:spPr>
          <a:xfrm>
            <a:off x="449989" y="6237312"/>
            <a:ext cx="162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7" name="yt_shape_12792"/>
          <p:cNvSpPr txBox="1"/>
          <p:nvPr/>
        </p:nvSpPr>
        <p:spPr>
          <a:xfrm>
            <a:off x="540000" y="5805264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中，重叠部分面积与阴影部分面积之比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（直接写出答案）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25" grpId="0" build="allAtOnce"/>
      <p:bldP spid="26" grpId="0" build="allAtOnce"/>
      <p:bldP spid="27" grpId="0" build="allAtOnce"/>
      <p:bldP spid="28" grpId="0" build="allAtOnce"/>
      <p:bldP spid="29" grpId="0" build="allAtOnce"/>
      <p:bldP spid="30" grpId="0" build="allAtOnce"/>
      <p:bldP spid="31" grpId="0" build="allAtOnce"/>
      <p:bldP spid="32" grpId="0" build="allAtOnce"/>
      <p:bldP spid="33" grpId="0" build="allAtOnce"/>
      <p:bldP spid="34" grpId="0" build="allAtOnce"/>
      <p:bldP spid="3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5" name="yt_shape_12715"/>
          <p:cNvSpPr txBox="1"/>
          <p:nvPr/>
        </p:nvSpPr>
        <p:spPr>
          <a:xfrm>
            <a:off x="540000" y="76470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14" name="yt_image_1271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7" name="yt_shape_12717"/>
          <p:cNvSpPr txBox="1"/>
          <p:nvPr/>
        </p:nvSpPr>
        <p:spPr>
          <a:xfrm>
            <a:off x="540000" y="1468001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正多边形的对称性</a:t>
            </a:r>
          </a:p>
        </p:txBody>
      </p:sp>
      <p:sp>
        <p:nvSpPr>
          <p:cNvPr id="12718" name="yt_shape_12718"/>
          <p:cNvSpPr txBox="1"/>
          <p:nvPr/>
        </p:nvSpPr>
        <p:spPr>
          <a:xfrm>
            <a:off x="540000" y="1916832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下列说法中，不正确的是（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19" name="yt_table_127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365941"/>
              </p:ext>
            </p:extLst>
          </p:nvPr>
        </p:nvGraphicFramePr>
        <p:xfrm>
          <a:off x="540000" y="2348880"/>
          <a:ext cx="6654800" cy="1755648"/>
        </p:xfrm>
        <a:graphic>
          <a:graphicData uri="http://schemas.openxmlformats.org/drawingml/2006/table">
            <a:tbl>
              <a:tblPr/>
              <a:tblGrid>
                <a:gridCol w="665480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正多边形一定有一个外接圆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正多边形的内切圆与外接圆是两个同心圆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正多边形既是轴对称图形又是中心对称图形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各边相等的多边形未必是正多边形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pic>
        <p:nvPicPr>
          <p:cNvPr id="3" name="yt_shape_1697708806836">
            <a:extLst>
              <a:ext uri="{FF2B5EF4-FFF2-40B4-BE49-F238E27FC236}">
                <a16:creationId xmlns:a16="http://schemas.microsoft.com/office/drawing/2014/main" id="{3D2804E0-8E24-7BE0-887D-9805AB898D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732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22DAC8-E317-45F3-F145-89B38558CAF3}"/>
              </a:ext>
            </a:extLst>
          </p:cNvPr>
          <p:cNvSpPr txBox="1"/>
          <p:nvPr/>
        </p:nvSpPr>
        <p:spPr>
          <a:xfrm>
            <a:off x="4488589" y="19207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721"/>
          <p:cNvSpPr txBox="1"/>
          <p:nvPr/>
        </p:nvSpPr>
        <p:spPr>
          <a:xfrm>
            <a:off x="535514" y="4077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一个正多边形绕着它的中心旋转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后，才与原正多边形第一次重合，那么这个多边形（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" name="yt_table_127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220755"/>
              </p:ext>
            </p:extLst>
          </p:nvPr>
        </p:nvGraphicFramePr>
        <p:xfrm>
          <a:off x="535395" y="4919894"/>
          <a:ext cx="6367463" cy="1755648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是轴对称图形，但不是中心对称图形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是中心对称图形，但不是轴对称图形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既是轴对称图形，也是中心对称图形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既不是轴对称图形，也不是中心对称图形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650689C7-FBB0-2036-931B-6C5D45FD5CAB}"/>
              </a:ext>
            </a:extLst>
          </p:cNvPr>
          <p:cNvSpPr txBox="1"/>
          <p:nvPr/>
        </p:nvSpPr>
        <p:spPr>
          <a:xfrm>
            <a:off x="1512303" y="45057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4" name="yt_shape_12724"/>
          <p:cNvSpPr txBox="1"/>
          <p:nvPr/>
        </p:nvSpPr>
        <p:spPr>
          <a:xfrm>
            <a:off x="540119" y="819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正五边形绕其中心旋转下列各角度，所得正五边形与原正五边形不重合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25" name="yt_table_127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976059"/>
              </p:ext>
            </p:extLst>
          </p:nvPr>
        </p:nvGraphicFramePr>
        <p:xfrm>
          <a:off x="540000" y="1778511"/>
          <a:ext cx="84512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9BA5EDF-73F0-5B20-01A7-1E0440183702}"/>
              </a:ext>
            </a:extLst>
          </p:cNvPr>
          <p:cNvSpPr txBox="1"/>
          <p:nvPr/>
        </p:nvSpPr>
        <p:spPr>
          <a:xfrm>
            <a:off x="1176210" y="12477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727"/>
          <p:cNvSpPr txBox="1"/>
          <p:nvPr/>
        </p:nvSpPr>
        <p:spPr>
          <a:xfrm>
            <a:off x="540000" y="2286753"/>
            <a:ext cx="81304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下列多边形既是中心对称图形又是轴对称图形的是（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9" name="yt_table_127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91777"/>
              </p:ext>
            </p:extLst>
          </p:nvPr>
        </p:nvGraphicFramePr>
        <p:xfrm>
          <a:off x="539999" y="2766056"/>
          <a:ext cx="8292305" cy="950976"/>
        </p:xfrm>
        <a:graphic>
          <a:graphicData uri="http://schemas.openxmlformats.org/drawingml/2006/table">
            <a:tbl>
              <a:tblPr/>
              <a:tblGrid>
                <a:gridCol w="4808626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  <a:gridCol w="3483679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正十二边形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正十五边形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88A17311-7BF0-7A3B-6982-91EB1FF6E33D}"/>
              </a:ext>
            </a:extLst>
          </p:cNvPr>
          <p:cNvSpPr txBox="1"/>
          <p:nvPr/>
        </p:nvSpPr>
        <p:spPr>
          <a:xfrm>
            <a:off x="7841389" y="22399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0" name="yt_shape_12730"/>
          <p:cNvSpPr txBox="1"/>
          <p:nvPr/>
        </p:nvSpPr>
        <p:spPr>
          <a:xfrm>
            <a:off x="540000" y="83671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正多边形的性质与计算</a:t>
            </a:r>
          </a:p>
        </p:txBody>
      </p:sp>
      <p:sp>
        <p:nvSpPr>
          <p:cNvPr id="12731" name="yt_shape_12731"/>
          <p:cNvSpPr txBox="1"/>
          <p:nvPr/>
        </p:nvSpPr>
        <p:spPr>
          <a:xfrm>
            <a:off x="540000" y="1336277"/>
            <a:ext cx="97927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（百色市中考）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一个正多边形的中心角为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，则它的内角和为（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32" name="yt_table_127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77106"/>
              </p:ext>
            </p:extLst>
          </p:nvPr>
        </p:nvGraphicFramePr>
        <p:xfrm>
          <a:off x="540000" y="1815580"/>
          <a:ext cx="9400794" cy="475488"/>
        </p:xfrm>
        <a:graphic>
          <a:graphicData uri="http://schemas.openxmlformats.org/drawingml/2006/table">
            <a:tbl>
              <a:tblPr/>
              <a:tblGrid>
                <a:gridCol w="25450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2621407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2621407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B.1440°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12734" name="yt_shape_12734"/>
          <p:cNvSpPr txBox="1"/>
          <p:nvPr/>
        </p:nvSpPr>
        <p:spPr>
          <a:xfrm>
            <a:off x="540119" y="23417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（宿州十一中单元卷）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如图，螺母的外围可以看成正六边形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，已知这个正六边形外接圆的半径是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，则它的周长是（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38" name="yt_table_12738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126111"/>
                  </p:ext>
                </p:extLst>
              </p:nvPr>
            </p:nvGraphicFramePr>
            <p:xfrm>
              <a:off x="540000" y="5163879"/>
              <a:ext cx="8973757" cy="520319"/>
            </p:xfrm>
            <a:graphic>
              <a:graphicData uri="http://schemas.openxmlformats.org/drawingml/2006/table">
                <a:tbl>
                  <a:tblPr/>
                  <a:tblGrid>
                    <a:gridCol w="254508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38" name="yt_table_12738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9126111"/>
                  </p:ext>
                </p:extLst>
              </p:nvPr>
            </p:nvGraphicFramePr>
            <p:xfrm>
              <a:off x="540000" y="5163879"/>
              <a:ext cx="8973757" cy="520319"/>
            </p:xfrm>
            <a:graphic>
              <a:graphicData uri="http://schemas.openxmlformats.org/drawingml/2006/table">
                <a:tbl>
                  <a:tblPr/>
                  <a:tblGrid>
                    <a:gridCol w="2545080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2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163" r="-252392" b="-290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7209" t="-1163" r="-145349" b="-2907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35" name="yt_shape_12735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7734" y="3450172"/>
            <a:ext cx="1516768" cy="1635012"/>
            <a:chOff x="0" y="0"/>
            <a:chExt cx="1516768" cy="1635012"/>
          </a:xfrm>
        </p:grpSpPr>
        <p:pic>
          <p:nvPicPr>
            <p:cNvPr id="2" name="yt_image_12735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6768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37" name="yt_shape_12737"/>
            <p:cNvSpPr txBox="1"/>
            <p:nvPr/>
          </p:nvSpPr>
          <p:spPr>
            <a:xfrm>
              <a:off x="225103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39" name="yt_shape_12739"/>
          <p:cNvSpPr txBox="1"/>
          <p:nvPr/>
        </p:nvSpPr>
        <p:spPr>
          <a:xfrm>
            <a:off x="540000" y="5596269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正六边形的边心距与边长之比为（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0" name="yt_table_1274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4303677"/>
                  </p:ext>
                </p:extLst>
              </p:nvPr>
            </p:nvGraphicFramePr>
            <p:xfrm>
              <a:off x="540000" y="6075572"/>
              <a:ext cx="9494584" cy="521780"/>
            </p:xfrm>
            <a:graphic>
              <a:graphicData uri="http://schemas.openxmlformats.org/drawingml/2006/table">
                <a:tbl>
                  <a:tblPr/>
                  <a:tblGrid>
                    <a:gridCol w="25450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0" name="yt_table_12740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4303677"/>
                  </p:ext>
                </p:extLst>
              </p:nvPr>
            </p:nvGraphicFramePr>
            <p:xfrm>
              <a:off x="540000" y="6075572"/>
              <a:ext cx="9494584" cy="521780"/>
            </p:xfrm>
            <a:graphic>
              <a:graphicData uri="http://schemas.openxmlformats.org/drawingml/2006/table">
                <a:tbl>
                  <a:tblPr/>
                  <a:tblGrid>
                    <a:gridCol w="2545080">
                      <a:extLst>
                        <a:ext uri="{9D8B030D-6E8A-4147-A177-3AD203B41FA5}">
                          <a16:colId xmlns:a16="http://schemas.microsoft.com/office/drawing/2014/main" val="10275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6"/>
                        </a:ext>
                      </a:extLst>
                    </a:gridCol>
                    <a:gridCol w="2621407">
                      <a:extLst>
                        <a:ext uri="{9D8B030D-6E8A-4147-A177-3AD203B41FA5}">
                          <a16:colId xmlns:a16="http://schemas.microsoft.com/office/drawing/2014/main" val="10277"/>
                        </a:ext>
                      </a:extLst>
                    </a:gridCol>
                    <a:gridCol w="1706690">
                      <a:extLst>
                        <a:ext uri="{9D8B030D-6E8A-4147-A177-3AD203B41FA5}">
                          <a16:colId xmlns:a16="http://schemas.microsoft.com/office/drawing/2014/main" val="10278"/>
                        </a:ext>
                      </a:extLst>
                    </a:gridCol>
                  </a:tblGrid>
                  <a:tr h="5217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7209" t="-4598" r="-165349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6752" t="-4598" r="-64965" b="-229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56786" t="-4598" b="-229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697708807092">
            <a:extLst>
              <a:ext uri="{FF2B5EF4-FFF2-40B4-BE49-F238E27FC236}">
                <a16:creationId xmlns:a16="http://schemas.microsoft.com/office/drawing/2014/main" id="{6E6B427F-861E-ED16-4F04-B6169DBD16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7603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ED10549-95CB-2A71-B301-D07C3F29EE8E}"/>
              </a:ext>
            </a:extLst>
          </p:cNvPr>
          <p:cNvSpPr txBox="1"/>
          <p:nvPr/>
        </p:nvSpPr>
        <p:spPr>
          <a:xfrm>
            <a:off x="9487626" y="12894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F20726-64F9-2B9B-1270-213BB90C19D3}"/>
              </a:ext>
            </a:extLst>
          </p:cNvPr>
          <p:cNvSpPr txBox="1"/>
          <p:nvPr/>
        </p:nvSpPr>
        <p:spPr>
          <a:xfrm>
            <a:off x="6546107" y="27704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5A94CD-0E54-F8E0-32F7-84783E8D8995}"/>
              </a:ext>
            </a:extLst>
          </p:cNvPr>
          <p:cNvSpPr txBox="1"/>
          <p:nvPr/>
        </p:nvSpPr>
        <p:spPr>
          <a:xfrm>
            <a:off x="5402989" y="55494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1" name="yt_shape_12741"/>
          <p:cNvSpPr txBox="1"/>
          <p:nvPr/>
        </p:nvSpPr>
        <p:spPr>
          <a:xfrm>
            <a:off x="540000" y="811510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（滨州市中考）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若正方形的外接圆半径为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，则其内切圆半径为（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2" name="yt_table_12742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304846"/>
                  </p:ext>
                </p:extLst>
              </p:nvPr>
            </p:nvGraphicFramePr>
            <p:xfrm>
              <a:off x="540000" y="1290813"/>
              <a:ext cx="8027735" cy="757619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2" name="yt_table_12742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304846"/>
                  </p:ext>
                </p:extLst>
              </p:nvPr>
            </p:nvGraphicFramePr>
            <p:xfrm>
              <a:off x="540000" y="1290813"/>
              <a:ext cx="8027735" cy="757619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79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</a:tblGrid>
                  <a:tr h="7576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4125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525" r="-145407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8958" r="-44271" b="-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43" name="yt_shape_12743"/>
          <p:cNvSpPr txBox="1"/>
          <p:nvPr/>
        </p:nvSpPr>
        <p:spPr>
          <a:xfrm>
            <a:off x="540119" y="20553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，则这个正六边形的边心距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7" name="yt_table_12747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3876493"/>
                  </p:ext>
                </p:extLst>
              </p:nvPr>
            </p:nvGraphicFramePr>
            <p:xfrm>
              <a:off x="540000" y="4777561"/>
              <a:ext cx="8396162" cy="520319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7" name="yt_table_12747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73876493"/>
                  </p:ext>
                </p:extLst>
              </p:nvPr>
            </p:nvGraphicFramePr>
            <p:xfrm>
              <a:off x="540000" y="4777561"/>
              <a:ext cx="8396162" cy="520319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4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89" r="-161842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8182" r="-59740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9130" b="-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44" name="yt_shape_12744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4839" y="2924944"/>
            <a:ext cx="1402558" cy="1591578"/>
            <a:chOff x="0" y="0"/>
            <a:chExt cx="1402558" cy="1591578"/>
          </a:xfrm>
        </p:grpSpPr>
        <p:pic>
          <p:nvPicPr>
            <p:cNvPr id="2" name="yt_image_12744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02558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6" name="yt_shape_12746"/>
            <p:cNvSpPr txBox="1"/>
            <p:nvPr/>
          </p:nvSpPr>
          <p:spPr>
            <a:xfrm>
              <a:off x="167998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748" name="yt_shape_12748"/>
          <p:cNvSpPr txBox="1"/>
          <p:nvPr/>
        </p:nvSpPr>
        <p:spPr>
          <a:xfrm>
            <a:off x="540000" y="5301568"/>
            <a:ext cx="81528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，则其内接正三角形的面积为（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9" name="yt_table_12749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4384636"/>
                  </p:ext>
                </p:extLst>
              </p:nvPr>
            </p:nvGraphicFramePr>
            <p:xfrm>
              <a:off x="540000" y="5780871"/>
              <a:ext cx="8423149" cy="672465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9" name="yt_table_12749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74384636"/>
                  </p:ext>
                </p:extLst>
              </p:nvPr>
            </p:nvGraphicFramePr>
            <p:xfrm>
              <a:off x="540000" y="5780871"/>
              <a:ext cx="8423149" cy="672465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  <a:gridCol w="1428877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</a:tblGrid>
                  <a:tr h="6724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1097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525" r="-162467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8958" r="-61198" b="-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488511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44416F-5966-494F-29C4-E0FB85307EF7}"/>
              </a:ext>
            </a:extLst>
          </p:cNvPr>
          <p:cNvSpPr txBox="1"/>
          <p:nvPr/>
        </p:nvSpPr>
        <p:spPr>
          <a:xfrm>
            <a:off x="9517789" y="7647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1679B9-435D-AE8D-9706-FB42F47253F7}"/>
              </a:ext>
            </a:extLst>
          </p:cNvPr>
          <p:cNvSpPr txBox="1"/>
          <p:nvPr/>
        </p:nvSpPr>
        <p:spPr>
          <a:xfrm>
            <a:off x="1212108" y="2484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C5B7AD-1E58-DC3E-5A77-8F631FC6208A}"/>
              </a:ext>
            </a:extLst>
          </p:cNvPr>
          <p:cNvSpPr txBox="1"/>
          <p:nvPr/>
        </p:nvSpPr>
        <p:spPr>
          <a:xfrm>
            <a:off x="7863614" y="52547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0" name="yt_shape_12750"/>
          <p:cNvSpPr txBox="1"/>
          <p:nvPr/>
        </p:nvSpPr>
        <p:spPr>
          <a:xfrm>
            <a:off x="540119" y="88351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边形纸片被撕掉了一部分，已知它的中心角是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754" name="yt_shape_12754"/>
          <p:cNvSpPr txBox="1"/>
          <p:nvPr/>
        </p:nvSpPr>
        <p:spPr>
          <a:xfrm>
            <a:off x="540000" y="332175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1" name="yt_shape_12751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0480" y="1515185"/>
            <a:ext cx="1431039" cy="1756170"/>
            <a:chOff x="0" y="0"/>
            <a:chExt cx="1431039" cy="1756170"/>
          </a:xfrm>
        </p:grpSpPr>
        <p:pic>
          <p:nvPicPr>
            <p:cNvPr id="2" name="yt_image_127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1039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3" name="yt_shape_12753"/>
            <p:cNvSpPr txBox="1"/>
            <p:nvPr/>
          </p:nvSpPr>
          <p:spPr>
            <a:xfrm>
              <a:off x="106055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F5A563-3552-7C6C-13BD-E34430FBC48B}"/>
              </a:ext>
            </a:extLst>
          </p:cNvPr>
          <p:cNvSpPr txBox="1"/>
          <p:nvPr/>
        </p:nvSpPr>
        <p:spPr>
          <a:xfrm>
            <a:off x="11000442" y="83671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6" name="yt_shape_1275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55" name="yt_image_1275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8" name="yt_shape_12758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的圆中，它的内接正三角形、内接正方形、内接正六边形的边长之比为（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59" name="yt_table_12759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8886081"/>
                  </p:ext>
                </p:extLst>
              </p:nvPr>
            </p:nvGraphicFramePr>
            <p:xfrm>
              <a:off x="540000" y="2551304"/>
              <a:ext cx="6276277" cy="997268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759" name="yt_table_12759" descr="{&quot;rangeId&quot;:17,&quot;type&quot;:&quot;Option&quot;}" title="H_69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68886081"/>
                  </p:ext>
                </p:extLst>
              </p:nvPr>
            </p:nvGraphicFramePr>
            <p:xfrm>
              <a:off x="540000" y="2551304"/>
              <a:ext cx="6276277" cy="886524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  <a:gridCol w="2362454">
                      <a:extLst>
                        <a:ext uri="{9D8B030D-6E8A-4147-A177-3AD203B41FA5}">
                          <a16:colId xmlns:a16="http://schemas.microsoft.com/office/drawing/2014/main" val="1029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947" r="-60342" b="-1342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5722" t="-3947" b="-13421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60" name="yt_shape_12760"/>
          <p:cNvSpPr txBox="1"/>
          <p:nvPr/>
        </p:nvSpPr>
        <p:spPr>
          <a:xfrm>
            <a:off x="540119" y="34884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的边心距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，则该圆的内接正三角形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64" name="yt_table_1276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64950"/>
                  </p:ext>
                </p:extLst>
              </p:nvPr>
            </p:nvGraphicFramePr>
            <p:xfrm>
              <a:off x="540000" y="6149041"/>
              <a:ext cx="76323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64" name="yt_table_1276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264950"/>
                  </p:ext>
                </p:extLst>
              </p:nvPr>
            </p:nvGraphicFramePr>
            <p:xfrm>
              <a:off x="540000" y="6149041"/>
              <a:ext cx="7632320" cy="520319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3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9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29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</a:tblGrid>
                  <a:tr h="52031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69211" r="-60526" b="-287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44783" b="-287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761" name="yt_shape_12761_skip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8121" y="4005064"/>
            <a:ext cx="1555993" cy="2167650"/>
            <a:chOff x="0" y="0"/>
            <a:chExt cx="1555993" cy="2167650"/>
          </a:xfrm>
        </p:grpSpPr>
        <p:pic>
          <p:nvPicPr>
            <p:cNvPr id="2" name="yt_image_12761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555993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3" name="yt_shape_12763"/>
            <p:cNvSpPr txBox="1"/>
            <p:nvPr/>
          </p:nvSpPr>
          <p:spPr>
            <a:xfrm>
              <a:off x="168532" y="180765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B35F19-CA9C-F9B5-B0A1-35B94791CE23}"/>
              </a:ext>
            </a:extLst>
          </p:cNvPr>
          <p:cNvSpPr txBox="1"/>
          <p:nvPr/>
        </p:nvSpPr>
        <p:spPr>
          <a:xfrm>
            <a:off x="12121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86E56A-D15A-EFCD-F2BE-7C865B1FD74B}"/>
              </a:ext>
            </a:extLst>
          </p:cNvPr>
          <p:cNvSpPr txBox="1"/>
          <p:nvPr/>
        </p:nvSpPr>
        <p:spPr>
          <a:xfrm>
            <a:off x="3005983" y="3917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65" name="yt_shape_12765"/>
              <p:cNvSpPr txBox="1"/>
              <p:nvPr/>
            </p:nvSpPr>
            <p:spPr>
              <a:xfrm>
                <a:off x="540119" y="764704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如图，用扳手拧螺帽，已知正六边形的螺帽的边长为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，当扳手开口的最大值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36mm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时，则能拧下最大正六边形的螺帽的边长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 smtClean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mm.</a:t>
                </a:r>
              </a:p>
            </p:txBody>
          </p:sp>
        </mc:Choice>
        <mc:Fallback>
          <p:sp>
            <p:nvSpPr>
              <p:cNvPr id="12765" name="yt_shape_127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419" r="-384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70" name="yt_shape_12770"/>
          <p:cNvSpPr txBox="1"/>
          <p:nvPr/>
        </p:nvSpPr>
        <p:spPr>
          <a:xfrm>
            <a:off x="540000" y="40554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67" name="yt_shape_12767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8920" y="1916832"/>
            <a:ext cx="2014158" cy="1975626"/>
            <a:chOff x="0" y="0"/>
            <a:chExt cx="2014158" cy="1975626"/>
          </a:xfrm>
        </p:grpSpPr>
        <p:pic>
          <p:nvPicPr>
            <p:cNvPr id="2" name="yt_image_1276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4158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69" name="yt_shape_12769"/>
            <p:cNvSpPr txBox="1"/>
            <p:nvPr/>
          </p:nvSpPr>
          <p:spPr>
            <a:xfrm>
              <a:off x="397615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ED9F66-3B03-6727-DB01-D153565D9DDB}"/>
                  </a:ext>
                </a:extLst>
              </p:cNvPr>
              <p:cNvSpPr txBox="1"/>
              <p:nvPr/>
            </p:nvSpPr>
            <p:spPr>
              <a:xfrm>
                <a:off x="1364508" y="1587924"/>
                <a:ext cx="11581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ED9F66-3B03-6727-DB01-D153565D9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587924"/>
                <a:ext cx="1158114" cy="554686"/>
              </a:xfrm>
              <a:prstGeom prst="rect">
                <a:avLst/>
              </a:prstGeom>
              <a:blipFill>
                <a:blip r:embed="rId4"/>
                <a:stretch>
                  <a:fillRect l="-8421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771"/>
              <p:cNvSpPr txBox="1"/>
              <p:nvPr/>
            </p:nvSpPr>
            <p:spPr>
              <a:xfrm>
                <a:off x="540119" y="4005064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（上海市中考）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如图，六个带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度角的直角三角板拼成一个正六边形，直角三角板的最短边为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，求中间正六边形的面积为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27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5064"/>
                <a:ext cx="11111999" cy="1199880"/>
              </a:xfrm>
              <a:prstGeom prst="rect">
                <a:avLst/>
              </a:prstGeom>
              <a:blipFill>
                <a:blip r:embed="rId5"/>
                <a:stretch>
                  <a:fillRect l="-1701" t="-4569" r="-1153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277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46760" y="5295490"/>
            <a:ext cx="1498478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0DE2B09-B151-5581-836D-C88318DCA2FA}"/>
                  </a:ext>
                </a:extLst>
              </p:cNvPr>
              <p:cNvSpPr txBox="1"/>
              <p:nvPr/>
            </p:nvSpPr>
            <p:spPr>
              <a:xfrm>
                <a:off x="6393708" y="4333694"/>
                <a:ext cx="58337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0DE2B09-B151-5581-836D-C88318DCA2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3708" y="4333694"/>
                <a:ext cx="583375" cy="806400"/>
              </a:xfrm>
              <a:prstGeom prst="rect">
                <a:avLst/>
              </a:prstGeom>
              <a:blipFill>
                <a:blip r:embed="rId7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5" name="yt_shape_12775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如图，求边长为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的正六边形的面积与此正六边形内切圆周长和外接圆面积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76" name="yt_image_1277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83843" y="1673351"/>
            <a:ext cx="1168275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778"/>
              <p:cNvSpPr txBox="1"/>
              <p:nvPr/>
            </p:nvSpPr>
            <p:spPr>
              <a:xfrm>
                <a:off x="540000" y="1459582"/>
                <a:ext cx="6146041" cy="53943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解：如图，易知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中，可求得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正六边形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正六边形内切圆周长为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2π·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正六边形外接圆面积为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27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6146041" cy="5394362"/>
              </a:xfrm>
              <a:prstGeom prst="rect">
                <a:avLst/>
              </a:prstGeom>
              <a:blipFill>
                <a:blip r:embed="rId3"/>
                <a:stretch>
                  <a:fillRect l="-3075" r="-1786" b="-2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66FCE6-5540-0373-280C-217B6C1DBA04}"/>
                  </a:ext>
                </a:extLst>
              </p:cNvPr>
              <p:cNvSpPr txBox="1"/>
              <p:nvPr/>
            </p:nvSpPr>
            <p:spPr>
              <a:xfrm>
                <a:off x="449989" y="1412776"/>
                <a:ext cx="5242623" cy="8770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解：如图，易知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66FCE6-5540-0373-280C-217B6C1DBA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12776"/>
                <a:ext cx="5242623" cy="877075"/>
              </a:xfrm>
              <a:prstGeom prst="rect">
                <a:avLst/>
              </a:prstGeom>
              <a:blipFill>
                <a:blip r:embed="rId4"/>
                <a:stretch>
                  <a:fillRect l="-1860" r="-1744" b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D1E9EA5-7AE8-4395-74C3-B1D49706B6E7}"/>
              </a:ext>
            </a:extLst>
          </p:cNvPr>
          <p:cNvSpPr txBox="1"/>
          <p:nvPr/>
        </p:nvSpPr>
        <p:spPr>
          <a:xfrm>
            <a:off x="449989" y="2196239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4E490D-CC5A-4AFD-ECFB-1288BCE0DAD7}"/>
              </a:ext>
            </a:extLst>
          </p:cNvPr>
          <p:cNvSpPr txBox="1"/>
          <p:nvPr/>
        </p:nvSpPr>
        <p:spPr>
          <a:xfrm>
            <a:off x="449989" y="2671727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1F22189-F492-5CED-2779-8AFBEC780F7F}"/>
              </a:ext>
            </a:extLst>
          </p:cNvPr>
          <p:cNvSpPr txBox="1"/>
          <p:nvPr/>
        </p:nvSpPr>
        <p:spPr>
          <a:xfrm>
            <a:off x="449989" y="3147215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2C5CEF-D456-D5F5-F621-8C7891F6DC14}"/>
                  </a:ext>
                </a:extLst>
              </p:cNvPr>
              <p:cNvSpPr txBox="1"/>
              <p:nvPr/>
            </p:nvSpPr>
            <p:spPr>
              <a:xfrm>
                <a:off x="449989" y="3622703"/>
                <a:ext cx="53237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中，可求得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62C5CEF-D456-D5F5-F621-8C7891F6D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2703"/>
                <a:ext cx="5323713" cy="613931"/>
              </a:xfrm>
              <a:prstGeom prst="rect">
                <a:avLst/>
              </a:prstGeom>
              <a:blipFill>
                <a:blip r:embed="rId5"/>
                <a:stretch>
                  <a:fillRect l="-1833" r="-160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375766D1-05F0-EF07-B7CB-3700C423296F}"/>
              </a:ext>
            </a:extLst>
          </p:cNvPr>
          <p:cNvSpPr txBox="1"/>
          <p:nvPr/>
        </p:nvSpPr>
        <p:spPr>
          <a:xfrm>
            <a:off x="449989" y="4143022"/>
            <a:ext cx="164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D66E44-DFD4-13BB-D494-A94CC08B8B2E}"/>
                  </a:ext>
                </a:extLst>
              </p:cNvPr>
              <p:cNvSpPr txBox="1"/>
              <p:nvPr/>
            </p:nvSpPr>
            <p:spPr>
              <a:xfrm>
                <a:off x="449989" y="4618510"/>
                <a:ext cx="51348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正六边形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AD66E44-DFD4-13BB-D494-A94CC08B8B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8510"/>
                <a:ext cx="5134801" cy="765061"/>
              </a:xfrm>
              <a:prstGeom prst="rect">
                <a:avLst/>
              </a:prstGeom>
              <a:blipFill>
                <a:blip r:embed="rId6"/>
                <a:stretch>
                  <a:fillRect l="-1900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5CAA77F-954E-7F45-E449-87426E52AA89}"/>
                  </a:ext>
                </a:extLst>
              </p:cNvPr>
              <p:cNvSpPr txBox="1"/>
              <p:nvPr/>
            </p:nvSpPr>
            <p:spPr>
              <a:xfrm>
                <a:off x="5451346" y="4694074"/>
                <a:ext cx="246938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5CAA77F-954E-7F45-E449-87426E52A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1346" y="4694074"/>
                <a:ext cx="2469389" cy="613931"/>
              </a:xfrm>
              <a:prstGeom prst="rect">
                <a:avLst/>
              </a:prstGeom>
              <a:blipFill>
                <a:blip r:embed="rId7"/>
                <a:stretch>
                  <a:fillRect l="-3704" r="-3704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39F410-89A0-2F36-66F0-28A5ABF5DC57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62666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正六边形内切圆周长为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2π·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739F410-89A0-2F36-66F0-28A5ABF5DC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6266688" cy="613931"/>
              </a:xfrm>
              <a:prstGeom prst="rect">
                <a:avLst/>
              </a:prstGeom>
              <a:blipFill>
                <a:blip r:embed="rId8"/>
                <a:stretch>
                  <a:fillRect l="-1556" r="-1265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AE205EA7-24A9-4F0F-B939-E486EFF26065}"/>
              </a:ext>
            </a:extLst>
          </p:cNvPr>
          <p:cNvSpPr txBox="1"/>
          <p:nvPr/>
        </p:nvSpPr>
        <p:spPr>
          <a:xfrm>
            <a:off x="449989" y="5893535"/>
            <a:ext cx="596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正六边形外接圆面积为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1422</Words>
  <Application>Microsoft Office PowerPoint</Application>
  <PresentationFormat>宽屏</PresentationFormat>
  <Paragraphs>182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44</cp:revision>
  <dcterms:created xsi:type="dcterms:W3CDTF">2023-05-05T05:33:04Z</dcterms:created>
  <dcterms:modified xsi:type="dcterms:W3CDTF">2023-10-20T15:55:59Z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