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1" r:id="rId6"/>
    <p:sldId id="372" r:id="rId7"/>
    <p:sldId id="373" r:id="rId8"/>
    <p:sldId id="377" r:id="rId9"/>
    <p:sldId id="379" r:id="rId10"/>
    <p:sldId id="382" r:id="rId11"/>
    <p:sldId id="385" r:id="rId12"/>
    <p:sldId id="387" r:id="rId13"/>
    <p:sldId id="389" r:id="rId14"/>
    <p:sldId id="391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424" y="1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0" name="yt_shape_11590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89" name="yt_image_11589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92" name="yt_shape_11592"/>
              <p:cNvSpPr txBox="1"/>
              <p:nvPr/>
            </p:nvSpPr>
            <p:spPr>
              <a:xfrm>
                <a:off x="540119" y="1597583"/>
                <a:ext cx="11492915" cy="32964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有理数除法法则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除以一个不等于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等于乘这个数的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7b13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两数相除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同号得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异号得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并把绝对值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4be6c,isEnd"/>
                  </a:rPr>
                  <a:t>除以任何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能够写成分数形式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𝑞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的数叫作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592" name="yt_shape_115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3296415"/>
              </a:xfrm>
              <a:prstGeom prst="rect">
                <a:avLst/>
              </a:prstGeom>
              <a:blipFill>
                <a:blip r:embed="rId3"/>
                <a:stretch>
                  <a:fillRect l="-1645" t="-1479" b="-9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936A16F-7446-C84B-CD94-95F48A8033F4}"/>
              </a:ext>
            </a:extLst>
          </p:cNvPr>
          <p:cNvSpPr txBox="1"/>
          <p:nvPr/>
        </p:nvSpPr>
        <p:spPr>
          <a:xfrm>
            <a:off x="6850907" y="2026265"/>
            <a:ext cx="1094487" cy="7676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倒数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FD808D-2F67-42DB-7BF2-2BC3F47B1E57}"/>
              </a:ext>
            </a:extLst>
          </p:cNvPr>
          <p:cNvSpPr txBox="1"/>
          <p:nvPr/>
        </p:nvSpPr>
        <p:spPr>
          <a:xfrm>
            <a:off x="8574932" y="2026265"/>
            <a:ext cx="1237362" cy="7676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BDBB50-3678-02AA-8B84-F66674A2436A}"/>
              </a:ext>
            </a:extLst>
          </p:cNvPr>
          <p:cNvSpPr txBox="1"/>
          <p:nvPr/>
        </p:nvSpPr>
        <p:spPr>
          <a:xfrm>
            <a:off x="1259733" y="270031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01DA06-9331-BDD2-38F8-BB672CBD3839}"/>
              </a:ext>
            </a:extLst>
          </p:cNvPr>
          <p:cNvSpPr txBox="1"/>
          <p:nvPr/>
        </p:nvSpPr>
        <p:spPr>
          <a:xfrm>
            <a:off x="3955308" y="317580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E8C4D78-7DC8-DFC7-8936-BBED8785650E}"/>
              </a:ext>
            </a:extLst>
          </p:cNvPr>
          <p:cNvSpPr txBox="1"/>
          <p:nvPr/>
        </p:nvSpPr>
        <p:spPr>
          <a:xfrm>
            <a:off x="6088908" y="317580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A89534B-DC02-B008-6827-CB9771DD5D0D}"/>
              </a:ext>
            </a:extLst>
          </p:cNvPr>
          <p:cNvSpPr txBox="1"/>
          <p:nvPr/>
        </p:nvSpPr>
        <p:spPr>
          <a:xfrm>
            <a:off x="8832107" y="31758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32B1BE-5388-08BC-4DB7-B3001EC7315F}"/>
              </a:ext>
            </a:extLst>
          </p:cNvPr>
          <p:cNvSpPr txBox="1"/>
          <p:nvPr/>
        </p:nvSpPr>
        <p:spPr>
          <a:xfrm>
            <a:off x="1364508" y="3651294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7A57AC8-8D58-841B-F740-8E4243DC4DC5}"/>
              </a:ext>
            </a:extLst>
          </p:cNvPr>
          <p:cNvSpPr txBox="1"/>
          <p:nvPr/>
        </p:nvSpPr>
        <p:spPr>
          <a:xfrm>
            <a:off x="4564908" y="36512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5EFDF01-CBA0-B763-7C8E-1AF591E94246}"/>
              </a:ext>
            </a:extLst>
          </p:cNvPr>
          <p:cNvSpPr txBox="1"/>
          <p:nvPr/>
        </p:nvSpPr>
        <p:spPr>
          <a:xfrm>
            <a:off x="9584138" y="4126782"/>
            <a:ext cx="1399286" cy="7821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有理数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60" name="yt_shape_11660"/>
              <p:cNvSpPr txBox="1"/>
              <p:nvPr/>
            </p:nvSpPr>
            <p:spPr>
              <a:xfrm>
                <a:off x="469994" y="1381535"/>
                <a:ext cx="5600700" cy="40561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660" name="yt_shape_116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994" y="1381535"/>
                <a:ext cx="5600700" cy="4056110"/>
              </a:xfrm>
              <a:prstGeom prst="rect">
                <a:avLst/>
              </a:prstGeom>
              <a:blipFill>
                <a:blip r:embed="rId2"/>
                <a:stretch>
                  <a:fillRect l="-3264" r="-2394" b="-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CD5FE34-517D-EC2D-1C53-202F4C780669}"/>
                  </a:ext>
                </a:extLst>
              </p:cNvPr>
              <p:cNvSpPr txBox="1"/>
              <p:nvPr/>
            </p:nvSpPr>
            <p:spPr>
              <a:xfrm>
                <a:off x="379983" y="2008591"/>
                <a:ext cx="421392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CD5FE34-517D-EC2D-1C53-202F4C7806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983" y="2008591"/>
                <a:ext cx="4213923" cy="769062"/>
              </a:xfrm>
              <a:prstGeom prst="rect">
                <a:avLst/>
              </a:prstGeom>
              <a:blipFill>
                <a:blip r:embed="rId3"/>
                <a:stretch>
                  <a:fillRect l="-2168" r="-2168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D26CA99-86B2-CA0D-C9C5-A178712A2710}"/>
                  </a:ext>
                </a:extLst>
              </p:cNvPr>
              <p:cNvSpPr txBox="1"/>
              <p:nvPr/>
            </p:nvSpPr>
            <p:spPr>
              <a:xfrm>
                <a:off x="1631504" y="2653634"/>
                <a:ext cx="1575499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D26CA99-86B2-CA0D-C9C5-A178712A27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653634"/>
                <a:ext cx="1575499" cy="769061"/>
              </a:xfrm>
              <a:prstGeom prst="rect">
                <a:avLst/>
              </a:prstGeom>
              <a:blipFill>
                <a:blip r:embed="rId4"/>
                <a:stretch>
                  <a:fillRect l="-6202" r="-6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D234711-19C0-AAEF-F9C8-46F8075DBB07}"/>
                  </a:ext>
                </a:extLst>
              </p:cNvPr>
              <p:cNvSpPr txBox="1"/>
              <p:nvPr/>
            </p:nvSpPr>
            <p:spPr>
              <a:xfrm>
                <a:off x="379983" y="4033924"/>
                <a:ext cx="3899598" cy="7752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D234711-19C0-AAEF-F9C8-46F8075DBB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983" y="4033924"/>
                <a:ext cx="3899598" cy="775284"/>
              </a:xfrm>
              <a:prstGeom prst="rect">
                <a:avLst/>
              </a:prstGeom>
              <a:blipFill>
                <a:blip r:embed="rId5"/>
                <a:stretch>
                  <a:fillRect l="-2344" r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0AB4BAD-5864-84DC-8A99-3906197690E8}"/>
                  </a:ext>
                </a:extLst>
              </p:cNvPr>
              <p:cNvSpPr txBox="1"/>
              <p:nvPr/>
            </p:nvSpPr>
            <p:spPr>
              <a:xfrm>
                <a:off x="1631504" y="4685189"/>
                <a:ext cx="1294512" cy="729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0AB4BAD-5864-84DC-8A99-3906197690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685189"/>
                <a:ext cx="1294512" cy="729628"/>
              </a:xfrm>
              <a:prstGeom prst="rect">
                <a:avLst/>
              </a:prstGeom>
              <a:blipFill>
                <a:blip r:embed="rId6"/>
                <a:stretch>
                  <a:fillRect l="-7547" r="-7547"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469994" y="836367"/>
            <a:ext cx="4878259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6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9" name="yt_shape_11669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68" name="yt_image_11668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671" name="yt_shape_11671"/>
              <p:cNvSpPr txBox="1"/>
              <p:nvPr/>
            </p:nvSpPr>
            <p:spPr>
              <a:xfrm>
                <a:off x="540119" y="1597583"/>
                <a:ext cx="11492915" cy="29120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创新意识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若规定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fa95c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671" name="yt_shape_11671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2912079"/>
              </a:xfrm>
              <a:prstGeom prst="rect">
                <a:avLst/>
              </a:prstGeom>
              <a:blipFill>
                <a:blip r:embed="rId3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DD39406-110D-16AA-5B56-E3F48FB6E8B1}"/>
                  </a:ext>
                </a:extLst>
              </p:cNvPr>
              <p:cNvSpPr txBox="1"/>
              <p:nvPr/>
            </p:nvSpPr>
            <p:spPr>
              <a:xfrm>
                <a:off x="450108" y="2906947"/>
                <a:ext cx="5067998" cy="7658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3, 'hasSerialNum': 1}">
                <a:extLst>
                  <a:ext uri="{FF2B5EF4-FFF2-40B4-BE49-F238E27FC236}">
                    <a16:creationId xmlns:a16="http://schemas.microsoft.com/office/drawing/2014/main" id="{2DD39406-110D-16AA-5B56-E3F48FB6E8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06947"/>
                <a:ext cx="5067998" cy="765823"/>
              </a:xfrm>
              <a:prstGeom prst="rect">
                <a:avLst/>
              </a:prstGeom>
              <a:blipFill>
                <a:blip r:embed="rId4"/>
                <a:stretch>
                  <a:fillRect l="-1925" r="-192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904574D-FEC8-ACE3-4FAC-25D2068F81C8}"/>
                  </a:ext>
                </a:extLst>
              </p:cNvPr>
              <p:cNvSpPr txBox="1"/>
              <p:nvPr/>
            </p:nvSpPr>
            <p:spPr>
              <a:xfrm>
                <a:off x="450108" y="3579158"/>
                <a:ext cx="6399911" cy="9491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23, 'hasSerialNum': 1}">
                <a:extLst>
                  <a:ext uri="{FF2B5EF4-FFF2-40B4-BE49-F238E27FC236}">
                    <a16:creationId xmlns:a16="http://schemas.microsoft.com/office/drawing/2014/main" id="{7904574D-FEC8-ACE3-4FAC-25D2068F81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79158"/>
                <a:ext cx="6399911" cy="949147"/>
              </a:xfrm>
              <a:prstGeom prst="rect">
                <a:avLst/>
              </a:prstGeom>
              <a:blipFill>
                <a:blip r:embed="rId5"/>
                <a:stretch>
                  <a:fillRect l="-1524" r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6" name="yt_shape_11676"/>
          <p:cNvSpPr txBox="1"/>
          <p:nvPr/>
        </p:nvSpPr>
        <p:spPr>
          <a:xfrm>
            <a:off x="540119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1675" name="yt_image_11675" title="H_29.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78" name="yt_shape_11678"/>
          <p:cNvSpPr txBox="1"/>
          <p:nvPr/>
        </p:nvSpPr>
        <p:spPr>
          <a:xfrm>
            <a:off x="3731584" y="1378425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一个数除以几个数的和的计算方法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679"/>
              <p:cNvSpPr txBox="1"/>
              <p:nvPr/>
            </p:nvSpPr>
            <p:spPr>
              <a:xfrm>
                <a:off x="540119" y="1806941"/>
                <a:ext cx="11492915" cy="50510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阅读下列材料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解法一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解法二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解法三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原式的倒数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d6ef9,isEnd"/>
                  </a:rPr>
                  <a:t>24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上述得到的结果不同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你认为解法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是错误的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ef4b6,isEnd"/>
                  </a:rPr>
                  <a:t>除法不适用分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配律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>
          <p:sp>
            <p:nvSpPr>
              <p:cNvPr id="5" name="yt_shape_116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06941"/>
                <a:ext cx="11492915" cy="5051060"/>
              </a:xfrm>
              <a:prstGeom prst="rect">
                <a:avLst/>
              </a:prstGeom>
              <a:blipFill>
                <a:blip r:embed="rId3"/>
                <a:stretch>
                  <a:fillRect l="-1645" t="-1568" b="-22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A7087E3-227D-BA11-8232-66329845B31C}"/>
              </a:ext>
            </a:extLst>
          </p:cNvPr>
          <p:cNvSpPr txBox="1"/>
          <p:nvPr/>
        </p:nvSpPr>
        <p:spPr>
          <a:xfrm>
            <a:off x="6088908" y="588423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91" name="yt_shape_11691"/>
              <p:cNvSpPr txBox="1"/>
              <p:nvPr/>
            </p:nvSpPr>
            <p:spPr>
              <a:xfrm>
                <a:off x="540000" y="900000"/>
                <a:ext cx="3847207" cy="31786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选择适合的方法计算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91" name="yt_shape_11691" descr="{&quot;rangeId&quot;:3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847207" cy="3178627"/>
              </a:xfrm>
              <a:prstGeom prst="rect">
                <a:avLst/>
              </a:prstGeom>
              <a:blipFill>
                <a:blip r:embed="rId2"/>
                <a:stretch>
                  <a:fillRect l="-4913" t="-1727" r="-3803" b="-15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87F6889-7E6F-28F3-FCBD-D9F046726ADA}"/>
                  </a:ext>
                </a:extLst>
              </p:cNvPr>
              <p:cNvSpPr txBox="1"/>
              <p:nvPr/>
            </p:nvSpPr>
            <p:spPr>
              <a:xfrm>
                <a:off x="449989" y="2007878"/>
                <a:ext cx="385673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1}">
                <a:extLst>
                  <a:ext uri="{FF2B5EF4-FFF2-40B4-BE49-F238E27FC236}">
                    <a16:creationId xmlns:a16="http://schemas.microsoft.com/office/drawing/2014/main" id="{487F6889-7E6F-28F3-FCBD-D9F046726A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7878"/>
                <a:ext cx="3856736" cy="775793"/>
              </a:xfrm>
              <a:prstGeom prst="rect">
                <a:avLst/>
              </a:prstGeom>
              <a:blipFill>
                <a:blip r:embed="rId3"/>
                <a:stretch>
                  <a:fillRect l="-2532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0368EFA-AB56-B001-5829-D4C53024E81D}"/>
                  </a:ext>
                </a:extLst>
              </p:cNvPr>
              <p:cNvSpPr txBox="1"/>
              <p:nvPr/>
            </p:nvSpPr>
            <p:spPr>
              <a:xfrm>
                <a:off x="1631504" y="2690059"/>
                <a:ext cx="1494537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0368EFA-AB56-B001-5829-D4C53024E8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690059"/>
                <a:ext cx="1494537" cy="769061"/>
              </a:xfrm>
              <a:prstGeom prst="rect">
                <a:avLst/>
              </a:prstGeom>
              <a:blipFill>
                <a:blip r:embed="rId4"/>
                <a:stretch>
                  <a:fillRect l="-65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07B27FC-AFB5-9FF1-7957-E96E18DDF765}"/>
                  </a:ext>
                </a:extLst>
              </p:cNvPr>
              <p:cNvSpPr txBox="1"/>
              <p:nvPr/>
            </p:nvSpPr>
            <p:spPr>
              <a:xfrm>
                <a:off x="1631504" y="3365508"/>
                <a:ext cx="989711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07B27FC-AFB5-9FF1-7957-E96E18DDF7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365508"/>
                <a:ext cx="989711" cy="729184"/>
              </a:xfrm>
              <a:prstGeom prst="rect">
                <a:avLst/>
              </a:prstGeom>
              <a:blipFill>
                <a:blip r:embed="rId5"/>
                <a:stretch>
                  <a:fillRect l="-9877" r="-9877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9" name="yt_shape_11599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98" name="yt_image_1159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01" name="yt_shape_11601"/>
          <p:cNvSpPr txBox="1"/>
          <p:nvPr/>
        </p:nvSpPr>
        <p:spPr>
          <a:xfrm>
            <a:off x="540000" y="1603297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有理数的除法法则</a:t>
            </a:r>
          </a:p>
        </p:txBody>
      </p:sp>
      <p:sp>
        <p:nvSpPr>
          <p:cNvPr id="11602" name="yt_shape_11602"/>
          <p:cNvSpPr txBox="1"/>
          <p:nvPr/>
        </p:nvSpPr>
        <p:spPr>
          <a:xfrm>
            <a:off x="540000" y="2102862"/>
            <a:ext cx="68993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03" name="yt_table_11603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5150017"/>
                  </p:ext>
                </p:extLst>
              </p:nvPr>
            </p:nvGraphicFramePr>
            <p:xfrm>
              <a:off x="540056" y="2582165"/>
              <a:ext cx="8124191" cy="673862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364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65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366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36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603" name="yt_table_11603" descr="{&quot;rangeId&quot;:5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5150017"/>
                  </p:ext>
                </p:extLst>
              </p:nvPr>
            </p:nvGraphicFramePr>
            <p:xfrm>
              <a:off x="540056" y="2582165"/>
              <a:ext cx="8124191" cy="63500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364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65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366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367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9174" r="-7433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29365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604" name="yt_shape_11604"/>
          <p:cNvSpPr txBox="1"/>
          <p:nvPr/>
        </p:nvSpPr>
        <p:spPr>
          <a:xfrm>
            <a:off x="540000" y="3267813"/>
            <a:ext cx="79941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两个有理数相除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则这两个有理数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05" name="yt_table_116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731773"/>
              </p:ext>
            </p:extLst>
          </p:nvPr>
        </p:nvGraphicFramePr>
        <p:xfrm>
          <a:off x="540056" y="3747116"/>
          <a:ext cx="6758623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异号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"/>
                  </a:ext>
                </a:extLst>
              </a:tr>
            </a:tbl>
          </a:graphicData>
        </a:graphic>
      </p:graphicFrame>
      <p:pic>
        <p:nvPicPr>
          <p:cNvPr id="3" name="yt_shape_1722173745140">
            <a:extLst>
              <a:ext uri="{FF2B5EF4-FFF2-40B4-BE49-F238E27FC236}">
                <a16:creationId xmlns:a16="http://schemas.microsoft.com/office/drawing/2014/main" id="{1A3547DF-63FB-F7F3-1E16-0463AF068E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61096A-6334-7C89-2919-8ED82E8C79AE}"/>
              </a:ext>
            </a:extLst>
          </p:cNvPr>
          <p:cNvSpPr txBox="1"/>
          <p:nvPr/>
        </p:nvSpPr>
        <p:spPr>
          <a:xfrm>
            <a:off x="64697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B16B65-AE25-2B44-C980-21D14CE8CC4D}"/>
              </a:ext>
            </a:extLst>
          </p:cNvPr>
          <p:cNvSpPr txBox="1"/>
          <p:nvPr/>
        </p:nvSpPr>
        <p:spPr>
          <a:xfrm>
            <a:off x="7536589" y="32210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07" name="yt_shape_11607"/>
              <p:cNvSpPr txBox="1"/>
              <p:nvPr/>
            </p:nvSpPr>
            <p:spPr>
              <a:xfrm>
                <a:off x="540000" y="900000"/>
                <a:ext cx="7912422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除法变为乘法正确的是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607" name="yt_shape_11607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912422" cy="640816"/>
              </a:xfrm>
              <a:prstGeom prst="rect">
                <a:avLst/>
              </a:prstGeom>
              <a:blipFill>
                <a:blip r:embed="rId2"/>
                <a:stretch>
                  <a:fillRect l="-2388" r="-131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09" name="yt_table_11609" title="H_100.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05975611"/>
                  </p:ext>
                </p:extLst>
              </p:nvPr>
            </p:nvGraphicFramePr>
            <p:xfrm>
              <a:off x="540056" y="1591604"/>
              <a:ext cx="6617018" cy="1357123"/>
            </p:xfrm>
            <a:graphic>
              <a:graphicData uri="http://schemas.openxmlformats.org/drawingml/2006/table">
                <a:tbl>
                  <a:tblPr/>
                  <a:tblGrid>
                    <a:gridCol w="3789680">
                      <a:extLst>
                        <a:ext uri="{9D8B030D-6E8A-4147-A177-3AD203B41FA5}">
                          <a16:colId xmlns:a16="http://schemas.microsoft.com/office/drawing/2014/main" val="10370"/>
                        </a:ext>
                      </a:extLst>
                    </a:gridCol>
                    <a:gridCol w="2827338">
                      <a:extLst>
                        <a:ext uri="{9D8B030D-6E8A-4147-A177-3AD203B41FA5}">
                          <a16:colId xmlns:a16="http://schemas.microsoft.com/office/drawing/2014/main" val="1037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609" name="yt_table_11609" descr="{&quot;rangeId&quot;:7,&quot;type&quot;:&quot;Option&quot;}" title="H_100.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05975611"/>
                  </p:ext>
                </p:extLst>
              </p:nvPr>
            </p:nvGraphicFramePr>
            <p:xfrm>
              <a:off x="540056" y="1591604"/>
              <a:ext cx="6617018" cy="1278890"/>
            </p:xfrm>
            <a:graphic>
              <a:graphicData uri="http://schemas.openxmlformats.org/drawingml/2006/table">
                <a:tbl>
                  <a:tblPr/>
                  <a:tblGrid>
                    <a:gridCol w="3789680">
                      <a:extLst>
                        <a:ext uri="{9D8B030D-6E8A-4147-A177-3AD203B41FA5}">
                          <a16:colId xmlns:a16="http://schemas.microsoft.com/office/drawing/2014/main" val="10370"/>
                        </a:ext>
                      </a:extLst>
                    </a:gridCol>
                    <a:gridCol w="2827338">
                      <a:extLst>
                        <a:ext uri="{9D8B030D-6E8A-4147-A177-3AD203B41FA5}">
                          <a16:colId xmlns:a16="http://schemas.microsoft.com/office/drawing/2014/main" val="10371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4478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4267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6"/>
                      </a:ext>
                    </a:extLst>
                  </a:tr>
                  <a:tr h="6423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7447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4267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610" name="yt_shape_11610"/>
          <p:cNvSpPr txBox="1"/>
          <p:nvPr/>
        </p:nvSpPr>
        <p:spPr>
          <a:xfrm>
            <a:off x="540000" y="2921000"/>
            <a:ext cx="892552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）＝＋（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D0159DE-BA00-AEE5-193A-1ECE3D64DD4B}"/>
              </a:ext>
            </a:extLst>
          </p:cNvPr>
          <p:cNvSpPr txBox="1"/>
          <p:nvPr/>
        </p:nvSpPr>
        <p:spPr>
          <a:xfrm>
            <a:off x="7455626" y="853194"/>
            <a:ext cx="400748" cy="7282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F2C25E-E326-2779-A132-788DE8960B62}"/>
              </a:ext>
            </a:extLst>
          </p:cNvPr>
          <p:cNvSpPr txBox="1"/>
          <p:nvPr/>
        </p:nvSpPr>
        <p:spPr>
          <a:xfrm>
            <a:off x="5021989" y="3349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7DB6DC-B93E-6151-E830-11FD721DB2D8}"/>
              </a:ext>
            </a:extLst>
          </p:cNvPr>
          <p:cNvSpPr txBox="1"/>
          <p:nvPr/>
        </p:nvSpPr>
        <p:spPr>
          <a:xfrm>
            <a:off x="7003189" y="3349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FA3741-A713-D834-EDB3-38A39A9AD949}"/>
              </a:ext>
            </a:extLst>
          </p:cNvPr>
          <p:cNvSpPr txBox="1"/>
          <p:nvPr/>
        </p:nvSpPr>
        <p:spPr>
          <a:xfrm>
            <a:off x="4259989" y="3825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B26AD1-FB21-7C7A-54DF-E2E8784245B8}"/>
              </a:ext>
            </a:extLst>
          </p:cNvPr>
          <p:cNvSpPr txBox="1"/>
          <p:nvPr/>
        </p:nvSpPr>
        <p:spPr>
          <a:xfrm>
            <a:off x="5479189" y="38251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C7A8D4A-788E-AF82-B620-CBCF8FC0D2B3}"/>
              </a:ext>
            </a:extLst>
          </p:cNvPr>
          <p:cNvSpPr txBox="1"/>
          <p:nvPr/>
        </p:nvSpPr>
        <p:spPr>
          <a:xfrm>
            <a:off x="8222389" y="3825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F8FD97B-3016-3246-8407-0533A4044058}"/>
              </a:ext>
            </a:extLst>
          </p:cNvPr>
          <p:cNvSpPr txBox="1"/>
          <p:nvPr/>
        </p:nvSpPr>
        <p:spPr>
          <a:xfrm>
            <a:off x="3802789" y="430065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14" name="yt_shape_11614"/>
              <p:cNvSpPr txBox="1"/>
              <p:nvPr/>
            </p:nvSpPr>
            <p:spPr>
              <a:xfrm>
                <a:off x="540000" y="900000"/>
                <a:ext cx="5996834" cy="640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将输入的数分别除以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写出输出的数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14" name="yt_shape_11614" descr="{&quot;rangeId&quot;: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96834" cy="640240"/>
              </a:xfrm>
              <a:prstGeom prst="rect">
                <a:avLst/>
              </a:prstGeom>
              <a:blipFill>
                <a:blip r:embed="rId2"/>
                <a:stretch>
                  <a:fillRect l="-3154" r="-213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16" name="yt_image_11616" title="H_161.5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9776" y="1766987"/>
            <a:ext cx="3419640" cy="2837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653AE0ED-FC81-D6B3-909D-3136894CC188}"/>
              </a:ext>
            </a:extLst>
          </p:cNvPr>
          <p:cNvSpPr/>
          <p:nvPr/>
        </p:nvSpPr>
        <p:spPr>
          <a:xfrm>
            <a:off x="6600056" y="2722807"/>
            <a:ext cx="432048" cy="36004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53AE0ED-FC81-D6B3-909D-3136894CC188}"/>
              </a:ext>
            </a:extLst>
          </p:cNvPr>
          <p:cNvSpPr/>
          <p:nvPr/>
        </p:nvSpPr>
        <p:spPr>
          <a:xfrm>
            <a:off x="6600056" y="3326569"/>
            <a:ext cx="360040" cy="288032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53AE0ED-FC81-D6B3-909D-3136894CC188}"/>
              </a:ext>
            </a:extLst>
          </p:cNvPr>
          <p:cNvSpPr/>
          <p:nvPr/>
        </p:nvSpPr>
        <p:spPr>
          <a:xfrm>
            <a:off x="6536834" y="3733036"/>
            <a:ext cx="567278" cy="56006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18" name="yt_shape_11618"/>
              <p:cNvSpPr txBox="1"/>
              <p:nvPr/>
            </p:nvSpPr>
            <p:spPr>
              <a:xfrm>
                <a:off x="540000" y="900000"/>
                <a:ext cx="3279744" cy="45118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18" name="yt_shape_11618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279744" cy="4511876"/>
              </a:xfrm>
              <a:prstGeom prst="rect">
                <a:avLst/>
              </a:prstGeom>
              <a:blipFill>
                <a:blip r:embed="rId2"/>
                <a:stretch>
                  <a:fillRect l="-5762" t="-1216" r="-4647" b="-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84C29E8-4036-6AB6-F444-B51058630802}"/>
                  </a:ext>
                </a:extLst>
              </p:cNvPr>
              <p:cNvSpPr txBox="1"/>
              <p:nvPr/>
            </p:nvSpPr>
            <p:spPr>
              <a:xfrm>
                <a:off x="449989" y="2000893"/>
                <a:ext cx="3018536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hasSerialNum': 1}">
                <a:extLst>
                  <a:ext uri="{FF2B5EF4-FFF2-40B4-BE49-F238E27FC236}">
                    <a16:creationId xmlns:a16="http://schemas.microsoft.com/office/drawing/2014/main" id="{484C29E8-4036-6AB6-F444-B510586308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893"/>
                <a:ext cx="3018536" cy="766839"/>
              </a:xfrm>
              <a:prstGeom prst="rect">
                <a:avLst/>
              </a:prstGeom>
              <a:blipFill>
                <a:blip r:embed="rId3"/>
                <a:stretch>
                  <a:fillRect l="-323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F11104-A277-9903-C42C-A93BD5EABBD7}"/>
                  </a:ext>
                </a:extLst>
              </p:cNvPr>
              <p:cNvSpPr txBox="1"/>
              <p:nvPr/>
            </p:nvSpPr>
            <p:spPr>
              <a:xfrm>
                <a:off x="1681332" y="2674120"/>
                <a:ext cx="1318324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F11104-A277-9903-C42C-A93BD5EABB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1332" y="2674120"/>
                <a:ext cx="1318324" cy="766839"/>
              </a:xfrm>
              <a:prstGeom prst="rect">
                <a:avLst/>
              </a:prstGeom>
              <a:blipFill>
                <a:blip r:embed="rId4"/>
                <a:stretch>
                  <a:fillRect l="-7407" r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77CA387-4EAD-13B7-F9FF-F52CBFAECA65}"/>
                  </a:ext>
                </a:extLst>
              </p:cNvPr>
              <p:cNvSpPr txBox="1"/>
              <p:nvPr/>
            </p:nvSpPr>
            <p:spPr>
              <a:xfrm>
                <a:off x="449989" y="4020574"/>
                <a:ext cx="3428111" cy="7633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, 'hasSerialNum': 1}">
                <a:extLst>
                  <a:ext uri="{FF2B5EF4-FFF2-40B4-BE49-F238E27FC236}">
                    <a16:creationId xmlns:a16="http://schemas.microsoft.com/office/drawing/2014/main" id="{D77CA387-4EAD-13B7-F9FF-F52CBFAECA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20574"/>
                <a:ext cx="3428111" cy="763347"/>
              </a:xfrm>
              <a:prstGeom prst="rect">
                <a:avLst/>
              </a:prstGeom>
              <a:blipFill>
                <a:blip r:embed="rId5"/>
                <a:stretch>
                  <a:fillRect l="-2847" r="-2847" b="-4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77A4EC7-626A-C254-B0E0-266674D167CB}"/>
                  </a:ext>
                </a:extLst>
              </p:cNvPr>
              <p:cNvSpPr txBox="1"/>
              <p:nvPr/>
            </p:nvSpPr>
            <p:spPr>
              <a:xfrm>
                <a:off x="1681332" y="4690309"/>
                <a:ext cx="1294512" cy="7247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77A4EC7-626A-C254-B0E0-266674D167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1332" y="4690309"/>
                <a:ext cx="1294512" cy="724738"/>
              </a:xfrm>
              <a:prstGeom prst="rect">
                <a:avLst/>
              </a:prstGeom>
              <a:blipFill>
                <a:blip r:embed="rId6"/>
                <a:stretch>
                  <a:fillRect l="-7547" r="-7547" b="-1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7" name="yt_shape_11627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化简分数</a:t>
            </a:r>
          </a:p>
        </p:txBody>
      </p:sp>
      <p:sp>
        <p:nvSpPr>
          <p:cNvPr id="11628" name="yt_shape_11628"/>
          <p:cNvSpPr txBox="1"/>
          <p:nvPr/>
        </p:nvSpPr>
        <p:spPr>
          <a:xfrm>
            <a:off x="540000" y="1399565"/>
            <a:ext cx="46086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下列关系不成立的是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29" name="yt_table_11629" title="H_94.4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44529813"/>
                  </p:ext>
                </p:extLst>
              </p:nvPr>
            </p:nvGraphicFramePr>
            <p:xfrm>
              <a:off x="540056" y="1878868"/>
              <a:ext cx="6761100" cy="1272540"/>
            </p:xfrm>
            <a:graphic>
              <a:graphicData uri="http://schemas.openxmlformats.org/drawingml/2006/table">
                <a:tbl>
                  <a:tblPr/>
                  <a:tblGrid>
                    <a:gridCol w="3814382">
                      <a:extLst>
                        <a:ext uri="{9D8B030D-6E8A-4147-A177-3AD203B41FA5}">
                          <a16:colId xmlns:a16="http://schemas.microsoft.com/office/drawing/2014/main" val="10372"/>
                        </a:ext>
                      </a:extLst>
                    </a:gridCol>
                    <a:gridCol w="2946718">
                      <a:extLst>
                        <a:ext uri="{9D8B030D-6E8A-4147-A177-3AD203B41FA5}">
                          <a16:colId xmlns:a16="http://schemas.microsoft.com/office/drawing/2014/main" val="1037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629" name="yt_table_11629" descr="{&quot;rangeId&quot;:12,&quot;type&quot;:&quot;Option&quot;}" title="H_94.4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44529813"/>
                  </p:ext>
                </p:extLst>
              </p:nvPr>
            </p:nvGraphicFramePr>
            <p:xfrm>
              <a:off x="540056" y="1878868"/>
              <a:ext cx="6761100" cy="1199134"/>
            </p:xfrm>
            <a:graphic>
              <a:graphicData uri="http://schemas.openxmlformats.org/drawingml/2006/table">
                <a:tbl>
                  <a:tblPr/>
                  <a:tblGrid>
                    <a:gridCol w="3814382">
                      <a:extLst>
                        <a:ext uri="{9D8B030D-6E8A-4147-A177-3AD203B41FA5}">
                          <a16:colId xmlns:a16="http://schemas.microsoft.com/office/drawing/2014/main" val="10372"/>
                        </a:ext>
                      </a:extLst>
                    </a:gridCol>
                    <a:gridCol w="2946718">
                      <a:extLst>
                        <a:ext uri="{9D8B030D-6E8A-4147-A177-3AD203B41FA5}">
                          <a16:colId xmlns:a16="http://schemas.microsoft.com/office/drawing/2014/main" val="10373"/>
                        </a:ext>
                      </a:extLst>
                    </a:gridCol>
                  </a:tblGrid>
                  <a:tr h="5995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7316" b="-1161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9339" b="-1161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8"/>
                      </a:ext>
                    </a:extLst>
                  </a:tr>
                  <a:tr h="5995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1020" r="-77316" b="-173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9339" t="-101020" b="-173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630" name="yt_shape_11630"/>
          <p:cNvSpPr txBox="1"/>
          <p:nvPr/>
        </p:nvSpPr>
        <p:spPr>
          <a:xfrm>
            <a:off x="540000" y="312852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31" name="yt_shape_11631"/>
              <p:cNvSpPr txBox="1"/>
              <p:nvPr/>
            </p:nvSpPr>
            <p:spPr>
              <a:xfrm>
                <a:off x="540000" y="3607828"/>
                <a:ext cx="6213239" cy="648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631" name="yt_shape_116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07828"/>
                <a:ext cx="6213239" cy="648575"/>
              </a:xfrm>
              <a:prstGeom prst="rect">
                <a:avLst/>
              </a:prstGeom>
              <a:blipFill>
                <a:blip r:embed="rId3"/>
                <a:stretch>
                  <a:fillRect l="-3042" r="-2061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33" name="yt_shape_11633"/>
              <p:cNvSpPr txBox="1"/>
              <p:nvPr/>
            </p:nvSpPr>
            <p:spPr>
              <a:xfrm>
                <a:off x="540000" y="4307191"/>
                <a:ext cx="6674904" cy="6422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633" name="yt_shape_116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07191"/>
                <a:ext cx="6674904" cy="642227"/>
              </a:xfrm>
              <a:prstGeom prst="rect">
                <a:avLst/>
              </a:prstGeom>
              <a:blipFill>
                <a:blip r:embed="rId4"/>
                <a:stretch>
                  <a:fillRect l="-2831" r="-182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35" name="yt_shape_11635"/>
          <p:cNvSpPr txBox="1"/>
          <p:nvPr/>
        </p:nvSpPr>
        <p:spPr>
          <a:xfrm>
            <a:off x="540000" y="5000206"/>
            <a:ext cx="28469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化简下列各分数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636" name="yt_shape_11636"/>
              <p:cNvSpPr txBox="1"/>
              <p:nvPr/>
            </p:nvSpPr>
            <p:spPr>
              <a:xfrm>
                <a:off x="540000" y="5479509"/>
                <a:ext cx="3366306" cy="6513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636" name="yt_shape_116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79509"/>
                <a:ext cx="3366306" cy="651397"/>
              </a:xfrm>
              <a:prstGeom prst="rect">
                <a:avLst/>
              </a:prstGeom>
              <a:blipFill>
                <a:blip r:embed="rId5"/>
                <a:stretch>
                  <a:fillRect l="-5616" r="-31703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38" name="yt_shape_11638"/>
          <p:cNvSpPr txBox="1"/>
          <p:nvPr/>
        </p:nvSpPr>
        <p:spPr>
          <a:xfrm>
            <a:off x="540000" y="6181694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	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73745227">
            <a:extLst>
              <a:ext uri="{FF2B5EF4-FFF2-40B4-BE49-F238E27FC236}">
                <a16:creationId xmlns:a16="http://schemas.microsoft.com/office/drawing/2014/main" id="{3B5C9FC3-0AB8-AC7F-91CD-A64E9435813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61A47C-AE3D-A04F-63B3-593071DFDC46}"/>
              </a:ext>
            </a:extLst>
          </p:cNvPr>
          <p:cNvSpPr txBox="1"/>
          <p:nvPr/>
        </p:nvSpPr>
        <p:spPr>
          <a:xfrm>
            <a:off x="41837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A92572-6187-9A02-7270-D9140D5A6D0F}"/>
              </a:ext>
            </a:extLst>
          </p:cNvPr>
          <p:cNvSpPr txBox="1"/>
          <p:nvPr/>
        </p:nvSpPr>
        <p:spPr>
          <a:xfrm>
            <a:off x="2335939" y="3561022"/>
            <a:ext cx="1704086" cy="7359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8E04CE-7AA4-3055-AA2A-2E0A9E49C2E9}"/>
              </a:ext>
            </a:extLst>
          </p:cNvPr>
          <p:cNvSpPr txBox="1"/>
          <p:nvPr/>
        </p:nvSpPr>
        <p:spPr>
          <a:xfrm>
            <a:off x="4469539" y="3561022"/>
            <a:ext cx="637286" cy="7359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8C31C7A-3651-503E-775A-D41FEF1FDF31}"/>
              </a:ext>
            </a:extLst>
          </p:cNvPr>
          <p:cNvSpPr txBox="1"/>
          <p:nvPr/>
        </p:nvSpPr>
        <p:spPr>
          <a:xfrm>
            <a:off x="5536339" y="3561022"/>
            <a:ext cx="942086" cy="7359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09CE7F3-532A-BE9D-33B4-FC68EDA63E8F}"/>
              </a:ext>
            </a:extLst>
          </p:cNvPr>
          <p:cNvSpPr txBox="1"/>
          <p:nvPr/>
        </p:nvSpPr>
        <p:spPr>
          <a:xfrm>
            <a:off x="2335939" y="4260385"/>
            <a:ext cx="1704086" cy="72962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DAF59AE-3EDE-DE94-E600-18935D0A6DB9}"/>
              </a:ext>
            </a:extLst>
          </p:cNvPr>
          <p:cNvSpPr txBox="1"/>
          <p:nvPr/>
        </p:nvSpPr>
        <p:spPr>
          <a:xfrm>
            <a:off x="4469539" y="4260385"/>
            <a:ext cx="1551687" cy="72962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5E3732A-6890-EA78-6B15-1763854BDE65}"/>
              </a:ext>
            </a:extLst>
          </p:cNvPr>
          <p:cNvSpPr txBox="1"/>
          <p:nvPr/>
        </p:nvSpPr>
        <p:spPr>
          <a:xfrm>
            <a:off x="6450739" y="4260385"/>
            <a:ext cx="637286" cy="72962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DA72FA1-78F3-0B53-57A4-334A4A215D4F}"/>
              </a:ext>
            </a:extLst>
          </p:cNvPr>
          <p:cNvSpPr txBox="1"/>
          <p:nvPr/>
        </p:nvSpPr>
        <p:spPr>
          <a:xfrm>
            <a:off x="449989" y="6134888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DA72FA1-78F3-0B53-57A4-334A4A215D4F}"/>
              </a:ext>
            </a:extLst>
          </p:cNvPr>
          <p:cNvSpPr txBox="1"/>
          <p:nvPr/>
        </p:nvSpPr>
        <p:spPr>
          <a:xfrm>
            <a:off x="3386933" y="6165980"/>
            <a:ext cx="270906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2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9" name="yt_shape_11639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有理数除法的应用</a:t>
            </a:r>
          </a:p>
        </p:txBody>
      </p:sp>
      <p:sp>
        <p:nvSpPr>
          <p:cNvPr id="11640" name="yt_shape_11640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某冷冻厂的一个冷库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现在的室温是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现在一批食品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需要在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c466,isEnd"/>
              </a:rPr>
              <a:t>的环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境下冷藏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如果每小时能降温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那么降到所需温度需要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745288">
            <a:extLst>
              <a:ext uri="{FF2B5EF4-FFF2-40B4-BE49-F238E27FC236}">
                <a16:creationId xmlns:a16="http://schemas.microsoft.com/office/drawing/2014/main" id="{891C06D6-D576-9257-840A-6DA02C2CDB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8FCE375-E747-DE69-57D4-93CCBAAB07D0}"/>
              </a:ext>
            </a:extLst>
          </p:cNvPr>
          <p:cNvSpPr txBox="1"/>
          <p:nvPr/>
        </p:nvSpPr>
        <p:spPr>
          <a:xfrm>
            <a:off x="8368557" y="182824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2" name="yt_shape_1164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41" name="yt_image_11641" title="H_50.4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44" name="yt_shape_11644"/>
          <p:cNvSpPr txBox="1"/>
          <p:nvPr/>
        </p:nvSpPr>
        <p:spPr>
          <a:xfrm>
            <a:off x="540000" y="1591869"/>
            <a:ext cx="61184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运算结果相同的是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45" name="yt_table_1164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9324152"/>
              </p:ext>
            </p:extLst>
          </p:nvPr>
        </p:nvGraphicFramePr>
        <p:xfrm>
          <a:off x="540056" y="2071172"/>
          <a:ext cx="7096443" cy="950976"/>
        </p:xfrm>
        <a:graphic>
          <a:graphicData uri="http://schemas.openxmlformats.org/drawingml/2006/table">
            <a:tbl>
              <a:tblPr/>
              <a:tblGrid>
                <a:gridCol w="4023043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  <a:gridCol w="3073400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647" name="yt_shape_11647"/>
              <p:cNvSpPr txBox="1"/>
              <p:nvPr/>
            </p:nvSpPr>
            <p:spPr>
              <a:xfrm>
                <a:off x="540000" y="3072726"/>
                <a:ext cx="8565486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那么下列结论成立的是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1647" name="yt_shape_11647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72726"/>
                <a:ext cx="8565486" cy="651653"/>
              </a:xfrm>
              <a:prstGeom prst="rect">
                <a:avLst/>
              </a:prstGeom>
              <a:blipFill>
                <a:blip r:embed="rId3"/>
                <a:stretch>
                  <a:fillRect l="-2206" r="-1210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649" name="yt_table_1164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830504"/>
              </p:ext>
            </p:extLst>
          </p:nvPr>
        </p:nvGraphicFramePr>
        <p:xfrm>
          <a:off x="540056" y="3775167"/>
          <a:ext cx="6694806" cy="950976"/>
        </p:xfrm>
        <a:graphic>
          <a:graphicData uri="http://schemas.openxmlformats.org/drawingml/2006/table">
            <a:tbl>
              <a:tblPr/>
              <a:tblGrid>
                <a:gridCol w="4023043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  <a:gridCol w="2671763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BA78506-89AB-B419-1743-001ABE2C9FAC}"/>
              </a:ext>
            </a:extLst>
          </p:cNvPr>
          <p:cNvSpPr txBox="1"/>
          <p:nvPr/>
        </p:nvSpPr>
        <p:spPr>
          <a:xfrm>
            <a:off x="5696486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E06683-0B28-306A-F9D5-427BACAE8C79}"/>
              </a:ext>
            </a:extLst>
          </p:cNvPr>
          <p:cNvSpPr txBox="1"/>
          <p:nvPr/>
        </p:nvSpPr>
        <p:spPr>
          <a:xfrm>
            <a:off x="8119836" y="3025920"/>
            <a:ext cx="383285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51" name="yt_shape_11651"/>
              <p:cNvSpPr txBox="1"/>
              <p:nvPr/>
            </p:nvSpPr>
            <p:spPr>
              <a:xfrm>
                <a:off x="540000" y="900000"/>
                <a:ext cx="6992299" cy="31807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一个数与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的乘积等于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这个数是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1651" name="yt_shape_116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992299" cy="3180743"/>
              </a:xfrm>
              <a:prstGeom prst="rect">
                <a:avLst/>
              </a:prstGeom>
              <a:blipFill>
                <a:blip r:embed="rId2"/>
                <a:stretch>
                  <a:fillRect l="-2703" r="-16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C0635A8-44A3-CB57-17E2-46699173C487}"/>
              </a:ext>
            </a:extLst>
          </p:cNvPr>
          <p:cNvSpPr txBox="1"/>
          <p:nvPr/>
        </p:nvSpPr>
        <p:spPr>
          <a:xfrm>
            <a:off x="3800249" y="1524643"/>
            <a:ext cx="942086" cy="7829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78EECA-CA59-8342-409C-25196DDB7787}"/>
              </a:ext>
            </a:extLst>
          </p:cNvPr>
          <p:cNvSpPr txBox="1"/>
          <p:nvPr/>
        </p:nvSpPr>
        <p:spPr>
          <a:xfrm>
            <a:off x="4200299" y="2213999"/>
            <a:ext cx="942086" cy="7829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78B9728-C72A-7BE7-916B-B16B078DCF85}"/>
                  </a:ext>
                </a:extLst>
              </p:cNvPr>
              <p:cNvSpPr txBox="1"/>
              <p:nvPr/>
            </p:nvSpPr>
            <p:spPr>
              <a:xfrm>
                <a:off x="6388827" y="2903355"/>
                <a:ext cx="1013524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hasSerialNum': 1}">
                <a:extLst>
                  <a:ext uri="{FF2B5EF4-FFF2-40B4-BE49-F238E27FC236}">
                    <a16:creationId xmlns:a16="http://schemas.microsoft.com/office/drawing/2014/main" id="{E78B9728-C72A-7BE7-916B-B16B078DCF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8827" y="2903355"/>
                <a:ext cx="1013524" cy="769062"/>
              </a:xfrm>
              <a:prstGeom prst="rect">
                <a:avLst/>
              </a:prstGeom>
              <a:blipFill>
                <a:blip r:embed="rId3"/>
                <a:stretch>
                  <a:fillRect l="-903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4AA9775-B103-8428-D302-DE89DEFE9DB1}"/>
              </a:ext>
            </a:extLst>
          </p:cNvPr>
          <p:cNvCxnSpPr/>
          <p:nvPr/>
        </p:nvCxnSpPr>
        <p:spPr>
          <a:xfrm>
            <a:off x="6174038" y="3644661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631</Words>
  <Application>Microsoft Office PowerPoint</Application>
  <PresentationFormat>宽屏</PresentationFormat>
  <Paragraphs>140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6" baseType="lpstr">
      <vt:lpstr>,isEnd</vt:lpstr>
      <vt:lpstr>_⨹_1_67b13,isEnd</vt:lpstr>
      <vt:lpstr>_⨹_1_fa95c</vt:lpstr>
      <vt:lpstr>_⨹_2_0c466,isEnd</vt:lpstr>
      <vt:lpstr>_⨹_2_d6ef9,isEnd</vt:lpstr>
      <vt:lpstr>_⨹_4_4be6c,isEnd</vt:lpstr>
      <vt:lpstr>_⨹_6_ef4b6,isEnd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2024-07-29T01:08:12Z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