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75" r:id="rId6"/>
    <p:sldId id="378" r:id="rId7"/>
    <p:sldId id="381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8" name="yt_shape_10618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直观地表示有理数</a:t>
            </a:r>
          </a:p>
        </p:txBody>
      </p:sp>
      <p:sp>
        <p:nvSpPr>
          <p:cNvPr id="10619" name="yt_shape_10619"/>
          <p:cNvSpPr txBox="1"/>
          <p:nvPr/>
        </p:nvSpPr>
        <p:spPr>
          <a:xfrm>
            <a:off x="540000" y="1399565"/>
            <a:ext cx="87844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数轴上的整数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被星星遮挡住了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21" name="yt_table_1062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65935"/>
              </p:ext>
            </p:extLst>
          </p:nvPr>
        </p:nvGraphicFramePr>
        <p:xfrm>
          <a:off x="540056" y="1878868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7"/>
                  </a:ext>
                </a:extLst>
              </a:tr>
            </a:tbl>
          </a:graphicData>
        </a:graphic>
      </p:graphicFrame>
      <p:pic>
        <p:nvPicPr>
          <p:cNvPr id="10620" name="yt_image_10620_skip" title="H_30.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52945" y="1878868"/>
            <a:ext cx="2997198" cy="360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23" name="yt_shape_10623"/>
          <p:cNvSpPr txBox="1"/>
          <p:nvPr/>
        </p:nvSpPr>
        <p:spPr>
          <a:xfrm>
            <a:off x="540119" y="240503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｜＞｜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f27f"/>
              </a:rPr>
              <a:t>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么用数轴上的点来表示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24" name="yt_table_106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084397"/>
              </p:ext>
            </p:extLst>
          </p:nvPr>
        </p:nvGraphicFramePr>
        <p:xfrm>
          <a:off x="540056" y="3364474"/>
          <a:ext cx="6261736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  <a:gridCol w="2043113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000" b="0" i="0" u="none">
                          <a:solidFill>
                            <a:srgbClr val="1EE3CF"/>
                          </a:solidFill>
                          <a:effectLst/>
                          <a:latin typeface="Times New Roman" pitchFamily="20"/>
                          <a:ea typeface="Times New Roman" pitchFamily="20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</a:t>
                      </a:r>
                      <a:r>
                        <a:rPr lang="en-US" altLang="zh-CN" sz="1000" b="0" i="0" u="none">
                          <a:solidFill>
                            <a:srgbClr val="1EE3CF"/>
                          </a:solidFill>
                          <a:effectLst/>
                          <a:latin typeface="Times New Roman" pitchFamily="10"/>
                          <a:ea typeface="宋体" pitchFamily="10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950" b="0" i="0" u="none">
                          <a:solidFill>
                            <a:srgbClr val="1EE3CF"/>
                          </a:solidFill>
                          <a:effectLst/>
                          <a:latin typeface="Times New Roman" pitchFamily="20"/>
                          <a:ea typeface="Times New Roman" pitchFamily="20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</a:t>
                      </a:r>
                      <a:r>
                        <a:rPr lang="en-US" altLang="zh-CN" sz="600" b="0" i="0" u="none">
                          <a:solidFill>
                            <a:srgbClr val="1EE3CF"/>
                          </a:solidFill>
                          <a:effectLst/>
                          <a:latin typeface="Times New Roman" pitchFamily="6"/>
                          <a:ea typeface="宋体" pitchFamily="6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900" b="0" i="0" u="none">
                          <a:solidFill>
                            <a:srgbClr val="1EE3CF"/>
                          </a:solidFill>
                          <a:effectLst/>
                          <a:latin typeface="Times New Roman" pitchFamily="19"/>
                          <a:ea typeface="Times New Roman" pitchFamily="19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</a:t>
                      </a:r>
                      <a:r>
                        <a:rPr lang="en-US" altLang="zh-CN" sz="700" b="0" i="0" u="none">
                          <a:solidFill>
                            <a:srgbClr val="1EE3CF"/>
                          </a:solidFill>
                          <a:effectLst/>
                          <a:latin typeface="Times New Roman" pitchFamily="7"/>
                          <a:ea typeface="宋体" pitchFamily="7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000" b="0" i="0" u="none">
                          <a:solidFill>
                            <a:srgbClr val="1EE3CF"/>
                          </a:solidFill>
                          <a:effectLst/>
                          <a:latin typeface="Times New Roman" pitchFamily="20"/>
                          <a:ea typeface="Times New Roman" pitchFamily="20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</a:t>
                      </a:r>
                      <a:r>
                        <a:rPr lang="en-US" altLang="zh-CN" sz="1000" b="0" i="0" u="none">
                          <a:solidFill>
                            <a:srgbClr val="1EE3CF"/>
                          </a:solidFill>
                          <a:effectLst/>
                          <a:latin typeface="Times New Roman" pitchFamily="10"/>
                          <a:ea typeface="宋体" pitchFamily="10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"/>
                  </a:ext>
                </a:extLst>
              </a:tr>
            </a:tbl>
          </a:graphicData>
        </a:graphic>
      </p:graphicFrame>
      <p:pic>
        <p:nvPicPr>
          <p:cNvPr id="3" name="yt_shape_1722173619965">
            <a:extLst>
              <a:ext uri="{FF2B5EF4-FFF2-40B4-BE49-F238E27FC236}">
                <a16:creationId xmlns:a16="http://schemas.microsoft.com/office/drawing/2014/main" id="{52B76F71-12A3-921E-00C6-C557E10ED1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pic>
        <p:nvPicPr>
          <p:cNvPr id="5" name="yt_shape_1722173620046">
            <a:extLst>
              <a:ext uri="{FF2B5EF4-FFF2-40B4-BE49-F238E27FC236}">
                <a16:creationId xmlns:a16="http://schemas.microsoft.com/office/drawing/2014/main" id="{0482551F-62DD-10CA-4626-93AE4AB97F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19" y="3477882"/>
            <a:ext cx="1086039" cy="248672"/>
          </a:xfrm>
          <a:prstGeom prst="rect">
            <a:avLst/>
          </a:prstGeom>
        </p:spPr>
      </p:pic>
      <p:pic>
        <p:nvPicPr>
          <p:cNvPr id="7" name="yt_shape_1722173620107">
            <a:extLst>
              <a:ext uri="{FF2B5EF4-FFF2-40B4-BE49-F238E27FC236}">
                <a16:creationId xmlns:a16="http://schemas.microsoft.com/office/drawing/2014/main" id="{D482FD60-F322-A9B4-9D41-9BD29CECD7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279" y="3480770"/>
            <a:ext cx="1071752" cy="242897"/>
          </a:xfrm>
          <a:prstGeom prst="rect">
            <a:avLst/>
          </a:prstGeom>
        </p:spPr>
      </p:pic>
      <p:pic>
        <p:nvPicPr>
          <p:cNvPr id="9" name="yt_shape_1722173620169">
            <a:extLst>
              <a:ext uri="{FF2B5EF4-FFF2-40B4-BE49-F238E27FC236}">
                <a16:creationId xmlns:a16="http://schemas.microsoft.com/office/drawing/2014/main" id="{AA4E833E-AFC3-48F4-D0EE-75B26BF6EE7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56" y="3963601"/>
            <a:ext cx="1073342" cy="228211"/>
          </a:xfrm>
          <a:prstGeom prst="rect">
            <a:avLst/>
          </a:prstGeom>
        </p:spPr>
      </p:pic>
      <p:pic>
        <p:nvPicPr>
          <p:cNvPr id="11" name="yt_shape_1722173620232">
            <a:extLst>
              <a:ext uri="{FF2B5EF4-FFF2-40B4-BE49-F238E27FC236}">
                <a16:creationId xmlns:a16="http://schemas.microsoft.com/office/drawing/2014/main" id="{7A5D4AAF-FADE-5AD2-33F0-B93040C048F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742" y="3950832"/>
            <a:ext cx="1086039" cy="25374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D1FE09-1B75-2611-C14C-C980C5E42E8F}"/>
              </a:ext>
            </a:extLst>
          </p:cNvPr>
          <p:cNvSpPr txBox="1"/>
          <p:nvPr/>
        </p:nvSpPr>
        <p:spPr>
          <a:xfrm>
            <a:off x="83366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CC04C7-C731-A6B3-A161-84B423B8679B}"/>
              </a:ext>
            </a:extLst>
          </p:cNvPr>
          <p:cNvSpPr txBox="1"/>
          <p:nvPr/>
        </p:nvSpPr>
        <p:spPr>
          <a:xfrm>
            <a:off x="6736607" y="28337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6" name="yt_shape_10626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形象地表示相反数</a:t>
            </a:r>
          </a:p>
        </p:txBody>
      </p:sp>
      <p:sp>
        <p:nvSpPr>
          <p:cNvPr id="10627" name="yt_shape_10627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枣庄市中考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上有三个点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686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29" name="yt_table_1062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646901"/>
              </p:ext>
            </p:extLst>
          </p:nvPr>
        </p:nvGraphicFramePr>
        <p:xfrm>
          <a:off x="540056" y="2637830"/>
          <a:ext cx="7809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"/>
                  </a:ext>
                </a:extLst>
              </a:tr>
            </a:tbl>
          </a:graphicData>
        </a:graphic>
      </p:graphicFrame>
      <p:pic>
        <p:nvPicPr>
          <p:cNvPr id="10628" name="yt_image_10628_skip" title="H_21.9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0002" y="2359000"/>
            <a:ext cx="4510540" cy="27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3620299">
            <a:extLst>
              <a:ext uri="{FF2B5EF4-FFF2-40B4-BE49-F238E27FC236}">
                <a16:creationId xmlns:a16="http://schemas.microsoft.com/office/drawing/2014/main" id="{F661B400-70E8-7F78-9C56-4D8AD1D097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583DF1-6A1F-BA36-CF4C-9AD8BF49B9F9}"/>
              </a:ext>
            </a:extLst>
          </p:cNvPr>
          <p:cNvSpPr txBox="1"/>
          <p:nvPr/>
        </p:nvSpPr>
        <p:spPr>
          <a:xfrm>
            <a:off x="7149357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1" name="yt_shape_10631"/>
          <p:cNvSpPr txBox="1"/>
          <p:nvPr/>
        </p:nvSpPr>
        <p:spPr>
          <a:xfrm>
            <a:off x="540000" y="900000"/>
            <a:ext cx="572272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解决数轴上两点之间的距离问题</a:t>
            </a:r>
          </a:p>
        </p:txBody>
      </p:sp>
      <p:sp>
        <p:nvSpPr>
          <p:cNvPr id="10632" name="yt_shape_10632"/>
          <p:cNvSpPr txBox="1"/>
          <p:nvPr/>
        </p:nvSpPr>
        <p:spPr>
          <a:xfrm>
            <a:off x="540000" y="1399565"/>
            <a:ext cx="84927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33" name="yt_shape_10633"/>
              <p:cNvSpPr txBox="1"/>
              <p:nvPr/>
            </p:nvSpPr>
            <p:spPr>
              <a:xfrm>
                <a:off x="540000" y="1878868"/>
                <a:ext cx="1092125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在数轴上对应的点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与它的相反数在数轴上对应的点之间的距离是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33" name="yt_shape_106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10921259" cy="638893"/>
              </a:xfrm>
              <a:prstGeom prst="rect">
                <a:avLst/>
              </a:prstGeom>
              <a:blipFill>
                <a:blip r:embed="rId2"/>
                <a:stretch>
                  <a:fillRect l="-1731" r="-72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35" name="yt_shape_10635"/>
          <p:cNvSpPr txBox="1"/>
          <p:nvPr/>
        </p:nvSpPr>
        <p:spPr>
          <a:xfrm>
            <a:off x="540119" y="256854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1081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636" name="yt_shape_10636"/>
          <p:cNvSpPr txBox="1"/>
          <p:nvPr/>
        </p:nvSpPr>
        <p:spPr>
          <a:xfrm>
            <a:off x="540119" y="35279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个单位长度的点表示的数是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  <a:t/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637" name="yt_shape_10637"/>
          <p:cNvSpPr txBox="1"/>
          <p:nvPr/>
        </p:nvSpPr>
        <p:spPr>
          <a:xfrm>
            <a:off x="540119" y="448741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c86e,isEnd"/>
              </a:rPr>
              <a:t>两点之间的距离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620373">
            <a:extLst>
              <a:ext uri="{FF2B5EF4-FFF2-40B4-BE49-F238E27FC236}">
                <a16:creationId xmlns:a16="http://schemas.microsoft.com/office/drawing/2014/main" id="{AFCC3AF1-7C5A-CD9D-D28E-5F02646A8A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6C59BB-A9FF-16BF-9B70-645D495BA30B}"/>
              </a:ext>
            </a:extLst>
          </p:cNvPr>
          <p:cNvSpPr txBox="1"/>
          <p:nvPr/>
        </p:nvSpPr>
        <p:spPr>
          <a:xfrm>
            <a:off x="7946164" y="135275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732163-477B-B801-072D-65A5D8D8649D}"/>
              </a:ext>
            </a:extLst>
          </p:cNvPr>
          <p:cNvSpPr txBox="1"/>
          <p:nvPr/>
        </p:nvSpPr>
        <p:spPr>
          <a:xfrm>
            <a:off x="10656026" y="1832062"/>
            <a:ext cx="637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5EEC0D-D50F-FE91-2671-930C6CFF9FED}"/>
              </a:ext>
            </a:extLst>
          </p:cNvPr>
          <p:cNvSpPr txBox="1"/>
          <p:nvPr/>
        </p:nvSpPr>
        <p:spPr>
          <a:xfrm>
            <a:off x="5455496" y="2997231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BA3C4D3-E4F0-20D7-90C9-99D2EC5889A3}"/>
              </a:ext>
            </a:extLst>
          </p:cNvPr>
          <p:cNvSpPr txBox="1"/>
          <p:nvPr/>
        </p:nvSpPr>
        <p:spPr>
          <a:xfrm>
            <a:off x="11146682" y="3481178"/>
            <a:ext cx="40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db709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60503D-DC7F-3E8C-CDC3-15A61A7DCE67}"/>
              </a:ext>
            </a:extLst>
          </p:cNvPr>
          <p:cNvSpPr txBox="1"/>
          <p:nvPr/>
        </p:nvSpPr>
        <p:spPr>
          <a:xfrm>
            <a:off x="450108" y="3956666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38BC86D-AEC0-36AB-DD47-C7D10A126CCB}"/>
              </a:ext>
            </a:extLst>
          </p:cNvPr>
          <p:cNvSpPr txBox="1"/>
          <p:nvPr/>
        </p:nvSpPr>
        <p:spPr>
          <a:xfrm>
            <a:off x="1059708" y="491610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8" name="yt_shape_10638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用数轴表示绝对值</a:t>
            </a:r>
          </a:p>
        </p:txBody>
      </p:sp>
      <p:sp>
        <p:nvSpPr>
          <p:cNvPr id="10639" name="yt_shape_10639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783a"/>
              </a:rPr>
              <a:t>绝对值最大的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41" name="yt_table_1064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829974"/>
              </p:ext>
            </p:extLst>
          </p:nvPr>
        </p:nvGraphicFramePr>
        <p:xfrm>
          <a:off x="540056" y="2786387"/>
          <a:ext cx="7449504" cy="475488"/>
        </p:xfrm>
        <a:graphic>
          <a:graphicData uri="http://schemas.openxmlformats.org/drawingml/2006/table">
            <a:tbl>
              <a:tblPr/>
              <a:tblGrid>
                <a:gridCol w="2108518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  <a:gridCol w="2091055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  <a:gridCol w="2073593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  <a:gridCol w="1176338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</a:tbl>
          </a:graphicData>
        </a:graphic>
      </p:graphicFrame>
      <p:pic>
        <p:nvPicPr>
          <p:cNvPr id="10640" name="yt_image_10640_skip" title="H_33.6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0417" y="2359000"/>
            <a:ext cx="4129628" cy="42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43" name="yt_shape_10643"/>
          <p:cNvSpPr txBox="1"/>
          <p:nvPr/>
        </p:nvSpPr>
        <p:spPr>
          <a:xfrm>
            <a:off x="540119" y="331255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数轴的单位长度为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表示的数的绝对值是点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5c16,isEnd"/>
              </a:rPr>
              <a:t>表示的数的绝对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644" name="yt_image_10644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8000" y="4649887"/>
            <a:ext cx="3095998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3620447">
            <a:extLst>
              <a:ext uri="{FF2B5EF4-FFF2-40B4-BE49-F238E27FC236}">
                <a16:creationId xmlns:a16="http://schemas.microsoft.com/office/drawing/2014/main" id="{7A255D4C-D63C-D4DB-DD1C-56F5F9F690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21C68C-270B-A59F-5B7D-1DA58AF7FEF2}"/>
              </a:ext>
            </a:extLst>
          </p:cNvPr>
          <p:cNvSpPr txBox="1"/>
          <p:nvPr/>
        </p:nvSpPr>
        <p:spPr>
          <a:xfrm>
            <a:off x="13645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CC2CBC-A132-6D0C-DFB7-87F00AA85C8F}"/>
              </a:ext>
            </a:extLst>
          </p:cNvPr>
          <p:cNvSpPr txBox="1"/>
          <p:nvPr/>
        </p:nvSpPr>
        <p:spPr>
          <a:xfrm>
            <a:off x="4845896" y="3741240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6" name="yt_shape_10646"/>
          <p:cNvSpPr txBox="1"/>
          <p:nvPr/>
        </p:nvSpPr>
        <p:spPr>
          <a:xfrm>
            <a:off x="540000" y="900000"/>
            <a:ext cx="479939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用数轴比较有理数的大小</a:t>
            </a:r>
          </a:p>
        </p:txBody>
      </p:sp>
      <p:sp>
        <p:nvSpPr>
          <p:cNvPr id="10647" name="yt_shape_10647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威海市中考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174e"/>
              </a:rPr>
              <a:t>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49" name="yt_table_1064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804917"/>
              </p:ext>
            </p:extLst>
          </p:nvPr>
        </p:nvGraphicFramePr>
        <p:xfrm>
          <a:off x="540056" y="2359000"/>
          <a:ext cx="7418706" cy="950976"/>
        </p:xfrm>
        <a:graphic>
          <a:graphicData uri="http://schemas.openxmlformats.org/drawingml/2006/table">
            <a:tbl>
              <a:tblPr/>
              <a:tblGrid>
                <a:gridCol w="4518343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  <a:gridCol w="2900363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</a:tbl>
          </a:graphicData>
        </a:graphic>
      </p:graphicFrame>
      <p:pic>
        <p:nvPicPr>
          <p:cNvPr id="10648" name="yt_image_10648_skip" title="H_20.2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7060" y="2359000"/>
            <a:ext cx="3473188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51" name="yt_shape_10651"/>
          <p:cNvSpPr txBox="1"/>
          <p:nvPr/>
        </p:nvSpPr>
        <p:spPr>
          <a:xfrm>
            <a:off x="540119" y="33605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四个有理数在数轴上的对应点分别是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8445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的有理数互为相反数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则图中表示绝对值最大的数的点是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53" name="yt_table_1065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382643"/>
              </p:ext>
            </p:extLst>
          </p:nvPr>
        </p:nvGraphicFramePr>
        <p:xfrm>
          <a:off x="540056" y="4319989"/>
          <a:ext cx="6143943" cy="950976"/>
        </p:xfrm>
        <a:graphic>
          <a:graphicData uri="http://schemas.openxmlformats.org/drawingml/2006/table">
            <a:tbl>
              <a:tblPr/>
              <a:tblGrid>
                <a:gridCol w="4518343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</a:tbl>
          </a:graphicData>
        </a:graphic>
      </p:graphicFrame>
      <p:pic>
        <p:nvPicPr>
          <p:cNvPr id="10652" name="yt_image_10652_skip" title="H_23.3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2410" y="4319989"/>
            <a:ext cx="2887709" cy="29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3620530">
            <a:extLst>
              <a:ext uri="{FF2B5EF4-FFF2-40B4-BE49-F238E27FC236}">
                <a16:creationId xmlns:a16="http://schemas.microsoft.com/office/drawing/2014/main" id="{707C9A81-4382-CECF-6AB4-6862EE2FAC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5BDB89-37DA-8165-1778-4401C5C5E194}"/>
              </a:ext>
            </a:extLst>
          </p:cNvPr>
          <p:cNvSpPr txBox="1"/>
          <p:nvPr/>
        </p:nvSpPr>
        <p:spPr>
          <a:xfrm>
            <a:off x="1059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66A96A-BC3C-8C9D-E7A4-11DAECB89F86}"/>
              </a:ext>
            </a:extLst>
          </p:cNvPr>
          <p:cNvSpPr txBox="1"/>
          <p:nvPr/>
        </p:nvSpPr>
        <p:spPr>
          <a:xfrm>
            <a:off x="8679707" y="37892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5" name="yt_shape_10655"/>
          <p:cNvSpPr txBox="1"/>
          <p:nvPr/>
        </p:nvSpPr>
        <p:spPr>
          <a:xfrm>
            <a:off x="540000" y="900000"/>
            <a:ext cx="510716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用数轴说明覆盖整数点问题</a:t>
            </a:r>
          </a:p>
        </p:txBody>
      </p:sp>
      <p:sp>
        <p:nvSpPr>
          <p:cNvPr id="10656" name="yt_shape_1065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的点之间的整数点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包括这两个点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55b5"/>
              </a:rPr>
              <a:t>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57" name="yt_table_1065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736827"/>
              </p:ext>
            </p:extLst>
          </p:nvPr>
        </p:nvGraphicFramePr>
        <p:xfrm>
          <a:off x="540056" y="2359000"/>
          <a:ext cx="4505643" cy="950976"/>
        </p:xfrm>
        <a:graphic>
          <a:graphicData uri="http://schemas.openxmlformats.org/drawingml/2006/table">
            <a:tbl>
              <a:tblPr/>
              <a:tblGrid>
                <a:gridCol w="2710180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298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299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"/>
                  </a:ext>
                </a:extLst>
              </a:tr>
            </a:tbl>
          </a:graphicData>
        </a:graphic>
      </p:graphicFrame>
      <p:sp>
        <p:nvSpPr>
          <p:cNvPr id="10659" name="yt_shape_10659"/>
          <p:cNvSpPr txBox="1"/>
          <p:nvPr/>
        </p:nvSpPr>
        <p:spPr>
          <a:xfrm>
            <a:off x="540119" y="33605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某数轴的单位长度是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若在该数轴上随意画出一条长为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7354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盖住的整点有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620606">
            <a:extLst>
              <a:ext uri="{FF2B5EF4-FFF2-40B4-BE49-F238E27FC236}">
                <a16:creationId xmlns:a16="http://schemas.microsoft.com/office/drawing/2014/main" id="{6EAACD4E-BA8F-32F9-1F52-446479364D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6A7189-A154-281D-8029-74E4C1C22041}"/>
              </a:ext>
            </a:extLst>
          </p:cNvPr>
          <p:cNvSpPr txBox="1"/>
          <p:nvPr/>
        </p:nvSpPr>
        <p:spPr>
          <a:xfrm>
            <a:off x="13645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04198A-11F1-1D45-CDF2-842D915FC440}"/>
              </a:ext>
            </a:extLst>
          </p:cNvPr>
          <p:cNvSpPr txBox="1"/>
          <p:nvPr/>
        </p:nvSpPr>
        <p:spPr>
          <a:xfrm>
            <a:off x="4269633" y="3789236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629</Words>
  <Application>Microsoft Office PowerPoint</Application>
  <PresentationFormat>宽屏</PresentationFormat>
  <Paragraphs>68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33" baseType="lpstr">
      <vt:lpstr>,isEnd</vt:lpstr>
      <vt:lpstr>_⨹_1_755b5</vt:lpstr>
      <vt:lpstr>_⨹_1_77354,isEnd</vt:lpstr>
      <vt:lpstr>_⨹_1_db709</vt:lpstr>
      <vt:lpstr>_⨹_1_df27f</vt:lpstr>
      <vt:lpstr>_⨹_1_e6866</vt:lpstr>
      <vt:lpstr>_⨹_1_f1081,isEnd</vt:lpstr>
      <vt:lpstr>_⨹_2_d8445</vt:lpstr>
      <vt:lpstr>_⨹_6_b783a</vt:lpstr>
      <vt:lpstr>_⨹_7_a5c16,isEnd</vt:lpstr>
      <vt:lpstr>_⨹_7_fc86e,isEnd</vt:lpstr>
      <vt:lpstr>_⨹_8_1174e</vt:lpstr>
      <vt:lpstr>Finished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8</cp:revision>
  <dcterms:created xsi:type="dcterms:W3CDTF">2024-07-28T13:31:34Z</dcterms:created>
  <dcterms:modified xsi:type="dcterms:W3CDTF">2024-07-28T15:12:41Z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