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69" r:id="rId8"/>
    <p:sldId id="370" r:id="rId9"/>
    <p:sldId id="372" r:id="rId10"/>
    <p:sldId id="374" r:id="rId11"/>
    <p:sldId id="375" r:id="rId12"/>
    <p:sldId id="376" r:id="rId13"/>
    <p:sldId id="377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3" name="yt_image_142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6" name="yt_shape_14206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工程问题</a:t>
            </a:r>
          </a:p>
        </p:txBody>
      </p:sp>
      <p:sp>
        <p:nvSpPr>
          <p:cNvPr id="14207" name="yt_shape_14207"/>
          <p:cNvSpPr txBox="1"/>
          <p:nvPr/>
        </p:nvSpPr>
        <p:spPr>
          <a:xfrm>
            <a:off x="540000" y="2102862"/>
            <a:ext cx="754052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不同对象所完成的工作量之和等于总工作量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08" name="yt_shape_14208"/>
          <p:cNvSpPr txBox="1"/>
          <p:nvPr/>
        </p:nvSpPr>
        <p:spPr>
          <a:xfrm>
            <a:off x="540000" y="2565686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常用公式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209" name="yt_shape_14209"/>
          <p:cNvSpPr txBox="1"/>
          <p:nvPr/>
        </p:nvSpPr>
        <p:spPr>
          <a:xfrm>
            <a:off x="540000" y="302851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工作效率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210" name="yt_shape_14210"/>
          <p:cNvSpPr txBox="1"/>
          <p:nvPr/>
        </p:nvSpPr>
        <p:spPr>
          <a:xfrm>
            <a:off x="540000" y="3491334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工作效率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211" name="yt_shape_14211"/>
          <p:cNvSpPr txBox="1"/>
          <p:nvPr/>
        </p:nvSpPr>
        <p:spPr>
          <a:xfrm>
            <a:off x="540000" y="3954158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工作效率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74121930">
            <a:extLst>
              <a:ext uri="{FF2B5EF4-FFF2-40B4-BE49-F238E27FC236}">
                <a16:creationId xmlns:a16="http://schemas.microsoft.com/office/drawing/2014/main" id="{97FF5FEF-6D6C-392F-260F-0708AE41C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50" name="yt_shape_14250"/>
              <p:cNvSpPr txBox="1"/>
              <p:nvPr/>
            </p:nvSpPr>
            <p:spPr>
              <a:xfrm>
                <a:off x="540119" y="900000"/>
                <a:ext cx="11492915" cy="4471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某报社需要在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内将一篇紧急宣传文稿输入电脑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已知独立完成此项任务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a936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30min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小王独自输入了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因为急于完成任务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1a2d"/>
                  </a:rPr>
                  <a:t>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求小李帮助他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求助时间忽略不计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他们能在要求的时间内完成任务吗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4241"/>
                  </a:rPr>
                  <a:t>请说明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设小李加入后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完成任务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则他们完成共用时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5min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所以他们能在要求的时间内完成任务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0" name="yt_shape_14250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1480"/>
              </a:xfrm>
              <a:prstGeom prst="rect">
                <a:avLst/>
              </a:prstGeom>
              <a:blipFill>
                <a:blip r:embed="rId2"/>
                <a:stretch>
                  <a:fillRect l="-1645" t="-1228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FE0F33-E475-A415-6D47-AF1C79288AC5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042225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设小李加入后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完成任务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8FFE0F33-E475-A415-6D47-AF1C79288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0422255" cy="769062"/>
              </a:xfrm>
              <a:prstGeom prst="rect">
                <a:avLst/>
              </a:prstGeom>
              <a:blipFill>
                <a:blip r:embed="rId3"/>
                <a:stretch>
                  <a:fillRect l="-936" r="-8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39CE1C1-6F49-86EA-6FEC-1B48106306F5}"/>
              </a:ext>
            </a:extLst>
          </p:cNvPr>
          <p:cNvSpPr txBox="1"/>
          <p:nvPr/>
        </p:nvSpPr>
        <p:spPr>
          <a:xfrm>
            <a:off x="450108" y="343059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2303F6-FF00-44CF-F824-8475E3A0739D}"/>
              </a:ext>
            </a:extLst>
          </p:cNvPr>
          <p:cNvSpPr txBox="1"/>
          <p:nvPr/>
        </p:nvSpPr>
        <p:spPr>
          <a:xfrm>
            <a:off x="450108" y="3906084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则他们完成共用时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65931D-5B26-DB80-9F65-15E0967B3DB7}"/>
              </a:ext>
            </a:extLst>
          </p:cNvPr>
          <p:cNvSpPr txBox="1"/>
          <p:nvPr/>
        </p:nvSpPr>
        <p:spPr>
          <a:xfrm>
            <a:off x="450108" y="438157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38C948-0237-4914-38D2-95F25C4E3951}"/>
              </a:ext>
            </a:extLst>
          </p:cNvPr>
          <p:cNvSpPr txBox="1"/>
          <p:nvPr/>
        </p:nvSpPr>
        <p:spPr>
          <a:xfrm>
            <a:off x="450108" y="4857061"/>
            <a:ext cx="5209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所以他们能在要求的时间内完成任务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54" name="yt_shape_14254"/>
              <p:cNvSpPr txBox="1"/>
              <p:nvPr/>
            </p:nvSpPr>
            <p:spPr>
              <a:xfrm>
                <a:off x="540119" y="900000"/>
                <a:ext cx="11492915" cy="2749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整理一批数据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由一人做需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现在计划先由一些人做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4e07"/>
                  </a:rPr>
                  <a:t>再增加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完成这项工作的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应该怎样安排参与整理数据的具体人数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设开始安排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应该先安排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再增加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4" name="yt_shape_14254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49086"/>
              </a:xfrm>
              <a:prstGeom prst="rect">
                <a:avLst/>
              </a:prstGeom>
              <a:blipFill>
                <a:blip r:embed="rId2"/>
                <a:stretch>
                  <a:fillRect l="-1645" t="-1996" b="-5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CDC3ED-9FF6-31AA-2832-0D37188C471B}"/>
              </a:ext>
            </a:extLst>
          </p:cNvPr>
          <p:cNvSpPr txBox="1"/>
          <p:nvPr/>
        </p:nvSpPr>
        <p:spPr>
          <a:xfrm>
            <a:off x="450108" y="2001147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设开始安排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5ABD99-04D9-06F0-BD1B-85F274F3229B}"/>
                  </a:ext>
                </a:extLst>
              </p:cNvPr>
              <p:cNvSpPr txBox="1"/>
              <p:nvPr/>
            </p:nvSpPr>
            <p:spPr>
              <a:xfrm>
                <a:off x="450108" y="2476635"/>
                <a:ext cx="60189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AB5ABD99-04D9-06F0-BD1B-85F274F32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6635"/>
                <a:ext cx="6018911" cy="768300"/>
              </a:xfrm>
              <a:prstGeom prst="rect">
                <a:avLst/>
              </a:prstGeom>
              <a:blipFill>
                <a:blip r:embed="rId3"/>
                <a:stretch>
                  <a:fillRect l="-1621" r="-15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86D53FF-9034-3ADE-8602-9BD080B30138}"/>
              </a:ext>
            </a:extLst>
          </p:cNvPr>
          <p:cNvSpPr txBox="1"/>
          <p:nvPr/>
        </p:nvSpPr>
        <p:spPr>
          <a:xfrm>
            <a:off x="450108" y="3151323"/>
            <a:ext cx="7038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应该先安排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0" name="yt_shape_1426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59" name="yt_image_14259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62" name="yt_shape_14262"/>
              <p:cNvSpPr txBox="1"/>
              <p:nvPr/>
            </p:nvSpPr>
            <p:spPr>
              <a:xfrm>
                <a:off x="540119" y="1597583"/>
                <a:ext cx="11492915" cy="3990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某中学举行数学竞赛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7569e"/>
                  </a:rPr>
                  <a:t>两台打印机打印试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如果单独用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机器需要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分钟印完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如果单独用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机器需要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分钟印完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84d1"/>
                  </a:rPr>
                  <a:t>为了保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密的需要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不能过早打印试卷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学校决定在考试前由两台打印机同时打印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两台打印机同时打印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共需要多少分钟才能印完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设共需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分钟才能印完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两台打印机同时打印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分钟才能印完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62" name="yt_shape_14262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990323"/>
              </a:xfrm>
              <a:prstGeom prst="rect">
                <a:avLst/>
              </a:prstGeom>
              <a:blipFill>
                <a:blip r:embed="rId3"/>
                <a:stretch>
                  <a:fillRect l="-1645" t="-122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374A25-817D-0574-C673-81BDB34B33A6}"/>
              </a:ext>
            </a:extLst>
          </p:cNvPr>
          <p:cNvSpPr txBox="1"/>
          <p:nvPr/>
        </p:nvSpPr>
        <p:spPr>
          <a:xfrm>
            <a:off x="450108" y="3452729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设共需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分钟才能印完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951011-BC36-0EF4-8676-F81BCB74C8A4}"/>
                  </a:ext>
                </a:extLst>
              </p:cNvPr>
              <p:cNvSpPr txBox="1"/>
              <p:nvPr/>
            </p:nvSpPr>
            <p:spPr>
              <a:xfrm>
                <a:off x="450108" y="3928217"/>
                <a:ext cx="278517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BC951011-BC36-0EF4-8676-F81BCB74C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8217"/>
                <a:ext cx="2785174" cy="768046"/>
              </a:xfrm>
              <a:prstGeom prst="rect">
                <a:avLst/>
              </a:prstGeom>
              <a:blipFill>
                <a:blip r:embed="rId4"/>
                <a:stretch>
                  <a:fillRect l="-3501" r="-32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6965069-953F-36F5-C2E7-C639F4F834CF}"/>
              </a:ext>
            </a:extLst>
          </p:cNvPr>
          <p:cNvSpPr txBox="1"/>
          <p:nvPr/>
        </p:nvSpPr>
        <p:spPr>
          <a:xfrm>
            <a:off x="450108" y="460265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8BBB59-4CDE-4529-E23C-4C1E69C8FC6C}"/>
              </a:ext>
            </a:extLst>
          </p:cNvPr>
          <p:cNvSpPr txBox="1"/>
          <p:nvPr/>
        </p:nvSpPr>
        <p:spPr>
          <a:xfrm>
            <a:off x="450108" y="5078139"/>
            <a:ext cx="6733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两台打印机同时打印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分钟才能印完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6" name="yt_shape_14266"/>
              <p:cNvSpPr txBox="1"/>
              <p:nvPr/>
            </p:nvSpPr>
            <p:spPr>
              <a:xfrm>
                <a:off x="540119" y="900000"/>
                <a:ext cx="11492915" cy="34937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若两台打印机同时打印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机器出了故障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暂时不能打印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b955"/>
                  </a:rPr>
                  <a:t>此时离发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卷还有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忽略监考老师拿卷所花时间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请你算一下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2019"/>
                  </a:rPr>
                  <a:t>机器单独完成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剩下的打印任务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会不会影响按时发卷考试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机器单独完成剩下的打印任务需要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分钟才能印完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会影响按时发卷考试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6" name="yt_shape_14266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93713"/>
              </a:xfrm>
              <a:prstGeom prst="rect">
                <a:avLst/>
              </a:prstGeom>
              <a:blipFill>
                <a:blip r:embed="rId2"/>
                <a:stretch>
                  <a:fillRect l="-1645" t="-1571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856F621-4649-C9A9-950A-D90DF4451D23}"/>
              </a:ext>
            </a:extLst>
          </p:cNvPr>
          <p:cNvSpPr txBox="1"/>
          <p:nvPr/>
        </p:nvSpPr>
        <p:spPr>
          <a:xfrm>
            <a:off x="450108" y="2279658"/>
            <a:ext cx="1120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机器单独完成剩下的打印任务需要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分钟才能印完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8009EB-2CB9-89E3-0C47-6BF43CEFDD6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8154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BD8009EB-2CB9-89E3-0C47-6BF43CEFD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815461" cy="768046"/>
              </a:xfrm>
              <a:prstGeom prst="rect">
                <a:avLst/>
              </a:prstGeom>
              <a:blipFill>
                <a:blip r:embed="rId3"/>
                <a:stretch>
                  <a:fillRect l="-2556" r="-23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61B7B31-0C62-B50E-D0EA-47F54EEF128F}"/>
              </a:ext>
            </a:extLst>
          </p:cNvPr>
          <p:cNvSpPr txBox="1"/>
          <p:nvPr/>
        </p:nvSpPr>
        <p:spPr>
          <a:xfrm>
            <a:off x="450108" y="342958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3AE86-13D4-9AC0-E6AA-2F01B48247F4}"/>
              </a:ext>
            </a:extLst>
          </p:cNvPr>
          <p:cNvSpPr txBox="1"/>
          <p:nvPr/>
        </p:nvSpPr>
        <p:spPr>
          <a:xfrm>
            <a:off x="450108" y="3905068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会影响按时发卷考试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2" name="yt_shape_1421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甲单独做需要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两人合作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56e6"/>
              </a:rPr>
              <a:t>天可完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3" name="yt_table_14213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9246225"/>
                  </p:ext>
                </p:extLst>
              </p:nvPr>
            </p:nvGraphicFramePr>
            <p:xfrm>
              <a:off x="540056" y="1859435"/>
              <a:ext cx="6529706" cy="1348868"/>
            </p:xfrm>
            <a:graphic>
              <a:graphicData uri="http://schemas.openxmlformats.org/drawingml/2006/table">
                <a:tbl>
                  <a:tblPr/>
                  <a:tblGrid>
                    <a:gridCol w="3997643">
                      <a:extLst>
                        <a:ext uri="{9D8B030D-6E8A-4147-A177-3AD203B41FA5}">
                          <a16:colId xmlns:a16="http://schemas.microsoft.com/office/drawing/2014/main" val="10947"/>
                        </a:ext>
                      </a:extLst>
                    </a:gridCol>
                    <a:gridCol w="2532063">
                      <a:extLst>
                        <a:ext uri="{9D8B030D-6E8A-4147-A177-3AD203B41FA5}">
                          <a16:colId xmlns:a16="http://schemas.microsoft.com/office/drawing/2014/main" val="109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13" name="yt_table_14213" descr="{&quot;rangeId&quot;:2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9246225"/>
                  </p:ext>
                </p:extLst>
              </p:nvPr>
            </p:nvGraphicFramePr>
            <p:xfrm>
              <a:off x="540056" y="1859435"/>
              <a:ext cx="6529706" cy="1271144"/>
            </p:xfrm>
            <a:graphic>
              <a:graphicData uri="http://schemas.openxmlformats.org/drawingml/2006/table">
                <a:tbl>
                  <a:tblPr/>
                  <a:tblGrid>
                    <a:gridCol w="3997643">
                      <a:extLst>
                        <a:ext uri="{9D8B030D-6E8A-4147-A177-3AD203B41FA5}">
                          <a16:colId xmlns:a16="http://schemas.microsoft.com/office/drawing/2014/main" val="10947"/>
                        </a:ext>
                      </a:extLst>
                    </a:gridCol>
                    <a:gridCol w="2532063">
                      <a:extLst>
                        <a:ext uri="{9D8B030D-6E8A-4147-A177-3AD203B41FA5}">
                          <a16:colId xmlns:a16="http://schemas.microsoft.com/office/drawing/2014/main" val="10948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69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6341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692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3FD487-A6DD-7CCC-A91A-A6B1DC5BC712}"/>
              </a:ext>
            </a:extLst>
          </p:cNvPr>
          <p:cNvSpPr txBox="1"/>
          <p:nvPr/>
        </p:nvSpPr>
        <p:spPr>
          <a:xfrm>
            <a:off x="5022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14" name="yt_shape_14214"/>
              <p:cNvSpPr txBox="1"/>
              <p:nvPr/>
            </p:nvSpPr>
            <p:spPr>
              <a:xfrm>
                <a:off x="540119" y="900000"/>
                <a:ext cx="11492915" cy="27528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限期完成一项工程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甲队单独做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天可完成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乙队则需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33ae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现甲队工作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余下的由乙队去做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正好按期完成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问原计划需多少天完成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设原计划需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则甲队完成了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乙队完成了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由题意列方程为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4" name="yt_shape_14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52869"/>
              </a:xfrm>
              <a:prstGeom prst="rect">
                <a:avLst/>
              </a:prstGeom>
              <a:blipFill>
                <a:blip r:embed="rId2"/>
                <a:stretch>
                  <a:fillRect l="-1645" t="-1996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B1BCE5-9E39-EF57-A5BD-7A3706A7FC45}"/>
                  </a:ext>
                </a:extLst>
              </p:cNvPr>
              <p:cNvSpPr txBox="1"/>
              <p:nvPr/>
            </p:nvSpPr>
            <p:spPr>
              <a:xfrm>
                <a:off x="6214321" y="1804170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hasSerialNum': 1, 'pageBreak': True}">
                <a:extLst>
                  <a:ext uri="{FF2B5EF4-FFF2-40B4-BE49-F238E27FC236}">
                    <a16:creationId xmlns:a16="http://schemas.microsoft.com/office/drawing/2014/main" id="{9AB1BCE5-9E39-EF57-A5BD-7A3706A7FC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4321" y="1804170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F2F86BA-56EC-84C9-ED28-A2A3E863FA00}"/>
              </a:ext>
            </a:extLst>
          </p:cNvPr>
          <p:cNvCxnSpPr/>
          <p:nvPr/>
        </p:nvCxnSpPr>
        <p:spPr>
          <a:xfrm>
            <a:off x="5951907" y="254547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0A2696-038B-816B-6B02-62A2D91A9639}"/>
                  </a:ext>
                </a:extLst>
              </p:cNvPr>
              <p:cNvSpPr txBox="1"/>
              <p:nvPr/>
            </p:nvSpPr>
            <p:spPr>
              <a:xfrm>
                <a:off x="8876557" y="1804170"/>
                <a:ext cx="96075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hasSerialNum': 1, 'pageBreak': True}">
                <a:extLst>
                  <a:ext uri="{FF2B5EF4-FFF2-40B4-BE49-F238E27FC236}">
                    <a16:creationId xmlns:a16="http://schemas.microsoft.com/office/drawing/2014/main" id="{EA0A2696-038B-816B-6B02-62A2D91A9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6557" y="1804170"/>
                <a:ext cx="960756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C8178F4-6643-DDFD-C8B2-EECAD5DDCE47}"/>
              </a:ext>
            </a:extLst>
          </p:cNvPr>
          <p:cNvCxnSpPr/>
          <p:nvPr/>
        </p:nvCxnSpPr>
        <p:spPr>
          <a:xfrm>
            <a:off x="8614144" y="2545476"/>
            <a:ext cx="11331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6E3D98-1FDC-855A-6276-EF198D462F8A}"/>
                  </a:ext>
                </a:extLst>
              </p:cNvPr>
              <p:cNvSpPr txBox="1"/>
              <p:nvPr/>
            </p:nvSpPr>
            <p:spPr>
              <a:xfrm>
                <a:off x="2936133" y="2276434"/>
                <a:ext cx="194659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6E3D98-1FDC-855A-6276-EF198D462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133" y="2276434"/>
                <a:ext cx="1946593" cy="769061"/>
              </a:xfrm>
              <a:prstGeom prst="rect">
                <a:avLst/>
              </a:prstGeom>
              <a:blipFill>
                <a:blip r:embed="rId5"/>
                <a:stretch>
                  <a:fillRect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603B80F-6F43-02D6-8F7F-7C46D3731A18}"/>
              </a:ext>
            </a:extLst>
          </p:cNvPr>
          <p:cNvSpPr txBox="1"/>
          <p:nvPr/>
        </p:nvSpPr>
        <p:spPr>
          <a:xfrm>
            <a:off x="1899496" y="315506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18" name="yt_shape_14218"/>
              <p:cNvSpPr txBox="1"/>
              <p:nvPr/>
            </p:nvSpPr>
            <p:spPr>
              <a:xfrm>
                <a:off x="540119" y="900000"/>
                <a:ext cx="11492915" cy="55945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七年级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班小芳和小华在做室内值日时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小芳单独做需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850a"/>
                  </a:rPr>
                  <a:t>小华单独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若小芳先单独做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小华才到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剩下的由两人共同完成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e403"/>
                  </a:rPr>
                  <a:t>则还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需要几分钟才能做完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后要上课了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则她们能在上课前做完吗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设还需要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完成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还需要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才能做完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后要上课了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则她们能在上课前做完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某车间接到一批加工任务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计划每天加工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可以如期完成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4b6f"/>
                  </a:rPr>
                  <a:t>实际加工时每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天多加工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则这批加工任务共有多少件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设这批加工任务共有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120+20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这批加工任务共有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8" name="yt_shape_14218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594545"/>
              </a:xfrm>
              <a:prstGeom prst="rect">
                <a:avLst/>
              </a:prstGeom>
              <a:blipFill>
                <a:blip r:embed="rId2"/>
                <a:stretch>
                  <a:fillRect l="-1645" t="-981" b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24BE37-90E4-A622-EAAD-FACF222282DE}"/>
              </a:ext>
            </a:extLst>
          </p:cNvPr>
          <p:cNvSpPr txBox="1"/>
          <p:nvPr/>
        </p:nvSpPr>
        <p:spPr>
          <a:xfrm>
            <a:off x="450108" y="2279658"/>
            <a:ext cx="347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设还需要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D55D00-EB3D-7207-CFA4-6FA7BEE467CA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9031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F8D55D00-EB3D-7207-CFA4-6FA7BEE46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903148" cy="769062"/>
              </a:xfrm>
              <a:prstGeom prst="rect">
                <a:avLst/>
              </a:prstGeom>
              <a:blipFill>
                <a:blip r:embed="rId3"/>
                <a:stretch>
                  <a:fillRect l="-1413" r="-13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260835C-0A6B-DC69-4849-43C7B125B142}"/>
              </a:ext>
            </a:extLst>
          </p:cNvPr>
          <p:cNvSpPr txBox="1"/>
          <p:nvPr/>
        </p:nvSpPr>
        <p:spPr>
          <a:xfrm>
            <a:off x="450108" y="3430596"/>
            <a:ext cx="1004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还需要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才能做完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后要上课了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则她们能在上课前做完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60899-0691-2D3B-1A77-41C84106709A}"/>
              </a:ext>
            </a:extLst>
          </p:cNvPr>
          <p:cNvSpPr txBox="1"/>
          <p:nvPr/>
        </p:nvSpPr>
        <p:spPr>
          <a:xfrm>
            <a:off x="450108" y="4857061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设这批加工任务共有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27D687-BE68-D03E-A96B-3943B27C245A}"/>
                  </a:ext>
                </a:extLst>
              </p:cNvPr>
              <p:cNvSpPr txBox="1"/>
              <p:nvPr/>
            </p:nvSpPr>
            <p:spPr>
              <a:xfrm>
                <a:off x="497733" y="5332548"/>
                <a:ext cx="4334573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120+20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hasSerialNum': 1}">
                <a:extLst>
                  <a:ext uri="{FF2B5EF4-FFF2-40B4-BE49-F238E27FC236}">
                    <a16:creationId xmlns:a16="http://schemas.microsoft.com/office/drawing/2014/main" id="{3427D687-BE68-D03E-A96B-3943B27C2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332548"/>
                <a:ext cx="4334573" cy="730326"/>
              </a:xfrm>
              <a:prstGeom prst="rect">
                <a:avLst/>
              </a:prstGeom>
              <a:blipFill>
                <a:blip r:embed="rId4"/>
                <a:stretch>
                  <a:fillRect r="-211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2B30A79-01CC-5D35-C7E0-9C6BD8329590}"/>
              </a:ext>
            </a:extLst>
          </p:cNvPr>
          <p:cNvSpPr txBox="1"/>
          <p:nvPr/>
        </p:nvSpPr>
        <p:spPr>
          <a:xfrm>
            <a:off x="450108" y="5969262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这批加工任务共有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26" name="yt_shape_14226"/>
              <p:cNvSpPr txBox="1"/>
              <p:nvPr/>
            </p:nvSpPr>
            <p:spPr>
              <a:xfrm>
                <a:off x="540119" y="900000"/>
                <a:ext cx="11100497" cy="36418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云南省中考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某口罩厂原计划每天生产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箱口罩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更新设备后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54eb"/>
                  </a:rPr>
                  <a:t>工作效率提高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这样不仅提前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天完成了生产任务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并且比原计划多生产了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箱口罩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e531"/>
                  </a:rPr>
                  <a:t>则原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计划要生产多少箱口罩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设原计划要生产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箱口罩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原计划要生产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箱口罩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26" name="yt_shape_14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00497" cy="3641831"/>
              </a:xfrm>
              <a:prstGeom prst="rect">
                <a:avLst/>
              </a:prstGeom>
              <a:blipFill>
                <a:blip r:embed="rId2"/>
                <a:stretch>
                  <a:fillRect l="-1702" t="-1508" r="-1647" b="-3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5D6AD4-0CA0-4059-1DEC-9FAB517594C5}"/>
              </a:ext>
            </a:extLst>
          </p:cNvPr>
          <p:cNvSpPr txBox="1"/>
          <p:nvPr/>
        </p:nvSpPr>
        <p:spPr>
          <a:xfrm>
            <a:off x="450108" y="2279658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设原计划要生产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箱口罩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5C8ED1-D364-8627-99BE-7CC2A29BBBB6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455098" cy="898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6E5C8ED1-D364-8627-99BE-7CC2A29BB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455098" cy="898411"/>
              </a:xfrm>
              <a:prstGeom prst="rect">
                <a:avLst/>
              </a:prstGeom>
              <a:blipFill>
                <a:blip r:embed="rId3"/>
                <a:stretch>
                  <a:fillRect l="-2822" r="-2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C777A31-8C8E-57FB-1221-62F7775AE6E0}"/>
              </a:ext>
            </a:extLst>
          </p:cNvPr>
          <p:cNvSpPr txBox="1"/>
          <p:nvPr/>
        </p:nvSpPr>
        <p:spPr>
          <a:xfrm>
            <a:off x="450108" y="3559945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FE55B1-48D0-7500-1652-CBCEE2E0A15A}"/>
              </a:ext>
            </a:extLst>
          </p:cNvPr>
          <p:cNvSpPr txBox="1"/>
          <p:nvPr/>
        </p:nvSpPr>
        <p:spPr>
          <a:xfrm>
            <a:off x="450108" y="4035433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原计划要生产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箱口罩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1" name="yt_shape_14231"/>
              <p:cNvSpPr txBox="1"/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一项工程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丙单独做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8a3f"/>
                  </a:rPr>
                  <a:t>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在甲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乙合作了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甲因事离去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剩下的工程由乙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丙合做完成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874f"/>
                  </a:rPr>
                  <a:t>则乙共做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了多少天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设乙共做了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乙共做了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1" name="yt_shape_14231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49263A-18F5-E472-4619-E5EEC926CF5E}"/>
              </a:ext>
            </a:extLst>
          </p:cNvPr>
          <p:cNvSpPr txBox="1"/>
          <p:nvPr/>
        </p:nvSpPr>
        <p:spPr>
          <a:xfrm>
            <a:off x="450108" y="2279658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设乙共做了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C4780A-DB71-6EDF-34A3-0D9EBCBC18D0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95624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1EC4780A-DB71-6EDF-34A3-0D9EBCBC1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956243" cy="769316"/>
              </a:xfrm>
              <a:prstGeom prst="rect">
                <a:avLst/>
              </a:prstGeom>
              <a:blipFill>
                <a:blip r:embed="rId3"/>
                <a:stretch>
                  <a:fillRect l="-3299" r="-30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8EB504-67AD-DE45-1E94-B8A97768EE88}"/>
              </a:ext>
            </a:extLst>
          </p:cNvPr>
          <p:cNvSpPr txBox="1"/>
          <p:nvPr/>
        </p:nvSpPr>
        <p:spPr>
          <a:xfrm>
            <a:off x="450108" y="343085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F73864-EB92-2C6C-F000-82055B1D760D}"/>
              </a:ext>
            </a:extLst>
          </p:cNvPr>
          <p:cNvSpPr txBox="1"/>
          <p:nvPr/>
        </p:nvSpPr>
        <p:spPr>
          <a:xfrm>
            <a:off x="450108" y="3906338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乙共做了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理解题意有误而出错</a:t>
            </a:r>
          </a:p>
        </p:txBody>
      </p:sp>
      <p:sp>
        <p:nvSpPr>
          <p:cNvPr id="14237" name="yt_shape_14237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甲单独做需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现由甲先做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7b3"/>
              </a:rPr>
              <a:t>乙再加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入合作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直到完成这项工程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求甲完成这项工程所用的时间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ca10"/>
              </a:rPr>
              <a:t>若设甲完成此项工程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38" name="yt_table_14238" title="H_100.2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761550"/>
                  </p:ext>
                </p:extLst>
              </p:nvPr>
            </p:nvGraphicFramePr>
            <p:xfrm>
              <a:off x="540056" y="2839131"/>
              <a:ext cx="6003100" cy="1351408"/>
            </p:xfrm>
            <a:graphic>
              <a:graphicData uri="http://schemas.openxmlformats.org/drawingml/2006/table">
                <a:tbl>
                  <a:tblPr/>
                  <a:tblGrid>
                    <a:gridCol w="3407918">
                      <a:extLst>
                        <a:ext uri="{9D8B030D-6E8A-4147-A177-3AD203B41FA5}">
                          <a16:colId xmlns:a16="http://schemas.microsoft.com/office/drawing/2014/main" val="10949"/>
                        </a:ext>
                      </a:extLst>
                    </a:gridCol>
                    <a:gridCol w="2595182">
                      <a:extLst>
                        <a:ext uri="{9D8B030D-6E8A-4147-A177-3AD203B41FA5}">
                          <a16:colId xmlns:a16="http://schemas.microsoft.com/office/drawing/2014/main" val="109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38" name="yt_table_14238" descr="{&quot;rangeId&quot;:9,&quot;type&quot;:&quot;Option&quot;}" title="H_100.2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761550"/>
                  </p:ext>
                </p:extLst>
              </p:nvPr>
            </p:nvGraphicFramePr>
            <p:xfrm>
              <a:off x="540056" y="2839131"/>
              <a:ext cx="6003100" cy="1273430"/>
            </p:xfrm>
            <a:graphic>
              <a:graphicData uri="http://schemas.openxmlformats.org/drawingml/2006/table">
                <a:tbl>
                  <a:tblPr/>
                  <a:tblGrid>
                    <a:gridCol w="3407918">
                      <a:extLst>
                        <a:ext uri="{9D8B030D-6E8A-4147-A177-3AD203B41FA5}">
                          <a16:colId xmlns:a16="http://schemas.microsoft.com/office/drawing/2014/main" val="10949"/>
                        </a:ext>
                      </a:extLst>
                    </a:gridCol>
                    <a:gridCol w="2595182">
                      <a:extLst>
                        <a:ext uri="{9D8B030D-6E8A-4147-A177-3AD203B41FA5}">
                          <a16:colId xmlns:a16="http://schemas.microsoft.com/office/drawing/2014/main" val="10950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071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455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7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60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455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122031">
            <a:extLst>
              <a:ext uri="{FF2B5EF4-FFF2-40B4-BE49-F238E27FC236}">
                <a16:creationId xmlns:a16="http://schemas.microsoft.com/office/drawing/2014/main" id="{31BAB1BD-E02B-44F5-BDE2-D2DD58484D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29E081-BBD9-6E5E-CC2A-16546E594670}"/>
              </a:ext>
            </a:extLst>
          </p:cNvPr>
          <p:cNvSpPr txBox="1"/>
          <p:nvPr/>
        </p:nvSpPr>
        <p:spPr>
          <a:xfrm>
            <a:off x="5861896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0" name="yt_shape_1424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39" name="yt_image_14239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42" name="yt_shape_14242"/>
              <p:cNvSpPr txBox="1"/>
              <p:nvPr/>
            </p:nvSpPr>
            <p:spPr>
              <a:xfrm>
                <a:off x="540119" y="1591869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人合作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天完成一件工作的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而余下的工作要在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天内完成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4a2e"/>
                  </a:rPr>
                  <a:t>假设每个人的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工作效率相同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则需增加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242" name="yt_shape_1424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492915" cy="1110560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44" name="yt_table_142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107138"/>
              </p:ext>
            </p:extLst>
          </p:nvPr>
        </p:nvGraphicFramePr>
        <p:xfrm>
          <a:off x="540056" y="2753217"/>
          <a:ext cx="9322563" cy="475488"/>
        </p:xfrm>
        <a:graphic>
          <a:graphicData uri="http://schemas.openxmlformats.org/drawingml/2006/table">
            <a:tbl>
              <a:tblPr/>
              <a:tblGrid>
                <a:gridCol w="2563940">
                  <a:extLst>
                    <a:ext uri="{9D8B030D-6E8A-4147-A177-3AD203B41FA5}">
                      <a16:colId xmlns:a16="http://schemas.microsoft.com/office/drawing/2014/main" val="1095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5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5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67D959-2E47-AD46-EE6E-40C1D94EE84D}"/>
              </a:ext>
            </a:extLst>
          </p:cNvPr>
          <p:cNvSpPr txBox="1"/>
          <p:nvPr/>
        </p:nvSpPr>
        <p:spPr>
          <a:xfrm>
            <a:off x="4412508" y="222051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6" name="yt_shape_1424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现在需要从甲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ef363"/>
              </a:rPr>
              <a:t>乙两班各抽调一些同学去参加歌咏比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如果从甲班抽调的人数比从乙班抽调的人数多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e474"/>
              </a:rPr>
              <a:t>那么甲班剩余人数恰好是乙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班剩余人数的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乙两班各抽调了多少人参加歌咏比赛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设从甲班抽调了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那么从乙班抽调了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2[39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从甲班抽调了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人参加歌咏比赛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从乙班抽调了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人参加歌咏比赛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816C55-6497-C1DD-6751-4CD1A6F57482}"/>
              </a:ext>
            </a:extLst>
          </p:cNvPr>
          <p:cNvSpPr txBox="1"/>
          <p:nvPr/>
        </p:nvSpPr>
        <p:spPr>
          <a:xfrm>
            <a:off x="450108" y="2279658"/>
            <a:ext cx="795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设从甲班抽调了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那么从乙班抽调了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0DB3DE-7F97-B225-580D-398999628529}"/>
              </a:ext>
            </a:extLst>
          </p:cNvPr>
          <p:cNvSpPr txBox="1"/>
          <p:nvPr/>
        </p:nvSpPr>
        <p:spPr>
          <a:xfrm>
            <a:off x="450108" y="2755146"/>
            <a:ext cx="541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2BCD3E-AABC-F343-445A-71D85C5B873D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36C7DE-F6E0-9F77-B930-610B849AE028}"/>
              </a:ext>
            </a:extLst>
          </p:cNvPr>
          <p:cNvSpPr txBox="1"/>
          <p:nvPr/>
        </p:nvSpPr>
        <p:spPr>
          <a:xfrm>
            <a:off x="450108" y="3706122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3C9E0F-4707-5AB3-5529-FEECFE9BBD58}"/>
              </a:ext>
            </a:extLst>
          </p:cNvPr>
          <p:cNvSpPr txBox="1"/>
          <p:nvPr/>
        </p:nvSpPr>
        <p:spPr>
          <a:xfrm>
            <a:off x="450108" y="4181610"/>
            <a:ext cx="978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从甲班抽调了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人参加歌咏比赛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从乙班抽调了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人参加歌咏比赛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,isEnd</vt:lpstr>
      <vt:lpstr>_⨹_1_21a2d</vt:lpstr>
      <vt:lpstr>_⨹_1_9a936</vt:lpstr>
      <vt:lpstr>_⨹_1_a8a3f</vt:lpstr>
      <vt:lpstr>_⨹_1_b33ae,isEnd</vt:lpstr>
      <vt:lpstr>_⨹_12_4e474</vt:lpstr>
      <vt:lpstr>_⨹_16_ef363</vt:lpstr>
      <vt:lpstr>_⨹_2_3e403</vt:lpstr>
      <vt:lpstr>_⨹_2_fe531</vt:lpstr>
      <vt:lpstr>_⨹_3_056e6</vt:lpstr>
      <vt:lpstr>_⨹_3_184d1</vt:lpstr>
      <vt:lpstr>_⨹_3_1e7b3</vt:lpstr>
      <vt:lpstr>_⨹_3_94241</vt:lpstr>
      <vt:lpstr>_⨹_3_a4e07</vt:lpstr>
      <vt:lpstr>_⨹_4_1b955</vt:lpstr>
      <vt:lpstr>_⨹_4_6850a</vt:lpstr>
      <vt:lpstr>_⨹_4_e874f</vt:lpstr>
      <vt:lpstr>_⨹_6_02019</vt:lpstr>
      <vt:lpstr>_⨹_6_54b6f</vt:lpstr>
      <vt:lpstr>_⨹_6_d4a2e</vt:lpstr>
      <vt:lpstr>_⨹_6_d54eb</vt:lpstr>
      <vt:lpstr>_⨹_8_7569e</vt:lpstr>
      <vt:lpstr>_⨹_9_5ca10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2024-07-28T13:31:34Z</dcterms:created>
  <dcterms:modified xsi:type="dcterms:W3CDTF">2024-07-29T02:32:35Z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