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6" r:id="rId4"/>
    <p:sldId id="370" r:id="rId5"/>
    <p:sldId id="399" r:id="rId6"/>
    <p:sldId id="371" r:id="rId7"/>
    <p:sldId id="377" r:id="rId8"/>
    <p:sldId id="379" r:id="rId9"/>
    <p:sldId id="381" r:id="rId10"/>
    <p:sldId id="383" r:id="rId11"/>
    <p:sldId id="390" r:id="rId12"/>
    <p:sldId id="395" r:id="rId13"/>
    <p:sldId id="400" r:id="rId14"/>
    <p:sldId id="396" r:id="rId15"/>
    <p:sldId id="397" r:id="rId16"/>
    <p:sldId id="401" r:id="rId17"/>
    <p:sldId id="256" r:id="rId1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4" d="100"/>
          <a:sy n="54" d="100"/>
        </p:scale>
        <p:origin x="292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3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85" name="yt_shape_11285"/>
          <p:cNvSpPr txBox="1"/>
          <p:nvPr/>
        </p:nvSpPr>
        <p:spPr>
          <a:xfrm>
            <a:off x="540000" y="78148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284" name="yt_image_11284" title="H_50.94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78148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287" name="yt_shape_11287"/>
              <p:cNvSpPr txBox="1"/>
              <p:nvPr/>
            </p:nvSpPr>
            <p:spPr>
              <a:xfrm>
                <a:off x="540000" y="1479063"/>
                <a:ext cx="7540526" cy="465589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填空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</a:t>
                </a:r>
                <a:r>
                  <a:rPr sz="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两数相乘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同号得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并把它们的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相乘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,isEnd"/>
                  </a:rPr>
                  <a:t> 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两数相乘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异号得</a:t>
                </a:r>
                <a:r>
                  <a:rPr sz="2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并把它们的</a:t>
                </a:r>
                <a:r>
                  <a:rPr sz="2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</a:t>
                </a:r>
                <a:r>
                  <a:rPr sz="1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相乘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1287" name="yt_shape_1128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79063"/>
                <a:ext cx="7540526" cy="4655890"/>
              </a:xfrm>
              <a:prstGeom prst="rect">
                <a:avLst/>
              </a:prstGeom>
              <a:blipFill>
                <a:blip r:embed="rId3"/>
                <a:stretch>
                  <a:fillRect l="-2506" t="-1180" r="-1455" b="-47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AA58A84-26A0-96CF-C293-0CEF6AC888C8}"/>
              </a:ext>
            </a:extLst>
          </p:cNvPr>
          <p:cNvSpPr txBox="1"/>
          <p:nvPr/>
        </p:nvSpPr>
        <p:spPr>
          <a:xfrm>
            <a:off x="1059589" y="2383233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7808575-BD7A-7F42-C7EE-EC1B132F1D28}"/>
              </a:ext>
            </a:extLst>
          </p:cNvPr>
          <p:cNvSpPr txBox="1"/>
          <p:nvPr/>
        </p:nvSpPr>
        <p:spPr>
          <a:xfrm>
            <a:off x="2278789" y="2383233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6DC1D80-6615-616E-13D1-87CE7435F6BF}"/>
              </a:ext>
            </a:extLst>
          </p:cNvPr>
          <p:cNvSpPr txBox="1"/>
          <p:nvPr/>
        </p:nvSpPr>
        <p:spPr>
          <a:xfrm>
            <a:off x="3345589" y="2383233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B2DF56A-A100-2B8A-4639-7BB29A0AC623}"/>
              </a:ext>
            </a:extLst>
          </p:cNvPr>
          <p:cNvSpPr txBox="1"/>
          <p:nvPr/>
        </p:nvSpPr>
        <p:spPr>
          <a:xfrm>
            <a:off x="1059589" y="285872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4490B97-FE32-FFC9-AF6E-39388E1A5304}"/>
              </a:ext>
            </a:extLst>
          </p:cNvPr>
          <p:cNvSpPr txBox="1"/>
          <p:nvPr/>
        </p:nvSpPr>
        <p:spPr>
          <a:xfrm>
            <a:off x="3193189" y="3334209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D3BBB59-358E-8CEF-4451-AD7342F9C009}"/>
              </a:ext>
            </a:extLst>
          </p:cNvPr>
          <p:cNvSpPr txBox="1"/>
          <p:nvPr/>
        </p:nvSpPr>
        <p:spPr>
          <a:xfrm>
            <a:off x="5936389" y="3334209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绝对值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FA48609-F103-1A3E-CA32-AE7B4B8399EE}"/>
              </a:ext>
            </a:extLst>
          </p:cNvPr>
          <p:cNvSpPr txBox="1"/>
          <p:nvPr/>
        </p:nvSpPr>
        <p:spPr>
          <a:xfrm>
            <a:off x="1059589" y="4484131"/>
            <a:ext cx="789686" cy="76906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E3FF582E-613D-60A0-A118-81B9CB1882E4}"/>
                  </a:ext>
                </a:extLst>
              </p:cNvPr>
              <p:cNvSpPr txBox="1"/>
              <p:nvPr/>
            </p:nvSpPr>
            <p:spPr>
              <a:xfrm>
                <a:off x="2326414" y="4484131"/>
                <a:ext cx="789686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E3FF582E-613D-60A0-A118-81B9CB1882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26414" y="4484131"/>
                <a:ext cx="789686" cy="76906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52666E41-7C21-3E2A-C725-0655452BCFFD}"/>
              </a:ext>
            </a:extLst>
          </p:cNvPr>
          <p:cNvCxnSpPr/>
          <p:nvPr/>
        </p:nvCxnSpPr>
        <p:spPr>
          <a:xfrm>
            <a:off x="2064000" y="5225436"/>
            <a:ext cx="962089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AA870A0A-6E59-43DE-302A-40AFE737B1B5}"/>
                  </a:ext>
                </a:extLst>
              </p:cNvPr>
              <p:cNvSpPr txBox="1"/>
              <p:nvPr/>
            </p:nvSpPr>
            <p:spPr>
              <a:xfrm>
                <a:off x="3593239" y="4484131"/>
                <a:ext cx="661099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AA870A0A-6E59-43DE-302A-40AFE737B1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93239" y="4484131"/>
                <a:ext cx="661099" cy="76906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F3C308CB-8FF2-1398-159B-E7D43DBC8E25}"/>
              </a:ext>
            </a:extLst>
          </p:cNvPr>
          <p:cNvCxnSpPr/>
          <p:nvPr/>
        </p:nvCxnSpPr>
        <p:spPr>
          <a:xfrm>
            <a:off x="3330825" y="5225436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3F79D770-52DB-1A91-1E35-6649C78CA9E0}"/>
              </a:ext>
            </a:extLst>
          </p:cNvPr>
          <p:cNvSpPr txBox="1"/>
          <p:nvPr/>
        </p:nvSpPr>
        <p:spPr>
          <a:xfrm>
            <a:off x="1059589" y="5159580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7776388-890A-8E14-7A45-09EDE949EB3C}"/>
              </a:ext>
            </a:extLst>
          </p:cNvPr>
          <p:cNvSpPr txBox="1"/>
          <p:nvPr/>
        </p:nvSpPr>
        <p:spPr>
          <a:xfrm>
            <a:off x="3193189" y="5635068"/>
            <a:ext cx="789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负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87C12966-CF64-1B79-8677-5C1A2BAAE170}"/>
              </a:ext>
            </a:extLst>
          </p:cNvPr>
          <p:cNvSpPr txBox="1"/>
          <p:nvPr/>
        </p:nvSpPr>
        <p:spPr>
          <a:xfrm>
            <a:off x="5936389" y="5635068"/>
            <a:ext cx="1399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绝对值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yt_shape_11298"/>
          <p:cNvSpPr txBox="1"/>
          <p:nvPr/>
        </p:nvSpPr>
        <p:spPr>
          <a:xfrm>
            <a:off x="540000" y="6330326"/>
            <a:ext cx="469359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乘积是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的两个数互为倒数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139F622-7478-22C5-7CA9-50AAD754DC40}"/>
              </a:ext>
            </a:extLst>
          </p:cNvPr>
          <p:cNvSpPr txBox="1"/>
          <p:nvPr/>
        </p:nvSpPr>
        <p:spPr>
          <a:xfrm>
            <a:off x="2050189" y="6283520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1" grpId="0" build="allAtOnce"/>
      <p:bldP spid="13" grpId="0" build="allAtOnce"/>
      <p:bldP spid="14" grpId="0" build="allAtOnce"/>
      <p:bldP spid="15" grpId="0" build="allAtOnce"/>
      <p:bldP spid="20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53" name="yt_shape_11353"/>
          <p:cNvSpPr txBox="1"/>
          <p:nvPr/>
        </p:nvSpPr>
        <p:spPr>
          <a:xfrm>
            <a:off x="540000" y="900000"/>
            <a:ext cx="1013739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354" name="yt_table_1135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2678486"/>
              </p:ext>
            </p:extLst>
          </p:nvPr>
        </p:nvGraphicFramePr>
        <p:xfrm>
          <a:off x="540056" y="1379303"/>
          <a:ext cx="81146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338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339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340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34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8"/>
                  </a:ext>
                </a:extLst>
              </a:tr>
            </a:tbl>
          </a:graphicData>
        </a:graphic>
      </p:graphicFrame>
      <p:sp>
        <p:nvSpPr>
          <p:cNvPr id="11356" name="yt_shape_11356"/>
          <p:cNvSpPr txBox="1"/>
          <p:nvPr/>
        </p:nvSpPr>
        <p:spPr>
          <a:xfrm>
            <a:off x="540119" y="1905474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这四个数中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任取两个数相乘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所得的积最大的是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C2D8A12-BBC0-0524-3208-35A2122B7AF6}"/>
              </a:ext>
            </a:extLst>
          </p:cNvPr>
          <p:cNvSpPr txBox="1"/>
          <p:nvPr/>
        </p:nvSpPr>
        <p:spPr>
          <a:xfrm>
            <a:off x="967653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2797B4C-425A-F118-CC29-C3F787CE9BE1}"/>
              </a:ext>
            </a:extLst>
          </p:cNvPr>
          <p:cNvSpPr txBox="1"/>
          <p:nvPr/>
        </p:nvSpPr>
        <p:spPr>
          <a:xfrm>
            <a:off x="10737107" y="1858668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EEFD57B-D146-1DBF-60EF-0A4AC7D480C1}"/>
              </a:ext>
            </a:extLst>
          </p:cNvPr>
          <p:cNvSpPr txBox="1"/>
          <p:nvPr/>
        </p:nvSpPr>
        <p:spPr>
          <a:xfrm>
            <a:off x="4018808" y="280964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B819FC6-5861-A48A-450E-7BF36AEE3CEF}"/>
              </a:ext>
            </a:extLst>
          </p:cNvPr>
          <p:cNvSpPr txBox="1"/>
          <p:nvPr/>
        </p:nvSpPr>
        <p:spPr>
          <a:xfrm>
            <a:off x="4018808" y="328513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360" name="yt_shape_11360"/>
              <p:cNvSpPr txBox="1"/>
              <p:nvPr/>
            </p:nvSpPr>
            <p:spPr>
              <a:xfrm>
                <a:off x="540000" y="900000"/>
                <a:ext cx="4073231" cy="43165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360" name="yt_shape_11360" descr="{&quot;rangeId&quot;:29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073231" cy="4316566"/>
              </a:xfrm>
              <a:prstGeom prst="rect">
                <a:avLst/>
              </a:prstGeom>
              <a:blipFill>
                <a:blip r:embed="rId2"/>
                <a:stretch>
                  <a:fillRect l="-4641" t="-1271" r="-3593" b="-33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93C634B-9DC4-F7CA-02E4-6970FF638E2A}"/>
                  </a:ext>
                </a:extLst>
              </p:cNvPr>
              <p:cNvSpPr txBox="1"/>
              <p:nvPr/>
            </p:nvSpPr>
            <p:spPr>
              <a:xfrm>
                <a:off x="449989" y="2000131"/>
                <a:ext cx="2456561" cy="7670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9, 'hasSerialNum': 1, 'pageBreak': True}">
                <a:extLst>
                  <a:ext uri="{FF2B5EF4-FFF2-40B4-BE49-F238E27FC236}">
                    <a16:creationId xmlns:a16="http://schemas.microsoft.com/office/drawing/2014/main" id="{993C634B-9DC4-F7CA-02E4-6970FF638E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00131"/>
                <a:ext cx="2456561" cy="767030"/>
              </a:xfrm>
              <a:prstGeom prst="rect">
                <a:avLst/>
              </a:prstGeom>
              <a:blipFill>
                <a:blip r:embed="rId3"/>
                <a:stretch>
                  <a:fillRect l="-3970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38D5019-B78A-1CD1-1647-4FA12AFE888D}"/>
                  </a:ext>
                </a:extLst>
              </p:cNvPr>
              <p:cNvSpPr txBox="1"/>
              <p:nvPr/>
            </p:nvSpPr>
            <p:spPr>
              <a:xfrm>
                <a:off x="1659663" y="2673549"/>
                <a:ext cx="1013524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；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38D5019-B78A-1CD1-1647-4FA12AFE88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59663" y="2673549"/>
                <a:ext cx="1013524" cy="769061"/>
              </a:xfrm>
              <a:prstGeom prst="rect">
                <a:avLst/>
              </a:prstGeom>
              <a:blipFill>
                <a:blip r:embed="rId4"/>
                <a:stretch>
                  <a:fillRect l="-8982" r="-95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B57CB3D-0933-A224-0BE6-DCB17D7732EE}"/>
                  </a:ext>
                </a:extLst>
              </p:cNvPr>
              <p:cNvSpPr txBox="1"/>
              <p:nvPr/>
            </p:nvSpPr>
            <p:spPr>
              <a:xfrm>
                <a:off x="449989" y="4024448"/>
                <a:ext cx="3499548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9, 'hasSerialNum': 1, 'pageBreak': True}">
                <a:extLst>
                  <a:ext uri="{FF2B5EF4-FFF2-40B4-BE49-F238E27FC236}">
                    <a16:creationId xmlns:a16="http://schemas.microsoft.com/office/drawing/2014/main" id="{6B57CB3D-0933-A224-0BE6-DCB17D7732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24448"/>
                <a:ext cx="3499548" cy="772808"/>
              </a:xfrm>
              <a:prstGeom prst="rect">
                <a:avLst/>
              </a:prstGeom>
              <a:blipFill>
                <a:blip r:embed="rId5"/>
                <a:stretch>
                  <a:fillRect l="-2787" r="-2613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0414994E-4F7D-79E4-8411-DA8508CCC908}"/>
              </a:ext>
            </a:extLst>
          </p:cNvPr>
          <p:cNvSpPr txBox="1"/>
          <p:nvPr/>
        </p:nvSpPr>
        <p:spPr>
          <a:xfrm>
            <a:off x="1659663" y="4703644"/>
            <a:ext cx="12468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369" name="yt_shape_11369"/>
              <p:cNvSpPr txBox="1"/>
              <p:nvPr/>
            </p:nvSpPr>
            <p:spPr>
              <a:xfrm>
                <a:off x="540000" y="900000"/>
                <a:ext cx="3919343" cy="179260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10000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369" name="yt_shape_11369" descr="{&quot;rangeId&quot;:3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3919343" cy="1792607"/>
              </a:xfrm>
              <a:prstGeom prst="rect">
                <a:avLst/>
              </a:prstGeom>
              <a:blipFill>
                <a:blip r:embed="rId2"/>
                <a:stretch>
                  <a:fillRect l="-4821" r="-3733" b="-95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2367E7B-A1D1-AF93-3E60-D0871307182E}"/>
                  </a:ext>
                </a:extLst>
              </p:cNvPr>
              <p:cNvSpPr txBox="1"/>
              <p:nvPr/>
            </p:nvSpPr>
            <p:spPr>
              <a:xfrm>
                <a:off x="449989" y="1528644"/>
                <a:ext cx="3147124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1000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31}">
                <a:extLst>
                  <a:ext uri="{FF2B5EF4-FFF2-40B4-BE49-F238E27FC236}">
                    <a16:creationId xmlns:a16="http://schemas.microsoft.com/office/drawing/2014/main" id="{52367E7B-A1D1-AF93-3E60-D087130718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8644"/>
                <a:ext cx="3147124" cy="769061"/>
              </a:xfrm>
              <a:prstGeom prst="rect">
                <a:avLst/>
              </a:prstGeom>
              <a:blipFill>
                <a:blip r:embed="rId3"/>
                <a:stretch>
                  <a:fillRect l="-3101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07183697-C475-B658-0FBF-FA7FA2BCF96E}"/>
              </a:ext>
            </a:extLst>
          </p:cNvPr>
          <p:cNvSpPr txBox="1"/>
          <p:nvPr/>
        </p:nvSpPr>
        <p:spPr>
          <a:xfrm>
            <a:off x="1672377" y="2204093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373" name="yt_shape_11373"/>
              <p:cNvSpPr txBox="1"/>
              <p:nvPr/>
            </p:nvSpPr>
            <p:spPr>
              <a:xfrm>
                <a:off x="540119" y="900000"/>
                <a:ext cx="11492915" cy="295516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互为相反数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互为倒数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的绝对值是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2_0d6f9"/>
                  </a:rPr>
                  <a:t>）－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依题意有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373" name="yt_shape_11373" descr="{&quot;rangeId&quot;:22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955168"/>
              </a:xfrm>
              <a:prstGeom prst="rect">
                <a:avLst/>
              </a:prstGeom>
              <a:blipFill>
                <a:blip r:embed="rId2"/>
                <a:stretch>
                  <a:fillRect l="-1645" b="-26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23DA180-D852-465A-679C-1F96693D044B}"/>
              </a:ext>
            </a:extLst>
          </p:cNvPr>
          <p:cNvSpPr txBox="1"/>
          <p:nvPr/>
        </p:nvSpPr>
        <p:spPr>
          <a:xfrm>
            <a:off x="450108" y="2000131"/>
            <a:ext cx="6361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依题意有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8BB556D-E082-F110-6211-6763EDF17A30}"/>
                  </a:ext>
                </a:extLst>
              </p:cNvPr>
              <p:cNvSpPr txBox="1"/>
              <p:nvPr/>
            </p:nvSpPr>
            <p:spPr>
              <a:xfrm>
                <a:off x="450108" y="2475619"/>
                <a:ext cx="36821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2, 'hasSerialNum': 1, 'pageBreak': True}">
                <a:extLst>
                  <a:ext uri="{FF2B5EF4-FFF2-40B4-BE49-F238E27FC236}">
                    <a16:creationId xmlns:a16="http://schemas.microsoft.com/office/drawing/2014/main" id="{58BB556D-E082-F110-6211-6763EDF17A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475619"/>
                <a:ext cx="3682111" cy="765061"/>
              </a:xfrm>
              <a:prstGeom prst="rect">
                <a:avLst/>
              </a:prstGeom>
              <a:blipFill>
                <a:blip r:embed="rId3"/>
                <a:stretch>
                  <a:fillRect l="-2649" r="-248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9C5AD7C-58A9-9207-F51B-C0F3AEA65A98}"/>
                  </a:ext>
                </a:extLst>
              </p:cNvPr>
              <p:cNvSpPr txBox="1"/>
              <p:nvPr/>
            </p:nvSpPr>
            <p:spPr>
              <a:xfrm>
                <a:off x="450108" y="3147068"/>
                <a:ext cx="3377311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2, 'hasSerialNum': 1, 'pageBreak': True}">
                <a:extLst>
                  <a:ext uri="{FF2B5EF4-FFF2-40B4-BE49-F238E27FC236}">
                    <a16:creationId xmlns:a16="http://schemas.microsoft.com/office/drawing/2014/main" id="{A9C5AD7C-58A9-9207-F51B-C0F3AEA65A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147068"/>
                <a:ext cx="3377311" cy="726326"/>
              </a:xfrm>
              <a:prstGeom prst="rect">
                <a:avLst/>
              </a:prstGeom>
              <a:blipFill>
                <a:blip r:embed="rId4"/>
                <a:stretch>
                  <a:fillRect l="-2888" r="-2708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78" name="yt_shape_11378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377" name="yt_image_11377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380" name="yt_shape_11380"/>
              <p:cNvSpPr txBox="1"/>
              <p:nvPr/>
            </p:nvSpPr>
            <p:spPr>
              <a:xfrm>
                <a:off x="540119" y="1597583"/>
                <a:ext cx="11244513" cy="192078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核心素养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推理能力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定义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是不为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的有理数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我们把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称为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a2a5a"/>
                  </a:rPr>
                  <a:t>的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spc="-168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差</a:t>
                </a:r>
                <a:r>
                  <a:rPr lang="zh-CN" altLang="zh-CN" sz="3600" b="0" i="0" u="none" spc="-864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．</a:t>
                </a:r>
                <a:r>
                  <a:rPr lang="zh-CN" altLang="zh-CN" sz="2400" b="0" i="0" u="none" spc="-168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倒</a:t>
                </a:r>
                <a:r>
                  <a:rPr lang="zh-CN" altLang="zh-CN" sz="3600" b="0" i="0" u="none" spc="-864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．</a:t>
                </a:r>
                <a:r>
                  <a:rPr lang="zh-CN" altLang="zh-CN" sz="2400" b="0" i="0" u="none" spc="-168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</a:t>
                </a:r>
                <a:r>
                  <a:rPr lang="zh-CN" altLang="zh-CN" sz="3600" b="0" i="0" u="none" spc="-864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．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的差倒数是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的差倒数是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−(−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56129"/>
                  </a:rPr>
                  <a:t>2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的差倒数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的差倒数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的差倒数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，…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依次类推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380" name="yt_shape_1138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97583"/>
                <a:ext cx="11244513" cy="1920782"/>
              </a:xfrm>
              <a:prstGeom prst="rect">
                <a:avLst/>
              </a:prstGeom>
              <a:blipFill>
                <a:blip r:embed="rId3"/>
                <a:stretch>
                  <a:fillRect l="-1681" r="-1681" b="-73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382" name="yt_shape_11382"/>
          <p:cNvSpPr txBox="1"/>
          <p:nvPr/>
        </p:nvSpPr>
        <p:spPr>
          <a:xfrm>
            <a:off x="540000" y="3569153"/>
            <a:ext cx="352981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383" name="yt_shape_11383"/>
              <p:cNvSpPr txBox="1"/>
              <p:nvPr/>
            </p:nvSpPr>
            <p:spPr>
              <a:xfrm>
                <a:off x="540000" y="4048456"/>
                <a:ext cx="4905189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1383" name="yt_shape_11383" descr="{&quot;rangeId&quot;:32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048456"/>
                <a:ext cx="4905189" cy="641201"/>
              </a:xfrm>
              <a:prstGeom prst="rect">
                <a:avLst/>
              </a:prstGeom>
              <a:blipFill>
                <a:blip r:embed="rId4"/>
                <a:stretch>
                  <a:fillRect l="-3856" r="-2861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9855D84-685B-3EB3-C31E-8FB7DE7CEA38}"/>
                  </a:ext>
                </a:extLst>
              </p:cNvPr>
              <p:cNvSpPr txBox="1"/>
              <p:nvPr/>
            </p:nvSpPr>
            <p:spPr>
              <a:xfrm>
                <a:off x="449989" y="4001650"/>
                <a:ext cx="5037836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文本框 1" descr="{'rangeId': 32, 'mathAnswerShape': 1}">
                <a:extLst>
                  <a:ext uri="{FF2B5EF4-FFF2-40B4-BE49-F238E27FC236}">
                    <a16:creationId xmlns:a16="http://schemas.microsoft.com/office/drawing/2014/main" id="{49855D84-685B-3EB3-C31E-8FB7DE7CEA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01650"/>
                <a:ext cx="5037836" cy="728612"/>
              </a:xfrm>
              <a:prstGeom prst="rect">
                <a:avLst/>
              </a:prstGeom>
              <a:blipFill>
                <a:blip r:embed="rId5"/>
                <a:stretch>
                  <a:fillRect l="-1937" r="-1937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85" name="yt_shape_11385"/>
          <p:cNvSpPr txBox="1"/>
          <p:nvPr/>
        </p:nvSpPr>
        <p:spPr>
          <a:xfrm>
            <a:off x="540000" y="900000"/>
            <a:ext cx="276678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猜想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386" name="yt_shape_11386"/>
              <p:cNvSpPr txBox="1"/>
              <p:nvPr/>
            </p:nvSpPr>
            <p:spPr>
              <a:xfrm>
                <a:off x="540000" y="1379303"/>
                <a:ext cx="5743560" cy="302948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根据差倒数定义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楷体" pitchFamily="24"/>
                    <a:ea typeface="楷体" pitchFamily="24"/>
                  </a:rPr>
                  <a:t>…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由此可知每三个循环一次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又因为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675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的值相等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其值为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386" name="yt_shape_11386" descr="{&quot;rangeId&quot;:3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9303"/>
                <a:ext cx="5743560" cy="3029484"/>
              </a:xfrm>
              <a:prstGeom prst="rect">
                <a:avLst/>
              </a:prstGeom>
              <a:blipFill>
                <a:blip r:embed="rId2"/>
                <a:stretch>
                  <a:fillRect l="-3291" t="-1610" r="-2229" b="-54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03EFD9F-A61E-090F-43E4-3BCEC0E7361E}"/>
              </a:ext>
            </a:extLst>
          </p:cNvPr>
          <p:cNvSpPr txBox="1"/>
          <p:nvPr/>
        </p:nvSpPr>
        <p:spPr>
          <a:xfrm>
            <a:off x="449989" y="1332497"/>
            <a:ext cx="3990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根据差倒数定义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60DBD0A-5A1E-4E81-CE9C-325674696014}"/>
                  </a:ext>
                </a:extLst>
              </p:cNvPr>
              <p:cNvSpPr txBox="1"/>
              <p:nvPr/>
            </p:nvSpPr>
            <p:spPr>
              <a:xfrm>
                <a:off x="497614" y="1807985"/>
                <a:ext cx="5820473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楷体" pitchFamily="24"/>
                    <a:ea typeface="楷体" pitchFamily="24"/>
                  </a:rPr>
                  <a:t>…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33, 'mathAnswerShape': 1}">
                <a:extLst>
                  <a:ext uri="{FF2B5EF4-FFF2-40B4-BE49-F238E27FC236}">
                    <a16:creationId xmlns:a16="http://schemas.microsoft.com/office/drawing/2014/main" id="{A60DBD0A-5A1E-4E81-CE9C-32567469601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1807985"/>
                <a:ext cx="5820473" cy="767474"/>
              </a:xfrm>
              <a:prstGeom prst="rect">
                <a:avLst/>
              </a:prstGeom>
              <a:blipFill>
                <a:blip r:embed="rId3"/>
                <a:stretch>
                  <a:fillRect l="-1677" r="-1677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D8A33B24-9722-8E37-04C4-22273852EB57}"/>
              </a:ext>
            </a:extLst>
          </p:cNvPr>
          <p:cNvSpPr txBox="1"/>
          <p:nvPr/>
        </p:nvSpPr>
        <p:spPr>
          <a:xfrm>
            <a:off x="449989" y="2481847"/>
            <a:ext cx="368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由此可知每三个循环一次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15E1AE4-E49A-917A-67B4-CFFF1EDECD62}"/>
              </a:ext>
            </a:extLst>
          </p:cNvPr>
          <p:cNvSpPr txBox="1"/>
          <p:nvPr/>
        </p:nvSpPr>
        <p:spPr>
          <a:xfrm>
            <a:off x="449989" y="2957335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675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4524043-C9E4-FACF-99ED-041637AD8B88}"/>
              </a:ext>
            </a:extLst>
          </p:cNvPr>
          <p:cNvSpPr txBox="1"/>
          <p:nvPr/>
        </p:nvSpPr>
        <p:spPr>
          <a:xfrm>
            <a:off x="449989" y="3432823"/>
            <a:ext cx="4898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的值相等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其值为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DAF8EE4-ECD2-E618-CAF5-F05DB919582C}"/>
              </a:ext>
            </a:extLst>
          </p:cNvPr>
          <p:cNvSpPr txBox="1"/>
          <p:nvPr/>
        </p:nvSpPr>
        <p:spPr>
          <a:xfrm>
            <a:off x="449989" y="3908311"/>
            <a:ext cx="17009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00" name="yt_shape_11300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299" name="yt_image_11299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02" name="yt_shape_11302"/>
          <p:cNvSpPr txBox="1"/>
          <p:nvPr/>
        </p:nvSpPr>
        <p:spPr>
          <a:xfrm>
            <a:off x="540000" y="1603297"/>
            <a:ext cx="405880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有理数的乘法法则</a:t>
            </a:r>
          </a:p>
        </p:txBody>
      </p:sp>
      <p:sp>
        <p:nvSpPr>
          <p:cNvPr id="11303" name="yt_shape_11303"/>
          <p:cNvSpPr txBox="1"/>
          <p:nvPr/>
        </p:nvSpPr>
        <p:spPr>
          <a:xfrm>
            <a:off x="540000" y="2102862"/>
            <a:ext cx="551433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下列算式中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积为正数的是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304" name="yt_table_1130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9264366"/>
              </p:ext>
            </p:extLst>
          </p:nvPr>
        </p:nvGraphicFramePr>
        <p:xfrm>
          <a:off x="540056" y="2582165"/>
          <a:ext cx="7139623" cy="950976"/>
        </p:xfrm>
        <a:graphic>
          <a:graphicData uri="http://schemas.openxmlformats.org/drawingml/2006/table">
            <a:tbl>
              <a:tblPr/>
              <a:tblGrid>
                <a:gridCol w="4218623">
                  <a:extLst>
                    <a:ext uri="{9D8B030D-6E8A-4147-A177-3AD203B41FA5}">
                      <a16:colId xmlns:a16="http://schemas.microsoft.com/office/drawing/2014/main" val="10322"/>
                    </a:ext>
                  </a:extLst>
                </a:gridCol>
                <a:gridCol w="2921000">
                  <a:extLst>
                    <a:ext uri="{9D8B030D-6E8A-4147-A177-3AD203B41FA5}">
                      <a16:colId xmlns:a16="http://schemas.microsoft.com/office/drawing/2014/main" val="103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3"/>
                  </a:ext>
                </a:extLst>
              </a:tr>
            </a:tbl>
          </a:graphicData>
        </a:graphic>
      </p:graphicFrame>
      <p:sp>
        <p:nvSpPr>
          <p:cNvPr id="11306" name="yt_shape_11306"/>
          <p:cNvSpPr txBox="1"/>
          <p:nvPr/>
        </p:nvSpPr>
        <p:spPr>
          <a:xfrm>
            <a:off x="540000" y="3583719"/>
            <a:ext cx="643766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307" name="yt_table_1130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3532070"/>
              </p:ext>
            </p:extLst>
          </p:nvPr>
        </p:nvGraphicFramePr>
        <p:xfrm>
          <a:off x="540056" y="4063022"/>
          <a:ext cx="81146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324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325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326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3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4"/>
                  </a:ext>
                </a:extLst>
              </a:tr>
            </a:tbl>
          </a:graphicData>
        </a:graphic>
      </p:graphicFrame>
      <p:sp>
        <p:nvSpPr>
          <p:cNvPr id="11309" name="yt_shape_11309"/>
          <p:cNvSpPr txBox="1"/>
          <p:nvPr/>
        </p:nvSpPr>
        <p:spPr>
          <a:xfrm>
            <a:off x="540000" y="4589193"/>
            <a:ext cx="737862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若两数的乘积为正数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则这两个数一定是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310" name="yt_table_1131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2722302"/>
              </p:ext>
            </p:extLst>
          </p:nvPr>
        </p:nvGraphicFramePr>
        <p:xfrm>
          <a:off x="540056" y="5068496"/>
          <a:ext cx="6453823" cy="950976"/>
        </p:xfrm>
        <a:graphic>
          <a:graphicData uri="http://schemas.openxmlformats.org/drawingml/2006/table">
            <a:tbl>
              <a:tblPr/>
              <a:tblGrid>
                <a:gridCol w="4218623">
                  <a:extLst>
                    <a:ext uri="{9D8B030D-6E8A-4147-A177-3AD203B41FA5}">
                      <a16:colId xmlns:a16="http://schemas.microsoft.com/office/drawing/2014/main" val="10328"/>
                    </a:ext>
                  </a:extLst>
                </a:gridCol>
                <a:gridCol w="2235200">
                  <a:extLst>
                    <a:ext uri="{9D8B030D-6E8A-4147-A177-3AD203B41FA5}">
                      <a16:colId xmlns:a16="http://schemas.microsoft.com/office/drawing/2014/main" val="1032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都是正数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都是负数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一正一负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同号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6"/>
                  </a:ext>
                </a:extLst>
              </a:tr>
            </a:tbl>
          </a:graphicData>
        </a:graphic>
      </p:graphicFrame>
      <p:pic>
        <p:nvPicPr>
          <p:cNvPr id="3" name="yt_shape_1722173709950">
            <a:extLst>
              <a:ext uri="{FF2B5EF4-FFF2-40B4-BE49-F238E27FC236}">
                <a16:creationId xmlns:a16="http://schemas.microsoft.com/office/drawing/2014/main" id="{F60633AA-220A-A1A5-2CF8-219C51BB884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8C6AE78-262E-0B9B-A418-DC7D22237771}"/>
              </a:ext>
            </a:extLst>
          </p:cNvPr>
          <p:cNvSpPr txBox="1"/>
          <p:nvPr/>
        </p:nvSpPr>
        <p:spPr>
          <a:xfrm>
            <a:off x="5098189" y="205605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5CBC862-07EB-F98F-3303-2F49CEBD3ACC}"/>
              </a:ext>
            </a:extLst>
          </p:cNvPr>
          <p:cNvSpPr txBox="1"/>
          <p:nvPr/>
        </p:nvSpPr>
        <p:spPr>
          <a:xfrm>
            <a:off x="6012589" y="353691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C77D5EA-0DFD-13D3-ACF2-5968AD3B4C1A}"/>
              </a:ext>
            </a:extLst>
          </p:cNvPr>
          <p:cNvSpPr txBox="1"/>
          <p:nvPr/>
        </p:nvSpPr>
        <p:spPr>
          <a:xfrm>
            <a:off x="6926989" y="454238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312" name="yt_shape_11312"/>
              <p:cNvSpPr txBox="1"/>
              <p:nvPr/>
            </p:nvSpPr>
            <p:spPr>
              <a:xfrm>
                <a:off x="540000" y="900000"/>
                <a:ext cx="3385542" cy="488428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312" name="yt_shape_11312" descr="{&quot;rangeId&quot;:25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3385542" cy="4884286"/>
              </a:xfrm>
              <a:prstGeom prst="rect">
                <a:avLst/>
              </a:prstGeom>
              <a:blipFill>
                <a:blip r:embed="rId2"/>
                <a:stretch>
                  <a:fillRect l="-5586" t="-1124" r="-4505" b="-6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391A871-1C27-FFC3-7E19-4386BE39B5E2}"/>
              </a:ext>
            </a:extLst>
          </p:cNvPr>
          <p:cNvSpPr txBox="1"/>
          <p:nvPr/>
        </p:nvSpPr>
        <p:spPr>
          <a:xfrm>
            <a:off x="449989" y="1804170"/>
            <a:ext cx="338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5A62BA3-F1E2-C896-BFD5-C04BC6F6715B}"/>
              </a:ext>
            </a:extLst>
          </p:cNvPr>
          <p:cNvSpPr txBox="1"/>
          <p:nvPr/>
        </p:nvSpPr>
        <p:spPr>
          <a:xfrm>
            <a:off x="1672377" y="2279658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4F094F6-E5AA-EAD5-50D1-FFC24B2C7F45}"/>
              </a:ext>
            </a:extLst>
          </p:cNvPr>
          <p:cNvSpPr txBox="1"/>
          <p:nvPr/>
        </p:nvSpPr>
        <p:spPr>
          <a:xfrm>
            <a:off x="449989" y="3230634"/>
            <a:ext cx="2770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C26DF1A-EA29-89C9-BF73-CF350CDEAD1F}"/>
                  </a:ext>
                </a:extLst>
              </p:cNvPr>
              <p:cNvSpPr txBox="1"/>
              <p:nvPr/>
            </p:nvSpPr>
            <p:spPr>
              <a:xfrm>
                <a:off x="449989" y="4381826"/>
                <a:ext cx="3370961" cy="76931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5, 'hasSerialNum': 1}">
                <a:extLst>
                  <a:ext uri="{FF2B5EF4-FFF2-40B4-BE49-F238E27FC236}">
                    <a16:creationId xmlns:a16="http://schemas.microsoft.com/office/drawing/2014/main" id="{4C26DF1A-EA29-89C9-BF73-CF350CDEAD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81826"/>
                <a:ext cx="3370961" cy="769315"/>
              </a:xfrm>
              <a:prstGeom prst="rect">
                <a:avLst/>
              </a:prstGeom>
              <a:blipFill>
                <a:blip r:embed="rId3"/>
                <a:stretch>
                  <a:fillRect l="-2893" r="-2712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7E2DD55-9B30-70FE-5030-A1CD23F17A75}"/>
                  </a:ext>
                </a:extLst>
              </p:cNvPr>
              <p:cNvSpPr txBox="1"/>
              <p:nvPr/>
            </p:nvSpPr>
            <p:spPr>
              <a:xfrm>
                <a:off x="1672377" y="5057529"/>
                <a:ext cx="131832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7E2DD55-9B30-70FE-5030-A1CD23F17A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72377" y="5057529"/>
                <a:ext cx="1318324" cy="726326"/>
              </a:xfrm>
              <a:prstGeom prst="rect">
                <a:avLst/>
              </a:prstGeom>
              <a:blipFill>
                <a:blip r:embed="rId4"/>
                <a:stretch>
                  <a:fillRect l="-6912" r="-7373" b="-25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321" name="yt_shape_11321"/>
              <p:cNvSpPr txBox="1"/>
              <p:nvPr/>
            </p:nvSpPr>
            <p:spPr>
              <a:xfrm>
                <a:off x="540000" y="900000"/>
                <a:ext cx="3303790" cy="178279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321" name="yt_shape_11321" descr="{&quot;rangeId&quot;:28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3303790" cy="1782796"/>
              </a:xfrm>
              <a:prstGeom prst="rect">
                <a:avLst/>
              </a:prstGeom>
              <a:blipFill>
                <a:blip r:embed="rId2"/>
                <a:stretch>
                  <a:fillRect l="-5720" r="-4613" b="-99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1A3F549-4B77-47E2-008D-4AD560B34FA5}"/>
                  </a:ext>
                </a:extLst>
              </p:cNvPr>
              <p:cNvSpPr txBox="1"/>
              <p:nvPr/>
            </p:nvSpPr>
            <p:spPr>
              <a:xfrm>
                <a:off x="449989" y="1524643"/>
                <a:ext cx="3451923" cy="76334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＝－（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8}">
                <a:extLst>
                  <a:ext uri="{FF2B5EF4-FFF2-40B4-BE49-F238E27FC236}">
                    <a16:creationId xmlns:a16="http://schemas.microsoft.com/office/drawing/2014/main" id="{31A3F549-4B77-47E2-008D-4AD560B34F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4643"/>
                <a:ext cx="3451923" cy="763347"/>
              </a:xfrm>
              <a:prstGeom prst="rect">
                <a:avLst/>
              </a:prstGeom>
              <a:blipFill>
                <a:blip r:embed="rId3"/>
                <a:stretch>
                  <a:fillRect l="-2827" r="-2827" b="-48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1A267D0C-8328-E8A6-B10E-CA1A45547B9D}"/>
              </a:ext>
            </a:extLst>
          </p:cNvPr>
          <p:cNvSpPr txBox="1"/>
          <p:nvPr/>
        </p:nvSpPr>
        <p:spPr>
          <a:xfrm>
            <a:off x="1680761" y="2394651"/>
            <a:ext cx="12468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25" name="yt_shape_11325"/>
          <p:cNvSpPr txBox="1"/>
          <p:nvPr/>
        </p:nvSpPr>
        <p:spPr>
          <a:xfrm>
            <a:off x="540000" y="900000"/>
            <a:ext cx="221214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倒数</a:t>
            </a:r>
          </a:p>
        </p:txBody>
      </p:sp>
      <p:sp>
        <p:nvSpPr>
          <p:cNvPr id="11326" name="yt_shape_11326"/>
          <p:cNvSpPr txBox="1"/>
          <p:nvPr/>
        </p:nvSpPr>
        <p:spPr>
          <a:xfrm>
            <a:off x="540000" y="1399565"/>
            <a:ext cx="489877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下列两数互为倒数的是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327" name="yt_table_11327" title="H_9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86387593"/>
                  </p:ext>
                </p:extLst>
              </p:nvPr>
            </p:nvGraphicFramePr>
            <p:xfrm>
              <a:off x="540056" y="1878868"/>
              <a:ext cx="5183506" cy="1345311"/>
            </p:xfrm>
            <a:graphic>
              <a:graphicData uri="http://schemas.openxmlformats.org/drawingml/2006/table">
                <a:tbl>
                  <a:tblPr/>
                  <a:tblGrid>
                    <a:gridCol w="3210243">
                      <a:extLst>
                        <a:ext uri="{9D8B030D-6E8A-4147-A177-3AD203B41FA5}">
                          <a16:colId xmlns:a16="http://schemas.microsoft.com/office/drawing/2014/main" val="10330"/>
                        </a:ext>
                      </a:extLst>
                    </a:gridCol>
                    <a:gridCol w="1973263">
                      <a:extLst>
                        <a:ext uri="{9D8B030D-6E8A-4147-A177-3AD203B41FA5}">
                          <a16:colId xmlns:a16="http://schemas.microsoft.com/office/drawing/2014/main" val="1033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和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4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48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1327" name="yt_table_11327" descr="{&quot;rangeId&quot;:10,&quot;type&quot;:&quot;Option&quot;}" title="H_9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86387593"/>
                  </p:ext>
                </p:extLst>
              </p:nvPr>
            </p:nvGraphicFramePr>
            <p:xfrm>
              <a:off x="540056" y="1878868"/>
              <a:ext cx="5183506" cy="1267714"/>
            </p:xfrm>
            <a:graphic>
              <a:graphicData uri="http://schemas.openxmlformats.org/drawingml/2006/table">
                <a:tbl>
                  <a:tblPr/>
                  <a:tblGrid>
                    <a:gridCol w="3210243">
                      <a:extLst>
                        <a:ext uri="{9D8B030D-6E8A-4147-A177-3AD203B41FA5}">
                          <a16:colId xmlns:a16="http://schemas.microsoft.com/office/drawing/2014/main" val="10330"/>
                        </a:ext>
                      </a:extLst>
                    </a:gridCol>
                    <a:gridCol w="1973263">
                      <a:extLst>
                        <a:ext uri="{9D8B030D-6E8A-4147-A177-3AD203B41FA5}">
                          <a16:colId xmlns:a16="http://schemas.microsoft.com/office/drawing/2014/main" val="10331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62654" b="-1173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47"/>
                      </a:ext>
                    </a:extLst>
                  </a:tr>
                  <a:tr h="6350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99048" r="-61480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4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328" name="yt_shape_11328"/>
          <p:cNvSpPr txBox="1"/>
          <p:nvPr/>
        </p:nvSpPr>
        <p:spPr>
          <a:xfrm>
            <a:off x="540000" y="3197090"/>
            <a:ext cx="469359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倒数等于它本身的数是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329" name="yt_shape_11329"/>
              <p:cNvSpPr txBox="1"/>
              <p:nvPr/>
            </p:nvSpPr>
            <p:spPr>
              <a:xfrm>
                <a:off x="540000" y="3676393"/>
                <a:ext cx="4611840" cy="64857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的倒数是</a:t>
                </a:r>
                <a:r>
                  <a:rPr sz="3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1329" name="yt_shape_113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676393"/>
                <a:ext cx="4611840" cy="648575"/>
              </a:xfrm>
              <a:prstGeom prst="rect">
                <a:avLst/>
              </a:prstGeom>
              <a:blipFill>
                <a:blip r:embed="rId3"/>
                <a:stretch>
                  <a:fillRect l="-4101" r="-3042" b="-160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331" name="yt_shape_11331"/>
              <p:cNvSpPr txBox="1"/>
              <p:nvPr/>
            </p:nvSpPr>
            <p:spPr>
              <a:xfrm>
                <a:off x="540000" y="4375756"/>
                <a:ext cx="4145366" cy="6408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的倒数是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1331" name="yt_shape_11331" descr="{&quot;rangeId&quot;:1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375756"/>
                <a:ext cx="4145366" cy="640816"/>
              </a:xfrm>
              <a:prstGeom prst="rect">
                <a:avLst/>
              </a:prstGeom>
              <a:blipFill>
                <a:blip r:embed="rId4"/>
                <a:stretch>
                  <a:fillRect l="-4559" r="-3382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333" name="yt_shape_11333"/>
          <p:cNvSpPr txBox="1"/>
          <p:nvPr/>
        </p:nvSpPr>
        <p:spPr>
          <a:xfrm>
            <a:off x="540000" y="5067360"/>
            <a:ext cx="581248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互为倒数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173710032">
            <a:extLst>
              <a:ext uri="{FF2B5EF4-FFF2-40B4-BE49-F238E27FC236}">
                <a16:creationId xmlns:a16="http://schemas.microsoft.com/office/drawing/2014/main" id="{CCA11647-E8EE-FD29-6CF4-2C1840EC250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2B7A1FF-46ED-FFC5-0CA7-CA614D3F37C9}"/>
              </a:ext>
            </a:extLst>
          </p:cNvPr>
          <p:cNvSpPr txBox="1"/>
          <p:nvPr/>
        </p:nvSpPr>
        <p:spPr>
          <a:xfrm>
            <a:off x="44885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CE278DE-7927-66DC-B657-E310546ADA83}"/>
              </a:ext>
            </a:extLst>
          </p:cNvPr>
          <p:cNvSpPr txBox="1"/>
          <p:nvPr/>
        </p:nvSpPr>
        <p:spPr>
          <a:xfrm>
            <a:off x="4183789" y="3150284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97211AE-7E75-2C50-8834-48B136B79D93}"/>
                  </a:ext>
                </a:extLst>
              </p:cNvPr>
              <p:cNvSpPr txBox="1"/>
              <p:nvPr/>
            </p:nvSpPr>
            <p:spPr>
              <a:xfrm>
                <a:off x="3878989" y="3485173"/>
                <a:ext cx="1013524" cy="73591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97211AE-7E75-2C50-8834-48B136B79D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78989" y="3485173"/>
                <a:ext cx="1013524" cy="735915"/>
              </a:xfrm>
              <a:prstGeom prst="rect">
                <a:avLst/>
              </a:prstGeom>
              <a:blipFill>
                <a:blip r:embed="rId6"/>
                <a:stretch>
                  <a:fillRect l="-8982" b="-2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A2F3AFB-140E-E258-9A4D-D119AE0A6DFA}"/>
                  </a:ext>
                </a:extLst>
              </p:cNvPr>
              <p:cNvSpPr txBox="1"/>
              <p:nvPr/>
            </p:nvSpPr>
            <p:spPr>
              <a:xfrm>
                <a:off x="3417027" y="4328950"/>
                <a:ext cx="1013524" cy="7282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6" name="文本框 5" descr="{'rangeId': 11, 'mathAnswerShape': 1}">
                <a:extLst>
                  <a:ext uri="{FF2B5EF4-FFF2-40B4-BE49-F238E27FC236}">
                    <a16:creationId xmlns:a16="http://schemas.microsoft.com/office/drawing/2014/main" id="{AA2F3AFB-140E-E258-9A4D-D119AE0A6D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17027" y="4328950"/>
                <a:ext cx="1013524" cy="728231"/>
              </a:xfrm>
              <a:prstGeom prst="rect">
                <a:avLst/>
              </a:prstGeom>
              <a:blipFill>
                <a:blip r:embed="rId7"/>
                <a:stretch>
                  <a:fillRect l="-9639" b="-4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539B9ADF-F5FB-659C-B463-7360F89DF92C}"/>
              </a:ext>
            </a:extLst>
          </p:cNvPr>
          <p:cNvCxnSpPr/>
          <p:nvPr/>
        </p:nvCxnSpPr>
        <p:spPr>
          <a:xfrm>
            <a:off x="3202238" y="5029425"/>
            <a:ext cx="11383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id="{994C4446-56F4-7F20-E6B4-E4F9F9D8D0C4}"/>
              </a:ext>
            </a:extLst>
          </p:cNvPr>
          <p:cNvSpPr txBox="1"/>
          <p:nvPr/>
        </p:nvSpPr>
        <p:spPr>
          <a:xfrm>
            <a:off x="5596664" y="5020554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34" name="yt_shape_11334"/>
          <p:cNvSpPr txBox="1"/>
          <p:nvPr/>
        </p:nvSpPr>
        <p:spPr>
          <a:xfrm>
            <a:off x="540000" y="900000"/>
            <a:ext cx="405880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有理数乘法的应用</a:t>
            </a:r>
          </a:p>
        </p:txBody>
      </p:sp>
      <p:sp>
        <p:nvSpPr>
          <p:cNvPr id="11335" name="yt_shape_11335"/>
          <p:cNvSpPr txBox="1"/>
          <p:nvPr/>
        </p:nvSpPr>
        <p:spPr>
          <a:xfrm>
            <a:off x="540119" y="139956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跨学科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用正负数表示气温的变化量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上升为正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下降为负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8bcb3,isEnd"/>
              </a:rPr>
              <a:t>登山队攀登一座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山峰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每登高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气温的变化量为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攀登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气温的变化情况是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4961,H:37.44"/>
              </a:rPr>
              <a:t/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4961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173710093">
            <a:extLst>
              <a:ext uri="{FF2B5EF4-FFF2-40B4-BE49-F238E27FC236}">
                <a16:creationId xmlns:a16="http://schemas.microsoft.com/office/drawing/2014/main" id="{16FDBA58-5AA5-EC97-4100-6415AE6915F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1A72960-4312-8B67-95F8-83CB201EA2EC}"/>
              </a:ext>
            </a:extLst>
          </p:cNvPr>
          <p:cNvSpPr txBox="1"/>
          <p:nvPr/>
        </p:nvSpPr>
        <p:spPr>
          <a:xfrm>
            <a:off x="10532321" y="1828247"/>
            <a:ext cx="865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2_61ad3"/>
              </a:rPr>
              <a:t>下降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7A6527C-8DA4-0508-E392-2CAB97149C44}"/>
              </a:ext>
            </a:extLst>
          </p:cNvPr>
          <p:cNvSpPr txBox="1"/>
          <p:nvPr/>
        </p:nvSpPr>
        <p:spPr>
          <a:xfrm>
            <a:off x="450108" y="2303735"/>
            <a:ext cx="11024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18℃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36" name="yt_shape_11336"/>
          <p:cNvSpPr txBox="1"/>
          <p:nvPr/>
        </p:nvSpPr>
        <p:spPr>
          <a:xfrm>
            <a:off x="540000" y="900000"/>
            <a:ext cx="467435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对倒数认识不清而出错</a:t>
            </a:r>
          </a:p>
        </p:txBody>
      </p:sp>
      <p:sp>
        <p:nvSpPr>
          <p:cNvPr id="11337" name="yt_shape_11337"/>
          <p:cNvSpPr txBox="1"/>
          <p:nvPr/>
        </p:nvSpPr>
        <p:spPr>
          <a:xfrm>
            <a:off x="540000" y="1399565"/>
            <a:ext cx="430085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338" name="yt_table_11338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6028637"/>
              </p:ext>
            </p:extLst>
          </p:nvPr>
        </p:nvGraphicFramePr>
        <p:xfrm>
          <a:off x="540056" y="1878868"/>
          <a:ext cx="3759200" cy="1901952"/>
        </p:xfrm>
        <a:graphic>
          <a:graphicData uri="http://schemas.openxmlformats.org/drawingml/2006/table">
            <a:tbl>
              <a:tblPr/>
              <a:tblGrid>
                <a:gridCol w="3759200">
                  <a:extLst>
                    <a:ext uri="{9D8B030D-6E8A-4147-A177-3AD203B41FA5}">
                      <a16:colId xmlns:a16="http://schemas.microsoft.com/office/drawing/2014/main" val="103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负数没有倒数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正数的倒数比自身小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任何有理数都有倒数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的倒数是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2"/>
                  </a:ext>
                </a:extLst>
              </a:tr>
            </a:tbl>
          </a:graphicData>
        </a:graphic>
      </p:graphicFrame>
      <p:pic>
        <p:nvPicPr>
          <p:cNvPr id="3" name="yt_shape_1722173710157">
            <a:extLst>
              <a:ext uri="{FF2B5EF4-FFF2-40B4-BE49-F238E27FC236}">
                <a16:creationId xmlns:a16="http://schemas.microsoft.com/office/drawing/2014/main" id="{C2808506-1472-89B5-321B-6F97E27B3D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09E422E-2D16-3F65-5472-E32A1F133134}"/>
              </a:ext>
            </a:extLst>
          </p:cNvPr>
          <p:cNvSpPr txBox="1"/>
          <p:nvPr/>
        </p:nvSpPr>
        <p:spPr>
          <a:xfrm>
            <a:off x="3878989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41" name="yt_shape_11341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340" name="yt_image_11340" title="H_50.49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43" name="yt_shape_11343"/>
          <p:cNvSpPr txBox="1"/>
          <p:nvPr/>
        </p:nvSpPr>
        <p:spPr>
          <a:xfrm>
            <a:off x="540000" y="1591869"/>
            <a:ext cx="626453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344" name="yt_table_11344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1062873"/>
              </p:ext>
            </p:extLst>
          </p:nvPr>
        </p:nvGraphicFramePr>
        <p:xfrm>
          <a:off x="540056" y="2071172"/>
          <a:ext cx="5110163" cy="1901952"/>
        </p:xfrm>
        <a:graphic>
          <a:graphicData uri="http://schemas.openxmlformats.org/drawingml/2006/table">
            <a:tbl>
              <a:tblPr/>
              <a:tblGrid>
                <a:gridCol w="5110163">
                  <a:extLst>
                    <a:ext uri="{9D8B030D-6E8A-4147-A177-3AD203B41FA5}">
                      <a16:colId xmlns:a16="http://schemas.microsoft.com/office/drawing/2014/main" val="1033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异号且负数的绝对值较小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异号且负数的绝对值较大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6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3F32C4E4-14A1-F3C1-D21C-D98058F54247}"/>
              </a:ext>
            </a:extLst>
          </p:cNvPr>
          <p:cNvSpPr txBox="1"/>
          <p:nvPr/>
        </p:nvSpPr>
        <p:spPr>
          <a:xfrm>
            <a:off x="5841139" y="154506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46" name="yt_shape_11346"/>
          <p:cNvSpPr txBox="1"/>
          <p:nvPr/>
        </p:nvSpPr>
        <p:spPr>
          <a:xfrm>
            <a:off x="540000" y="900000"/>
            <a:ext cx="5386090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一个数同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相乘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仍得这个数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一个数同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相乘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得这个数的相反数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一个数同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相乘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互为倒数的两个数的积为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</a:p>
        </p:txBody>
      </p:sp>
      <p:graphicFrame>
        <p:nvGraphicFramePr>
          <p:cNvPr id="11351" name="yt_table_1135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2015037"/>
              </p:ext>
            </p:extLst>
          </p:nvPr>
        </p:nvGraphicFramePr>
        <p:xfrm>
          <a:off x="540056" y="3296515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334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335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336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3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814999E5-8204-3A29-237F-9A91F32F4CEE}"/>
              </a:ext>
            </a:extLst>
          </p:cNvPr>
          <p:cNvSpPr txBox="1"/>
          <p:nvPr/>
        </p:nvSpPr>
        <p:spPr>
          <a:xfrm>
            <a:off x="4020086" y="853194"/>
            <a:ext cx="400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927</Words>
  <Application>Microsoft Office PowerPoint</Application>
  <PresentationFormat>宽屏</PresentationFormat>
  <Paragraphs>165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7" baseType="lpstr">
      <vt:lpstr>,isEnd</vt:lpstr>
      <vt:lpstr>_⨹_1_56129</vt:lpstr>
      <vt:lpstr>_⨹_1_a2a5a</vt:lpstr>
      <vt:lpstr>_⨹_2_0d6f9</vt:lpstr>
      <vt:lpstr>_⨹_2_61ad3</vt:lpstr>
      <vt:lpstr>_⨹_7_8bcb3,isEnd</vt:lpstr>
      <vt:lpstr>Finished</vt:lpstr>
      <vt:lpstr>IsAddLine</vt:lpstr>
      <vt:lpstr>W:6.004961,H:37.44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10</cp:revision>
  <dcterms:created xsi:type="dcterms:W3CDTF">2024-07-28T13:31:34Z</dcterms:created>
  <dcterms:modified xsi:type="dcterms:W3CDTF">2024-07-29T00:58:45Z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