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91" r:id="rId7"/>
    <p:sldId id="376" r:id="rId8"/>
    <p:sldId id="378" r:id="rId9"/>
    <p:sldId id="379" r:id="rId10"/>
    <p:sldId id="381" r:id="rId11"/>
    <p:sldId id="385" r:id="rId12"/>
    <p:sldId id="392" r:id="rId13"/>
    <p:sldId id="387" r:id="rId14"/>
    <p:sldId id="388" r:id="rId15"/>
    <p:sldId id="38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2" name="yt_shape_1396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61" name="yt_image_1396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4" name="yt_shape_13964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去分母的方法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4ee01,isEnd"/>
              </a:rPr>
              <a:t>方程两边各项都乘以所有分母的最小公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将分母去掉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解一元一次方程的一般步骤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去分母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ca63,isEnd"/>
              </a:rPr>
              <a:t>合并同类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596896-958B-1389-7FA6-E875921455E8}"/>
              </a:ext>
            </a:extLst>
          </p:cNvPr>
          <p:cNvSpPr txBox="1"/>
          <p:nvPr/>
        </p:nvSpPr>
        <p:spPr>
          <a:xfrm>
            <a:off x="3879108" y="1550777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33CDA5-2DD0-EF35-2269-A7D65B8F9DE2}"/>
              </a:ext>
            </a:extLst>
          </p:cNvPr>
          <p:cNvSpPr txBox="1"/>
          <p:nvPr/>
        </p:nvSpPr>
        <p:spPr>
          <a:xfrm>
            <a:off x="8451107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4570CF-57E8-B1C1-8F6F-488C82B7D47A}"/>
              </a:ext>
            </a:extLst>
          </p:cNvPr>
          <p:cNvSpPr txBox="1"/>
          <p:nvPr/>
        </p:nvSpPr>
        <p:spPr>
          <a:xfrm>
            <a:off x="1669308" y="2977241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11" name="yt_shape_14011"/>
              <p:cNvSpPr txBox="1"/>
              <p:nvPr/>
            </p:nvSpPr>
            <p:spPr>
              <a:xfrm>
                <a:off x="540000" y="1309078"/>
                <a:ext cx="7160615" cy="30310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11" name="yt_shape_140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09078"/>
                <a:ext cx="7160615" cy="3031086"/>
              </a:xfrm>
              <a:prstGeom prst="rect">
                <a:avLst/>
              </a:prstGeom>
              <a:blipFill>
                <a:blip r:embed="rId2"/>
                <a:stretch>
                  <a:fillRect l="-2641" r="-1618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1B580DE-F0F6-54BB-BD07-F22A2A9DBFA8}"/>
              </a:ext>
            </a:extLst>
          </p:cNvPr>
          <p:cNvSpPr txBox="1"/>
          <p:nvPr/>
        </p:nvSpPr>
        <p:spPr>
          <a:xfrm>
            <a:off x="449989" y="1937722"/>
            <a:ext cx="727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1A8BF0-F272-E4CF-1A62-50AEF49D6E2D}"/>
              </a:ext>
            </a:extLst>
          </p:cNvPr>
          <p:cNvSpPr txBox="1"/>
          <p:nvPr/>
        </p:nvSpPr>
        <p:spPr>
          <a:xfrm>
            <a:off x="449989" y="2413210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47C72E-4B8F-2DC4-312C-C5924761FFA9}"/>
              </a:ext>
            </a:extLst>
          </p:cNvPr>
          <p:cNvSpPr txBox="1"/>
          <p:nvPr/>
        </p:nvSpPr>
        <p:spPr>
          <a:xfrm>
            <a:off x="449989" y="2888698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F493C4-CD7B-C47F-6A8D-B9C95BF36F91}"/>
              </a:ext>
            </a:extLst>
          </p:cNvPr>
          <p:cNvSpPr txBox="1"/>
          <p:nvPr/>
        </p:nvSpPr>
        <p:spPr>
          <a:xfrm>
            <a:off x="449989" y="3364186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ABF988-3918-FB6C-C32A-70632E9170F0}"/>
              </a:ext>
            </a:extLst>
          </p:cNvPr>
          <p:cNvSpPr txBox="1"/>
          <p:nvPr/>
        </p:nvSpPr>
        <p:spPr>
          <a:xfrm>
            <a:off x="449989" y="3839674"/>
            <a:ext cx="30010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000" y="764704"/>
            <a:ext cx="255852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14" name="yt_shape_14014"/>
              <p:cNvSpPr txBox="1"/>
              <p:nvPr/>
            </p:nvSpPr>
            <p:spPr>
              <a:xfrm>
                <a:off x="540000" y="900000"/>
                <a:ext cx="7468391" cy="37206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03+0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14" name="yt_shape_14014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68391" cy="3720699"/>
              </a:xfrm>
              <a:prstGeom prst="rect">
                <a:avLst/>
              </a:prstGeom>
              <a:blipFill>
                <a:blip r:embed="rId2"/>
                <a:stretch>
                  <a:fillRect l="-2531" r="-1469" b="-4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621348-F180-7ED8-F129-C83219F94A8E}"/>
                  </a:ext>
                </a:extLst>
              </p:cNvPr>
              <p:cNvSpPr txBox="1"/>
              <p:nvPr/>
            </p:nvSpPr>
            <p:spPr>
              <a:xfrm>
                <a:off x="449989" y="1532390"/>
                <a:ext cx="535419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D4621348-F180-7ED8-F129-C83219F94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2390"/>
                <a:ext cx="5354193" cy="772808"/>
              </a:xfrm>
              <a:prstGeom prst="rect">
                <a:avLst/>
              </a:prstGeom>
              <a:blipFill>
                <a:blip r:embed="rId3"/>
                <a:stretch>
                  <a:fillRect l="-1822" r="-170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054AF42-0E09-E1EC-8700-A3E9EECDA1BE}"/>
              </a:ext>
            </a:extLst>
          </p:cNvPr>
          <p:cNvSpPr txBox="1"/>
          <p:nvPr/>
        </p:nvSpPr>
        <p:spPr>
          <a:xfrm>
            <a:off x="449989" y="2211586"/>
            <a:ext cx="757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DD9AA9-B55B-4A88-93FE-86F5387FD866}"/>
              </a:ext>
            </a:extLst>
          </p:cNvPr>
          <p:cNvSpPr txBox="1"/>
          <p:nvPr/>
        </p:nvSpPr>
        <p:spPr>
          <a:xfrm>
            <a:off x="449989" y="2687074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777F2E-F3BD-6418-5365-51BCAE166E00}"/>
              </a:ext>
            </a:extLst>
          </p:cNvPr>
          <p:cNvSpPr txBox="1"/>
          <p:nvPr/>
        </p:nvSpPr>
        <p:spPr>
          <a:xfrm>
            <a:off x="449989" y="3162562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00B197-7591-C31D-D17E-CDB81A02B6DA}"/>
              </a:ext>
            </a:extLst>
          </p:cNvPr>
          <p:cNvSpPr txBox="1"/>
          <p:nvPr/>
        </p:nvSpPr>
        <p:spPr>
          <a:xfrm>
            <a:off x="449989" y="3638050"/>
            <a:ext cx="43613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DA7120-2CF5-4B51-AC1E-F4E773F490C6}"/>
              </a:ext>
            </a:extLst>
          </p:cNvPr>
          <p:cNvSpPr txBox="1"/>
          <p:nvPr/>
        </p:nvSpPr>
        <p:spPr>
          <a:xfrm>
            <a:off x="449989" y="4113538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18" name="yt_shape_14018"/>
              <p:cNvSpPr txBox="1"/>
              <p:nvPr/>
            </p:nvSpPr>
            <p:spPr>
              <a:xfrm>
                <a:off x="540119" y="900000"/>
                <a:ext cx="11492915" cy="42716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方程右边的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271b7"/>
                  </a:rPr>
                  <a:t>因而求得方程的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并求出原方程的正确解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根据该同学的做法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是方程的解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18" name="yt_shape_14018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271682"/>
              </a:xfrm>
              <a:prstGeom prst="rect">
                <a:avLst/>
              </a:prstGeom>
              <a:blipFill>
                <a:blip r:embed="rId2"/>
                <a:stretch>
                  <a:fillRect l="-1645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B64C112-BEC0-649E-E189-7FF3DCD53A7D}"/>
              </a:ext>
            </a:extLst>
          </p:cNvPr>
          <p:cNvSpPr txBox="1"/>
          <p:nvPr/>
        </p:nvSpPr>
        <p:spPr>
          <a:xfrm>
            <a:off x="450108" y="2082364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根据该同学的做法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371385-D908-DB23-9EFD-C6652A100C6F}"/>
              </a:ext>
            </a:extLst>
          </p:cNvPr>
          <p:cNvSpPr txBox="1"/>
          <p:nvPr/>
        </p:nvSpPr>
        <p:spPr>
          <a:xfrm>
            <a:off x="450108" y="2557852"/>
            <a:ext cx="271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153420-036F-EF11-1604-FC0F6EDA26EE}"/>
              </a:ext>
            </a:extLst>
          </p:cNvPr>
          <p:cNvSpPr txBox="1"/>
          <p:nvPr/>
        </p:nvSpPr>
        <p:spPr>
          <a:xfrm>
            <a:off x="450108" y="3033340"/>
            <a:ext cx="218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92D2BF-5F08-2CB0-E198-0D2203FDF7AD}"/>
              </a:ext>
            </a:extLst>
          </p:cNvPr>
          <p:cNvSpPr txBox="1"/>
          <p:nvPr/>
        </p:nvSpPr>
        <p:spPr>
          <a:xfrm>
            <a:off x="450108" y="3508828"/>
            <a:ext cx="477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是方程的解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70990AC-379F-DEEB-4A14-E9A505530FDB}"/>
                  </a:ext>
                </a:extLst>
              </p:cNvPr>
              <p:cNvSpPr txBox="1"/>
              <p:nvPr/>
            </p:nvSpPr>
            <p:spPr>
              <a:xfrm>
                <a:off x="450108" y="3984316"/>
                <a:ext cx="55657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, 'hasSerialNum': 1, 'pageBreak': True}">
                <a:extLst>
                  <a:ext uri="{FF2B5EF4-FFF2-40B4-BE49-F238E27FC236}">
                    <a16:creationId xmlns:a16="http://schemas.microsoft.com/office/drawing/2014/main" id="{470990AC-379F-DEEB-4A14-E9A505530F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84316"/>
                <a:ext cx="5565711" cy="768490"/>
              </a:xfrm>
              <a:prstGeom prst="rect">
                <a:avLst/>
              </a:prstGeom>
              <a:blipFill>
                <a:blip r:embed="rId3"/>
                <a:stretch>
                  <a:fillRect l="-1752" r="-16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2AC2187-8AB5-D15C-47A5-ABF51E930588}"/>
              </a:ext>
            </a:extLst>
          </p:cNvPr>
          <p:cNvSpPr txBox="1"/>
          <p:nvPr/>
        </p:nvSpPr>
        <p:spPr>
          <a:xfrm>
            <a:off x="450108" y="4659194"/>
            <a:ext cx="19342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24" name="yt_shape_14024"/>
              <p:cNvSpPr txBox="1"/>
              <p:nvPr/>
            </p:nvSpPr>
            <p:spPr>
              <a:xfrm>
                <a:off x="540119" y="900000"/>
                <a:ext cx="11492915" cy="41872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中国古代人民很早就在生产生活中发现了许多有趣的数学问题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1370"/>
                  </a:rPr>
                  <a:t>孙子算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中有个问题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今有三人共车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二车空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二人共车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九人步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30927"/>
                  </a:rPr>
                  <a:t>问人与车各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几何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译文为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今有若干人乘车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人共乘一车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最终剩余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451c"/>
                  </a:rPr>
                  <a:t>人共乘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最终剩余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个人无车可乘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问共有多少人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多少辆车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设共有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24" name="yt_shape_14024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87237"/>
              </a:xfrm>
              <a:prstGeom prst="rect">
                <a:avLst/>
              </a:prstGeom>
              <a:blipFill>
                <a:blip r:embed="rId2"/>
                <a:stretch>
                  <a:fillRect l="-1645" t="-1310" b="-3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625871B-6517-20D7-2FA1-DE2C32130DDE}"/>
              </a:ext>
            </a:extLst>
          </p:cNvPr>
          <p:cNvSpPr txBox="1"/>
          <p:nvPr/>
        </p:nvSpPr>
        <p:spPr>
          <a:xfrm>
            <a:off x="450108" y="2755146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设共有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38912C-5B06-690C-B471-7D503EF19BAA}"/>
                  </a:ext>
                </a:extLst>
              </p:cNvPr>
              <p:cNvSpPr txBox="1"/>
              <p:nvPr/>
            </p:nvSpPr>
            <p:spPr>
              <a:xfrm>
                <a:off x="497733" y="3230634"/>
                <a:ext cx="37035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1E38912C-5B06-690C-B471-7D503EF19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230634"/>
                <a:ext cx="3703574" cy="766077"/>
              </a:xfrm>
              <a:prstGeom prst="rect">
                <a:avLst/>
              </a:prstGeom>
              <a:blipFill>
                <a:blip r:embed="rId3"/>
                <a:stretch>
                  <a:fillRect r="-263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0A5659E-23DB-A883-F77A-9846A6DA0CF8}"/>
                  </a:ext>
                </a:extLst>
              </p:cNvPr>
              <p:cNvSpPr txBox="1"/>
              <p:nvPr/>
            </p:nvSpPr>
            <p:spPr>
              <a:xfrm>
                <a:off x="450108" y="3903099"/>
                <a:ext cx="176403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}">
                <a:extLst>
                  <a:ext uri="{FF2B5EF4-FFF2-40B4-BE49-F238E27FC236}">
                    <a16:creationId xmlns:a16="http://schemas.microsoft.com/office/drawing/2014/main" id="{A0A5659E-23DB-A883-F77A-9846A6DA0C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3099"/>
                <a:ext cx="1764031" cy="766077"/>
              </a:xfrm>
              <a:prstGeom prst="rect">
                <a:avLst/>
              </a:prstGeom>
              <a:blipFill>
                <a:blip r:embed="rId4"/>
                <a:stretch>
                  <a:fillRect l="-5536" r="-553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3A124F0-93D3-037E-8B41-28ECF26A1F2C}"/>
              </a:ext>
            </a:extLst>
          </p:cNvPr>
          <p:cNvSpPr txBox="1"/>
          <p:nvPr/>
        </p:nvSpPr>
        <p:spPr>
          <a:xfrm>
            <a:off x="450108" y="4575565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" name="yt_shape_1402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28" name="yt_image_14028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31" name="yt_shape_14031"/>
              <p:cNvSpPr txBox="1"/>
              <p:nvPr/>
            </p:nvSpPr>
            <p:spPr>
              <a:xfrm>
                <a:off x="540119" y="1546795"/>
                <a:ext cx="11492915" cy="53719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分类讨论思想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在一条直的长河中有一条船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地顺流而下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994f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接到通知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需返回到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地执行任务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已知船在静水中的速度是每小时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5km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1fe0"/>
                  </a:rPr>
                  <a:t>水流的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速度是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5km/h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两地间的距离为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10km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如果该船由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地再到达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d743"/>
                  </a:rPr>
                  <a:t>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共用了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两地之间的距离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两地之间的距离为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地在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两地之间时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地在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地的上游时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两地之间的距离为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千米或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31" name="yt_shape_14031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6795"/>
                <a:ext cx="11492915" cy="5371920"/>
              </a:xfrm>
              <a:prstGeom prst="rect">
                <a:avLst/>
              </a:prstGeom>
              <a:blipFill>
                <a:blip r:embed="rId3"/>
                <a:stretch>
                  <a:fillRect l="-1645" t="-1022" b="-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CAD6B6-6DA7-62A1-9495-30D588F3E56F}"/>
              </a:ext>
            </a:extLst>
          </p:cNvPr>
          <p:cNvSpPr txBox="1"/>
          <p:nvPr/>
        </p:nvSpPr>
        <p:spPr>
          <a:xfrm>
            <a:off x="450108" y="3401941"/>
            <a:ext cx="554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两地之间的距离为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B48EBB-F257-9644-F5F9-1E5A41F9857E}"/>
              </a:ext>
            </a:extLst>
          </p:cNvPr>
          <p:cNvSpPr txBox="1"/>
          <p:nvPr/>
        </p:nvSpPr>
        <p:spPr>
          <a:xfrm>
            <a:off x="450108" y="3877429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两地之间时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BD59B1-9433-AE57-399C-29222B7890B8}"/>
                  </a:ext>
                </a:extLst>
              </p:cNvPr>
              <p:cNvSpPr txBox="1"/>
              <p:nvPr/>
            </p:nvSpPr>
            <p:spPr>
              <a:xfrm>
                <a:off x="497733" y="4352917"/>
                <a:ext cx="4648898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0, 'hasSerialNum': 1}">
                <a:extLst>
                  <a:ext uri="{FF2B5EF4-FFF2-40B4-BE49-F238E27FC236}">
                    <a16:creationId xmlns:a16="http://schemas.microsoft.com/office/drawing/2014/main" id="{71BD59B1-9433-AE57-399C-29222B789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352917"/>
                <a:ext cx="4648898" cy="771411"/>
              </a:xfrm>
              <a:prstGeom prst="rect">
                <a:avLst/>
              </a:prstGeom>
              <a:blipFill>
                <a:blip r:embed="rId4"/>
                <a:stretch>
                  <a:fillRect r="-2100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E5F1CE9-40E6-D074-71AD-CC69DE193CA9}"/>
              </a:ext>
            </a:extLst>
          </p:cNvPr>
          <p:cNvSpPr txBox="1"/>
          <p:nvPr/>
        </p:nvSpPr>
        <p:spPr>
          <a:xfrm>
            <a:off x="450108" y="5030716"/>
            <a:ext cx="350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地的上游时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F3FA0C-1882-E452-31CE-1ACFC8C987FF}"/>
                  </a:ext>
                </a:extLst>
              </p:cNvPr>
              <p:cNvSpPr txBox="1"/>
              <p:nvPr/>
            </p:nvSpPr>
            <p:spPr>
              <a:xfrm>
                <a:off x="497733" y="5506204"/>
                <a:ext cx="4696523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20, 'hasSerialNum': 1}">
                <a:extLst>
                  <a:ext uri="{FF2B5EF4-FFF2-40B4-BE49-F238E27FC236}">
                    <a16:creationId xmlns:a16="http://schemas.microsoft.com/office/drawing/2014/main" id="{64F3FA0C-1882-E452-31CE-1ACFC8C987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5506204"/>
                <a:ext cx="4696523" cy="771411"/>
              </a:xfrm>
              <a:prstGeom prst="rect">
                <a:avLst/>
              </a:prstGeom>
              <a:blipFill>
                <a:blip r:embed="rId5"/>
                <a:stretch>
                  <a:fillRect r="-207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30CBBC0-5C1F-A1DC-5CF4-37C5A84B6D32}"/>
                  </a:ext>
                </a:extLst>
              </p:cNvPr>
              <p:cNvSpPr txBox="1"/>
              <p:nvPr/>
            </p:nvSpPr>
            <p:spPr>
              <a:xfrm>
                <a:off x="450108" y="6116461"/>
                <a:ext cx="64284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两地之间的距离为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30CBBC0-5C1F-A1DC-5CF4-37C5A84B6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116461"/>
                <a:ext cx="6428486" cy="729565"/>
              </a:xfrm>
              <a:prstGeom prst="rect">
                <a:avLst/>
              </a:prstGeom>
              <a:blipFill>
                <a:blip r:embed="rId6"/>
                <a:stretch>
                  <a:fillRect l="-1518" r="-151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7" name="yt_shape_1396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66" name="yt_image_1396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9" name="yt_shape_13969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利用去分母解一元一次方程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70" name="yt_shape_13970"/>
              <p:cNvSpPr txBox="1"/>
              <p:nvPr/>
            </p:nvSpPr>
            <p:spPr>
              <a:xfrm>
                <a:off x="540000" y="2102862"/>
                <a:ext cx="946541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为了去分母应将方程两边同乘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970" name="yt_shape_1397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9465412" cy="642740"/>
              </a:xfrm>
              <a:prstGeom prst="rect">
                <a:avLst/>
              </a:prstGeom>
              <a:blipFill>
                <a:blip r:embed="rId3"/>
                <a:stretch>
                  <a:fillRect l="-1997" r="-103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72" name="yt_table_139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239817"/>
              </p:ext>
            </p:extLst>
          </p:nvPr>
        </p:nvGraphicFramePr>
        <p:xfrm>
          <a:off x="540056" y="2796390"/>
          <a:ext cx="7962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92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92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92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9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74" name="yt_shape_13974"/>
              <p:cNvSpPr txBox="1"/>
              <p:nvPr/>
            </p:nvSpPr>
            <p:spPr>
              <a:xfrm>
                <a:off x="540000" y="3322561"/>
                <a:ext cx="716305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974" name="yt_shape_1397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2561"/>
                <a:ext cx="7163051" cy="642740"/>
              </a:xfrm>
              <a:prstGeom prst="rect">
                <a:avLst/>
              </a:prstGeom>
              <a:blipFill>
                <a:blip r:embed="rId4"/>
                <a:stretch>
                  <a:fillRect l="-2638" r="-153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76" name="yt_table_1397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987013"/>
              </p:ext>
            </p:extLst>
          </p:nvPr>
        </p:nvGraphicFramePr>
        <p:xfrm>
          <a:off x="540056" y="4016089"/>
          <a:ext cx="4829175" cy="1901952"/>
        </p:xfrm>
        <a:graphic>
          <a:graphicData uri="http://schemas.openxmlformats.org/drawingml/2006/table">
            <a:tbl>
              <a:tblPr/>
              <a:tblGrid>
                <a:gridCol w="4829175">
                  <a:extLst>
                    <a:ext uri="{9D8B030D-6E8A-4147-A177-3AD203B41FA5}">
                      <a16:colId xmlns:a16="http://schemas.microsoft.com/office/drawing/2014/main" val="109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0"/>
                  </a:ext>
                </a:extLst>
              </a:tr>
            </a:tbl>
          </a:graphicData>
        </a:graphic>
      </p:graphicFrame>
      <p:pic>
        <p:nvPicPr>
          <p:cNvPr id="3" name="yt_shape_1722174079912">
            <a:extLst>
              <a:ext uri="{FF2B5EF4-FFF2-40B4-BE49-F238E27FC236}">
                <a16:creationId xmlns:a16="http://schemas.microsoft.com/office/drawing/2014/main" id="{21164362-9193-11AF-0665-3ACAD7AE93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51F0C3-F0E3-0957-23E1-58E486642444}"/>
              </a:ext>
            </a:extLst>
          </p:cNvPr>
          <p:cNvSpPr txBox="1"/>
          <p:nvPr/>
        </p:nvSpPr>
        <p:spPr>
          <a:xfrm>
            <a:off x="9011059" y="2056056"/>
            <a:ext cx="383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6F2143-63C9-D51E-0E1C-3F09D15ECE69}"/>
              </a:ext>
            </a:extLst>
          </p:cNvPr>
          <p:cNvSpPr txBox="1"/>
          <p:nvPr/>
        </p:nvSpPr>
        <p:spPr>
          <a:xfrm>
            <a:off x="6730964" y="3275755"/>
            <a:ext cx="3832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8" name="yt_shape_13978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解一元一次方程的步骤及依据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79" name="yt_shape_13979"/>
              <p:cNvSpPr txBox="1"/>
              <p:nvPr/>
            </p:nvSpPr>
            <p:spPr>
              <a:xfrm>
                <a:off x="540000" y="1399565"/>
                <a:ext cx="10647980" cy="6513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以下解的过程中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从哪一步开始出现错误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979" name="yt_shape_1397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10647980" cy="651397"/>
              </a:xfrm>
              <a:prstGeom prst="rect">
                <a:avLst/>
              </a:prstGeom>
              <a:blipFill>
                <a:blip r:embed="rId2"/>
                <a:stretch>
                  <a:fillRect l="-1775" r="-80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81" name="yt_table_13981" title="H_167.3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96442770"/>
                  </p:ext>
                </p:extLst>
              </p:nvPr>
            </p:nvGraphicFramePr>
            <p:xfrm>
              <a:off x="540056" y="2101750"/>
              <a:ext cx="4600575" cy="2305622"/>
            </p:xfrm>
            <a:graphic>
              <a:graphicData uri="http://schemas.openxmlformats.org/drawingml/2006/table">
                <a:tbl>
                  <a:tblPr/>
                  <a:tblGrid>
                    <a:gridCol w="4600575">
                      <a:extLst>
                        <a:ext uri="{9D8B030D-6E8A-4147-A177-3AD203B41FA5}">
                          <a16:colId xmlns:a16="http://schemas.microsoft.com/office/drawing/2014/main" val="109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981" name="yt_table_13981" descr="{&quot;rangeId&quot;:7,&quot;type&quot;:&quot;Option&quot;}" title="H_167.3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96442770"/>
                  </p:ext>
                </p:extLst>
              </p:nvPr>
            </p:nvGraphicFramePr>
            <p:xfrm>
              <a:off x="540056" y="2101750"/>
              <a:ext cx="4600575" cy="2125283"/>
            </p:xfrm>
            <a:graphic>
              <a:graphicData uri="http://schemas.openxmlformats.org/drawingml/2006/table">
                <a:tbl>
                  <a:tblPr/>
                  <a:tblGrid>
                    <a:gridCol w="4600575">
                      <a:extLst>
                        <a:ext uri="{9D8B030D-6E8A-4147-A177-3AD203B41FA5}">
                          <a16:colId xmlns:a16="http://schemas.microsoft.com/office/drawing/2014/main" val="10925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4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1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3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33333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1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4079975">
            <a:extLst>
              <a:ext uri="{FF2B5EF4-FFF2-40B4-BE49-F238E27FC236}">
                <a16:creationId xmlns:a16="http://schemas.microsoft.com/office/drawing/2014/main" id="{24116985-162C-96D4-8A20-12CC862F5B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30A4B2-AB0C-F4B0-3A83-7F45B92B1C72}"/>
              </a:ext>
            </a:extLst>
          </p:cNvPr>
          <p:cNvSpPr txBox="1"/>
          <p:nvPr/>
        </p:nvSpPr>
        <p:spPr>
          <a:xfrm>
            <a:off x="10164726" y="1352759"/>
            <a:ext cx="400748" cy="73870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82" name="yt_shape_13982"/>
              <p:cNvSpPr txBox="1"/>
              <p:nvPr/>
            </p:nvSpPr>
            <p:spPr>
              <a:xfrm>
                <a:off x="540000" y="900000"/>
                <a:ext cx="7214347" cy="41922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2" name="yt_shape_13982" descr="{&quot;rangeId&quot;: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14347" cy="4192238"/>
              </a:xfrm>
              <a:prstGeom prst="rect">
                <a:avLst/>
              </a:prstGeom>
              <a:blipFill>
                <a:blip r:embed="rId2"/>
                <a:stretch>
                  <a:fillRect l="-2620" r="-1522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1DEBB27-B3DE-7781-7E33-97EF173D3A3B}"/>
                  </a:ext>
                </a:extLst>
              </p:cNvPr>
              <p:cNvSpPr txBox="1"/>
              <p:nvPr/>
            </p:nvSpPr>
            <p:spPr>
              <a:xfrm>
                <a:off x="6480140" y="853194"/>
                <a:ext cx="11421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, 'mathAnswerShape': 1, 'pageBreak': True}">
                <a:extLst>
                  <a:ext uri="{FF2B5EF4-FFF2-40B4-BE49-F238E27FC236}">
                    <a16:creationId xmlns:a16="http://schemas.microsoft.com/office/drawing/2014/main" id="{51DEBB27-B3DE-7781-7E33-97EF173D3A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0140" y="853194"/>
                <a:ext cx="1142111" cy="769062"/>
              </a:xfrm>
              <a:prstGeom prst="rect">
                <a:avLst/>
              </a:prstGeom>
              <a:blipFill>
                <a:blip r:embed="rId3"/>
                <a:stretch>
                  <a:fillRect l="-802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870C197-E33B-6324-001C-BB29CFB4C3D1}"/>
              </a:ext>
            </a:extLst>
          </p:cNvPr>
          <p:cNvCxnSpPr/>
          <p:nvPr/>
        </p:nvCxnSpPr>
        <p:spPr>
          <a:xfrm>
            <a:off x="6265351" y="1594500"/>
            <a:ext cx="12668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0A3E0E2E-8795-355D-2EA0-4F2F36414C92}"/>
              </a:ext>
            </a:extLst>
          </p:cNvPr>
          <p:cNvSpPr txBox="1"/>
          <p:nvPr/>
        </p:nvSpPr>
        <p:spPr>
          <a:xfrm>
            <a:off x="449989" y="2678565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D08097-A009-7DE6-376D-464AFBCA03BB}"/>
              </a:ext>
            </a:extLst>
          </p:cNvPr>
          <p:cNvSpPr txBox="1"/>
          <p:nvPr/>
        </p:nvSpPr>
        <p:spPr>
          <a:xfrm>
            <a:off x="449989" y="3154053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164DEF-4639-BF1F-7981-3D751A697FDA}"/>
              </a:ext>
            </a:extLst>
          </p:cNvPr>
          <p:cNvSpPr txBox="1"/>
          <p:nvPr/>
        </p:nvSpPr>
        <p:spPr>
          <a:xfrm>
            <a:off x="449989" y="3629541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EEBC3D-9DE8-8526-7360-F8EE682037E7}"/>
              </a:ext>
            </a:extLst>
          </p:cNvPr>
          <p:cNvSpPr txBox="1"/>
          <p:nvPr/>
        </p:nvSpPr>
        <p:spPr>
          <a:xfrm>
            <a:off x="449989" y="4105029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985B4D-983A-1A24-A5C5-CEDC77596027}"/>
              </a:ext>
            </a:extLst>
          </p:cNvPr>
          <p:cNvSpPr txBox="1"/>
          <p:nvPr/>
        </p:nvSpPr>
        <p:spPr>
          <a:xfrm>
            <a:off x="449989" y="4580517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88" name="yt_shape_13988"/>
              <p:cNvSpPr txBox="1"/>
              <p:nvPr/>
            </p:nvSpPr>
            <p:spPr>
              <a:xfrm>
                <a:off x="540000" y="900000"/>
                <a:ext cx="6466514" cy="32441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8" name="yt_shape_13988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66514" cy="3244158"/>
              </a:xfrm>
              <a:prstGeom prst="rect">
                <a:avLst/>
              </a:prstGeom>
              <a:blipFill>
                <a:blip r:embed="rId2"/>
                <a:stretch>
                  <a:fillRect l="-2925" r="-1981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E28E7B4-B899-22F6-2527-BDC7105075E4}"/>
              </a:ext>
            </a:extLst>
          </p:cNvPr>
          <p:cNvSpPr txBox="1"/>
          <p:nvPr/>
        </p:nvSpPr>
        <p:spPr>
          <a:xfrm>
            <a:off x="449989" y="1528072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1DDD06-E004-82EF-F2AD-5DCD48EBF0C4}"/>
              </a:ext>
            </a:extLst>
          </p:cNvPr>
          <p:cNvSpPr txBox="1"/>
          <p:nvPr/>
        </p:nvSpPr>
        <p:spPr>
          <a:xfrm>
            <a:off x="449989" y="2003560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F16EAA-19F8-887C-0FA2-34836A2419AD}"/>
              </a:ext>
            </a:extLst>
          </p:cNvPr>
          <p:cNvSpPr txBox="1"/>
          <p:nvPr/>
        </p:nvSpPr>
        <p:spPr>
          <a:xfrm>
            <a:off x="449989" y="247904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AD91CD-3098-F832-8084-1D8A2B17661A}"/>
              </a:ext>
            </a:extLst>
          </p:cNvPr>
          <p:cNvSpPr txBox="1"/>
          <p:nvPr/>
        </p:nvSpPr>
        <p:spPr>
          <a:xfrm>
            <a:off x="449989" y="2954536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A3A3A2E-BFBF-0BB0-E96E-420154ABFD51}"/>
                  </a:ext>
                </a:extLst>
              </p:cNvPr>
              <p:cNvSpPr txBox="1"/>
              <p:nvPr/>
            </p:nvSpPr>
            <p:spPr>
              <a:xfrm>
                <a:off x="449989" y="3430024"/>
                <a:ext cx="320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}">
                <a:extLst>
                  <a:ext uri="{FF2B5EF4-FFF2-40B4-BE49-F238E27FC236}">
                    <a16:creationId xmlns:a16="http://schemas.microsoft.com/office/drawing/2014/main" id="{3A3A3A2E-BFBF-0BB0-E96E-420154ABFD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0024"/>
                <a:ext cx="3201099" cy="729565"/>
              </a:xfrm>
              <a:prstGeom prst="rect">
                <a:avLst/>
              </a:prstGeom>
              <a:blipFill>
                <a:blip r:embed="rId3"/>
                <a:stretch>
                  <a:fillRect l="-3048" r="-285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2" name="yt_shape_13992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去分母解方程的应用</a:t>
            </a:r>
          </a:p>
        </p:txBody>
      </p:sp>
      <p:sp>
        <p:nvSpPr>
          <p:cNvPr id="13993" name="yt_shape_1399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一项工程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甲单独做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乙单独做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若甲先做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ab8a"/>
              </a:rPr>
              <a:t>乙合作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完成了此项工作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设乙做了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94" name="yt_table_13994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4381161"/>
                  </p:ext>
                </p:extLst>
              </p:nvPr>
            </p:nvGraphicFramePr>
            <p:xfrm>
              <a:off x="540056" y="2359000"/>
              <a:ext cx="5883656" cy="1348868"/>
            </p:xfrm>
            <a:graphic>
              <a:graphicData uri="http://schemas.openxmlformats.org/drawingml/2006/table">
                <a:tbl>
                  <a:tblPr/>
                  <a:tblGrid>
                    <a:gridCol w="3407918">
                      <a:extLst>
                        <a:ext uri="{9D8B030D-6E8A-4147-A177-3AD203B41FA5}">
                          <a16:colId xmlns:a16="http://schemas.microsoft.com/office/drawing/2014/main" val="10926"/>
                        </a:ext>
                      </a:extLst>
                    </a:gridCol>
                    <a:gridCol w="2475738">
                      <a:extLst>
                        <a:ext uri="{9D8B030D-6E8A-4147-A177-3AD203B41FA5}">
                          <a16:colId xmlns:a16="http://schemas.microsoft.com/office/drawing/2014/main" val="109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994" name="yt_table_13994" descr="{&quot;rangeId&quot;:10,&quot;type&quot;:&quot;Option&quot;}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4381161"/>
                  </p:ext>
                </p:extLst>
              </p:nvPr>
            </p:nvGraphicFramePr>
            <p:xfrm>
              <a:off x="540056" y="2359000"/>
              <a:ext cx="5883656" cy="1271144"/>
            </p:xfrm>
            <a:graphic>
              <a:graphicData uri="http://schemas.openxmlformats.org/drawingml/2006/table">
                <a:tbl>
                  <a:tblPr/>
                  <a:tblGrid>
                    <a:gridCol w="3407918">
                      <a:extLst>
                        <a:ext uri="{9D8B030D-6E8A-4147-A177-3AD203B41FA5}">
                          <a16:colId xmlns:a16="http://schemas.microsoft.com/office/drawing/2014/main" val="10926"/>
                        </a:ext>
                      </a:extLst>
                    </a:gridCol>
                    <a:gridCol w="2475738">
                      <a:extLst>
                        <a:ext uri="{9D8B030D-6E8A-4147-A177-3AD203B41FA5}">
                          <a16:colId xmlns:a16="http://schemas.microsoft.com/office/drawing/2014/main" val="10927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2500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7931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15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250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7931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1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74080044">
            <a:extLst>
              <a:ext uri="{FF2B5EF4-FFF2-40B4-BE49-F238E27FC236}">
                <a16:creationId xmlns:a16="http://schemas.microsoft.com/office/drawing/2014/main" id="{2506641D-7218-C856-150E-6FE8E4A7DA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5F1D99-9BFB-7291-60AB-235E2DE64730}"/>
              </a:ext>
            </a:extLst>
          </p:cNvPr>
          <p:cNvSpPr txBox="1"/>
          <p:nvPr/>
        </p:nvSpPr>
        <p:spPr>
          <a:xfrm>
            <a:off x="738589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95" name="yt_shape_13995"/>
              <p:cNvSpPr txBox="1"/>
              <p:nvPr/>
            </p:nvSpPr>
            <p:spPr>
              <a:xfrm>
                <a:off x="540119" y="900000"/>
                <a:ext cx="11492915" cy="30378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小明从家里骑自行车到学校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每小时骑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可早到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每小时骑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dc5c"/>
                  </a:rPr>
                  <a:t>就会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迟到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问他家到学校的路程是多少千米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设他家到学校的路程是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即他家到学校的路程是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95" name="yt_shape_13995" descr="{&quot;rangeId&quot;:1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37883"/>
              </a:xfrm>
              <a:prstGeom prst="rect">
                <a:avLst/>
              </a:prstGeom>
              <a:blipFill>
                <a:blip r:embed="rId2"/>
                <a:stretch>
                  <a:fillRect l="-1645" t="-1807" b="-5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76B3EBF-5C29-B1A3-D559-086BAD41A2CC}"/>
              </a:ext>
            </a:extLst>
          </p:cNvPr>
          <p:cNvSpPr txBox="1"/>
          <p:nvPr/>
        </p:nvSpPr>
        <p:spPr>
          <a:xfrm>
            <a:off x="450108" y="1804170"/>
            <a:ext cx="681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设他家到学校的路程是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E3712A-C7B1-2786-1C27-1D66504DEE3E}"/>
                  </a:ext>
                </a:extLst>
              </p:cNvPr>
              <p:cNvSpPr txBox="1"/>
              <p:nvPr/>
            </p:nvSpPr>
            <p:spPr>
              <a:xfrm>
                <a:off x="497733" y="2279658"/>
                <a:ext cx="2761361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pageBreak': True}">
                <a:extLst>
                  <a:ext uri="{FF2B5EF4-FFF2-40B4-BE49-F238E27FC236}">
                    <a16:creationId xmlns:a16="http://schemas.microsoft.com/office/drawing/2014/main" id="{30E3712A-C7B1-2786-1C27-1D66504DEE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279658"/>
                <a:ext cx="2761361" cy="775793"/>
              </a:xfrm>
              <a:prstGeom prst="rect">
                <a:avLst/>
              </a:prstGeom>
              <a:blipFill>
                <a:blip r:embed="rId3"/>
                <a:stretch>
                  <a:fillRect r="-3311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5F7BB4D-2C04-ECA0-E748-9AAF8978A93B}"/>
              </a:ext>
            </a:extLst>
          </p:cNvPr>
          <p:cNvSpPr txBox="1"/>
          <p:nvPr/>
        </p:nvSpPr>
        <p:spPr>
          <a:xfrm>
            <a:off x="450108" y="2961839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8D124C-4356-6063-E594-B3D95669302F}"/>
              </a:ext>
            </a:extLst>
          </p:cNvPr>
          <p:cNvSpPr txBox="1"/>
          <p:nvPr/>
        </p:nvSpPr>
        <p:spPr>
          <a:xfrm>
            <a:off x="450108" y="3437327"/>
            <a:ext cx="4294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即他家到学校的路程是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9" name="yt_shape_13999"/>
          <p:cNvSpPr txBox="1"/>
          <p:nvPr/>
        </p:nvSpPr>
        <p:spPr>
          <a:xfrm>
            <a:off x="540000" y="900000"/>
            <a:ext cx="959878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去分母时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漏乘不含分母的项或忽视分数线的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括号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00" name="yt_shape_14000"/>
              <p:cNvSpPr txBox="1"/>
              <p:nvPr/>
            </p:nvSpPr>
            <p:spPr>
              <a:xfrm>
                <a:off x="540119" y="1399565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方程两边同乘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53.06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53.06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00" name="yt_shape_140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08958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080136">
            <a:extLst>
              <a:ext uri="{FF2B5EF4-FFF2-40B4-BE49-F238E27FC236}">
                <a16:creationId xmlns:a16="http://schemas.microsoft.com/office/drawing/2014/main" id="{77A18D65-BD80-C87F-3729-74C016C3C7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F6B95C-46D8-E104-4CDA-2C5F1C3FCED9}"/>
              </a:ext>
            </a:extLst>
          </p:cNvPr>
          <p:cNvSpPr txBox="1"/>
          <p:nvPr/>
        </p:nvSpPr>
        <p:spPr>
          <a:xfrm>
            <a:off x="7608168" y="1484784"/>
            <a:ext cx="3918648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508a8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28E878-1B9E-F625-548A-D9B16B5A7C86}"/>
              </a:ext>
            </a:extLst>
          </p:cNvPr>
          <p:cNvSpPr txBox="1"/>
          <p:nvPr/>
        </p:nvSpPr>
        <p:spPr>
          <a:xfrm>
            <a:off x="450108" y="202662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3" name="yt_shape_1400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02" name="yt_image_14002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05" name="yt_shape_14005"/>
              <p:cNvSpPr txBox="1"/>
              <p:nvPr/>
            </p:nvSpPr>
            <p:spPr>
              <a:xfrm>
                <a:off x="540000" y="1591869"/>
                <a:ext cx="10940111" cy="6514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005" name="yt_shape_14005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10940111" cy="651460"/>
              </a:xfrm>
              <a:prstGeom prst="rect">
                <a:avLst/>
              </a:prstGeom>
              <a:blipFill>
                <a:blip r:embed="rId3"/>
                <a:stretch>
                  <a:fillRect l="-1728" r="-669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07" name="yt_table_14007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8569767"/>
                  </p:ext>
                </p:extLst>
              </p:nvPr>
            </p:nvGraphicFramePr>
            <p:xfrm>
              <a:off x="540056" y="2294117"/>
              <a:ext cx="8133716" cy="672465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92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929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930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9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007" name="yt_table_14007" descr="{&quot;rangeId&quot;:15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8569767"/>
                  </p:ext>
                </p:extLst>
              </p:nvPr>
            </p:nvGraphicFramePr>
            <p:xfrm>
              <a:off x="540056" y="2294117"/>
              <a:ext cx="8133716" cy="633667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92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929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930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931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9504" r="-4609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008" name="yt_shape_14008"/>
              <p:cNvSpPr txBox="1"/>
              <p:nvPr/>
            </p:nvSpPr>
            <p:spPr>
              <a:xfrm>
                <a:off x="540120" y="2978432"/>
                <a:ext cx="10939992" cy="18033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德州市中考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如果规定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的意义为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a*b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923c,isEnd"/>
                  </a:rPr>
                  <a:t>为有理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4008" name="yt_shape_140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978432"/>
                <a:ext cx="10939992" cy="1803314"/>
              </a:xfrm>
              <a:prstGeom prst="rect">
                <a:avLst/>
              </a:prstGeom>
              <a:blipFill>
                <a:blip r:embed="rId5"/>
                <a:stretch>
                  <a:fillRect l="-1728" r="-1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04496FB-5AFC-C981-3639-838B805B14FA}"/>
              </a:ext>
            </a:extLst>
          </p:cNvPr>
          <p:cNvSpPr txBox="1"/>
          <p:nvPr/>
        </p:nvSpPr>
        <p:spPr>
          <a:xfrm>
            <a:off x="10471496" y="1545063"/>
            <a:ext cx="383285" cy="7387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7A7FF1-3267-43EF-FA7B-0B4197228A87}"/>
              </a:ext>
            </a:extLst>
          </p:cNvPr>
          <p:cNvSpPr txBox="1"/>
          <p:nvPr/>
        </p:nvSpPr>
        <p:spPr>
          <a:xfrm>
            <a:off x="5306271" y="3613934"/>
            <a:ext cx="637285" cy="77280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955</Words>
  <Application>Microsoft Office PowerPoint</Application>
  <PresentationFormat>宽屏</PresentationFormat>
  <Paragraphs>147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4" baseType="lpstr">
      <vt:lpstr>,isEnd</vt:lpstr>
      <vt:lpstr>_⨹_1_1994f</vt:lpstr>
      <vt:lpstr>_⨹_1_1d743</vt:lpstr>
      <vt:lpstr>_⨹_1_508a8</vt:lpstr>
      <vt:lpstr>_⨹_17_4ee01,isEnd</vt:lpstr>
      <vt:lpstr>_⨹_2_3dc5c</vt:lpstr>
      <vt:lpstr>_⨹_3_6451c</vt:lpstr>
      <vt:lpstr>_⨹_3_91370</vt:lpstr>
      <vt:lpstr>_⨹_3_a1fe0</vt:lpstr>
      <vt:lpstr>_⨹_3_c923c,isEnd</vt:lpstr>
      <vt:lpstr>_⨹_3_fab8a</vt:lpstr>
      <vt:lpstr>_⨹_4_fca63,isEnd</vt:lpstr>
      <vt:lpstr>_⨹_5_30927</vt:lpstr>
      <vt:lpstr>_⨹_7_271b7</vt:lpstr>
      <vt:lpstr>Finished</vt:lpstr>
      <vt:lpstr>IsAddLine</vt:lpstr>
      <vt:lpstr>W:12.00496,H:53.06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2024-07-29T02:15:13Z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