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6" r:id="rId7"/>
    <p:sldId id="378" r:id="rId8"/>
    <p:sldId id="381" r:id="rId9"/>
    <p:sldId id="383" r:id="rId10"/>
    <p:sldId id="384" r:id="rId11"/>
    <p:sldId id="385" r:id="rId12"/>
    <p:sldId id="38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2" name="yt_shape_1464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41" name="yt_image_1464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4" name="yt_shape_14644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认识立体图形</a:t>
            </a:r>
          </a:p>
        </p:txBody>
      </p:sp>
      <p:sp>
        <p:nvSpPr>
          <p:cNvPr id="14645" name="yt_shape_14645"/>
          <p:cNvSpPr txBox="1"/>
          <p:nvPr/>
        </p:nvSpPr>
        <p:spPr>
          <a:xfrm>
            <a:off x="540000" y="2102862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属于立体图形的是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646" name="yt_image_1464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396" y="2734529"/>
            <a:ext cx="4321207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8" name="yt_shape_14648"/>
          <p:cNvSpPr txBox="1"/>
          <p:nvPr/>
        </p:nvSpPr>
        <p:spPr>
          <a:xfrm>
            <a:off x="540119" y="3914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八宝粥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易拉罐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同学们都很熟悉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八宝粥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07c0"/>
              </a:rPr>
              <a:t>易拉罐类似于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9" name="yt_table_146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398847"/>
              </p:ext>
            </p:extLst>
          </p:nvPr>
        </p:nvGraphicFramePr>
        <p:xfrm>
          <a:off x="540056" y="4873787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02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3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1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</a:tbl>
          </a:graphicData>
        </a:graphic>
      </p:graphicFrame>
      <p:sp>
        <p:nvSpPr>
          <p:cNvPr id="14651" name="yt_shape_14651"/>
          <p:cNvSpPr txBox="1"/>
          <p:nvPr/>
        </p:nvSpPr>
        <p:spPr>
          <a:xfrm>
            <a:off x="540119" y="539995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墨水瓶包装盒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卷筒卫生纸抽象出的几何图形分别是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它们都是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191589">
            <a:extLst>
              <a:ext uri="{FF2B5EF4-FFF2-40B4-BE49-F238E27FC236}">
                <a16:creationId xmlns:a16="http://schemas.microsoft.com/office/drawing/2014/main" id="{B42F8040-DF67-F3EE-8732-EB5A6103E7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0EF693-A411-854D-5902-C51050146845}"/>
              </a:ext>
            </a:extLst>
          </p:cNvPr>
          <p:cNvSpPr txBox="1"/>
          <p:nvPr/>
        </p:nvSpPr>
        <p:spPr>
          <a:xfrm>
            <a:off x="7841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F331DF-0544-D949-1AFB-F359C84EFF28}"/>
              </a:ext>
            </a:extLst>
          </p:cNvPr>
          <p:cNvSpPr txBox="1"/>
          <p:nvPr/>
        </p:nvSpPr>
        <p:spPr>
          <a:xfrm>
            <a:off x="1059708" y="43430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632B3-1D6B-7205-3EB5-7C733BC7578A}"/>
              </a:ext>
            </a:extLst>
          </p:cNvPr>
          <p:cNvSpPr txBox="1"/>
          <p:nvPr/>
        </p:nvSpPr>
        <p:spPr>
          <a:xfrm>
            <a:off x="10584707" y="5353152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55dcc"/>
              </a:rPr>
              <a:t>棱柱、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C3688C-B3AB-8F7C-6DC9-301595D72610}"/>
              </a:ext>
            </a:extLst>
          </p:cNvPr>
          <p:cNvSpPr txBox="1"/>
          <p:nvPr/>
        </p:nvSpPr>
        <p:spPr>
          <a:xfrm>
            <a:off x="450108" y="582864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球、圆柱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F01F43-6D62-8094-73FF-64F1024CF894}"/>
              </a:ext>
            </a:extLst>
          </p:cNvPr>
          <p:cNvSpPr txBox="1"/>
          <p:nvPr/>
        </p:nvSpPr>
        <p:spPr>
          <a:xfrm>
            <a:off x="3802908" y="582864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立体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6" name="yt_shape_1470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如图所示的立体图形的表面分别包含哪些平面图形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d59b"/>
              </a:rPr>
              <a:t>分别指出这些平面图形在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立体图形中的位置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07" name="yt_image_14707" title="H_86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6379" y="1995319"/>
            <a:ext cx="365924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9" name="yt_shape_14709"/>
          <p:cNvSpPr txBox="1"/>
          <p:nvPr/>
        </p:nvSpPr>
        <p:spPr>
          <a:xfrm>
            <a:off x="540119" y="3142002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包含的平面图形有三角形、四边形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其中三角形位于四棱锥的侧面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d0360"/>
              </a:rPr>
              <a:t>四边形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位于四棱锥的底面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圆位于圆柱的上、下底面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711" name="yt_shape_14711"/>
          <p:cNvSpPr txBox="1"/>
          <p:nvPr/>
        </p:nvSpPr>
        <p:spPr>
          <a:xfrm>
            <a:off x="540120" y="45477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包含的平面图形有长方形、六边形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其中长方形位于六棱柱的侧面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  <a:sym typeface="_⨹_5_589a5"/>
              </a:rPr>
              <a:t>六边形位于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六棱柱的上、下 底面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D1429F-134C-856C-1BD5-082194EDFEF2}"/>
              </a:ext>
            </a:extLst>
          </p:cNvPr>
          <p:cNvSpPr txBox="1"/>
          <p:nvPr/>
        </p:nvSpPr>
        <p:spPr>
          <a:xfrm>
            <a:off x="450108" y="309519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包含的平面图形有三角形、四边形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其中三角形位于四棱锥的侧面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d0360"/>
              </a:rPr>
              <a:t>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887FF0-BD2A-C50B-AD8B-857790C615CF}"/>
              </a:ext>
            </a:extLst>
          </p:cNvPr>
          <p:cNvSpPr txBox="1"/>
          <p:nvPr/>
        </p:nvSpPr>
        <p:spPr>
          <a:xfrm>
            <a:off x="450108" y="357068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位于四棱锥的底面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A9EAE3-B73B-55E6-9AAF-9C0B554F39D8}"/>
              </a:ext>
            </a:extLst>
          </p:cNvPr>
          <p:cNvSpPr txBox="1"/>
          <p:nvPr/>
        </p:nvSpPr>
        <p:spPr>
          <a:xfrm>
            <a:off x="450108" y="4046172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圆位于圆柱的上、下底面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11" grpId="0" build="allAtOnce"/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3" name="yt_shape_1471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12" name="yt_image_147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5" name="yt_shape_14715"/>
          <p:cNvSpPr txBox="1"/>
          <p:nvPr/>
        </p:nvSpPr>
        <p:spPr>
          <a:xfrm>
            <a:off x="540119" y="159758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某中学七年级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班的李老师在上完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ec9"/>
              </a:rPr>
              <a:t>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一课时后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给班上的同学们出了这样的一道思考题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用六根火柴棒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f68c"/>
              </a:rPr>
              <a:t>你能组成四个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大小一样的三角形吗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叙述你的做法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16" name="yt_shape_14716"/>
          <p:cNvSpPr txBox="1"/>
          <p:nvPr/>
        </p:nvSpPr>
        <p:spPr>
          <a:xfrm>
            <a:off x="540119" y="3020670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小明的解答是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因为三根火柴棒只能摆出一个三角形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1a78e"/>
              </a:rPr>
              <a:t>五根火柴棒可摆出两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六根火柴棒根本不可能摆出四个大小完全相同的三角形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17" name="yt_image_147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4143475"/>
            <a:ext cx="1139425" cy="72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9" name="yt_shape_14719"/>
          <p:cNvSpPr txBox="1"/>
          <p:nvPr/>
        </p:nvSpPr>
        <p:spPr>
          <a:xfrm>
            <a:off x="540000" y="4921429"/>
            <a:ext cx="815607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你认为小明的解答正确吗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试通过画图进行说明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yt_shape_14720"/>
          <p:cNvSpPr txBox="1"/>
          <p:nvPr/>
        </p:nvSpPr>
        <p:spPr>
          <a:xfrm>
            <a:off x="540120" y="557023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小明的解答是错误的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9_52c83"/>
              </a:rPr>
              <a:t>因为正三棱锥由四个大小完全相同的三角形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围成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所以用六根火柴棒可以组成如图所示的四个大小一样的三角形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9" name="yt_shape_14722"/>
          <p:cNvSpPr txBox="1"/>
          <p:nvPr/>
        </p:nvSpPr>
        <p:spPr>
          <a:xfrm>
            <a:off x="540000" y="7162168"/>
            <a:ext cx="1024896" cy="9545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 spc="-5300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</a:rPr>
              <a:t> </a:t>
            </a:r>
            <a:r>
              <a:rPr lang="en-US" altLang="zh-CN" sz="5300" b="0" i="0" u="none" spc="6667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</a:rPr>
              <a:t> </a:t>
            </a:r>
          </a:p>
        </p:txBody>
      </p:sp>
      <p:pic>
        <p:nvPicPr>
          <p:cNvPr id="10" name="yt_image_14721" title="H_83.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2071" y="5319635"/>
            <a:ext cx="1014771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8A9D4D9-930D-1598-6EA1-4B688A8755FD}"/>
              </a:ext>
            </a:extLst>
          </p:cNvPr>
          <p:cNvSpPr txBox="1"/>
          <p:nvPr/>
        </p:nvSpPr>
        <p:spPr>
          <a:xfrm>
            <a:off x="450109" y="5333465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小明的解答是错误的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21D960-C25F-0B9E-ABA8-EAF076379449}"/>
              </a:ext>
            </a:extLst>
          </p:cNvPr>
          <p:cNvSpPr txBox="1"/>
          <p:nvPr/>
        </p:nvSpPr>
        <p:spPr>
          <a:xfrm>
            <a:off x="450109" y="58089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sym typeface="_⨹_19_52c83"/>
              </a:rPr>
              <a:t>因为正三棱锥由四个大小完全相同的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  <a:sym typeface="_⨹_19_52c83"/>
              </a:rPr>
              <a:t>三角形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09A9CF-C3E6-A1EC-BF59-66F1AE22F2DC}"/>
              </a:ext>
            </a:extLst>
          </p:cNvPr>
          <p:cNvSpPr txBox="1"/>
          <p:nvPr/>
        </p:nvSpPr>
        <p:spPr>
          <a:xfrm>
            <a:off x="450109" y="6284441"/>
            <a:ext cx="8562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所以用六根火柴棒可以组成如图所示的四个大小一样的三角形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000" y="900000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几何体简称为体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按其形体可分为柱体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球体三类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653" name="yt_image_14653" title="H_212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2691" y="1379303"/>
            <a:ext cx="4426617" cy="26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5" name="yt_shape_14655"/>
          <p:cNvSpPr txBox="1"/>
          <p:nvPr/>
        </p:nvSpPr>
        <p:spPr>
          <a:xfrm>
            <a:off x="540000" y="4128119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属于柱体的有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属于锥体的有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  <a:tabLst>
                <a:tab pos="9103607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属于球体的有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B7EF3F-0476-DD0B-B102-916D75A5011E}"/>
              </a:ext>
            </a:extLst>
          </p:cNvPr>
          <p:cNvSpPr txBox="1"/>
          <p:nvPr/>
        </p:nvSpPr>
        <p:spPr>
          <a:xfrm>
            <a:off x="3345589" y="408131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①②③⑤⑦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D630A5-7EA4-9CF8-BCE7-85149EE14EEA}"/>
              </a:ext>
            </a:extLst>
          </p:cNvPr>
          <p:cNvSpPr txBox="1"/>
          <p:nvPr/>
        </p:nvSpPr>
        <p:spPr>
          <a:xfrm>
            <a:off x="3345589" y="45568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6E179F-6C21-EC6A-01A4-FE4DC2ABF0B4}"/>
              </a:ext>
            </a:extLst>
          </p:cNvPr>
          <p:cNvSpPr txBox="1"/>
          <p:nvPr/>
        </p:nvSpPr>
        <p:spPr>
          <a:xfrm>
            <a:off x="3345589" y="50322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8" name="yt_shape_14658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认识平面图形</a:t>
            </a:r>
          </a:p>
        </p:txBody>
      </p:sp>
      <p:sp>
        <p:nvSpPr>
          <p:cNvPr id="14659" name="yt_shape_14659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以下图形不是平面图形的是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60" name="yt_table_146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540806"/>
              </p:ext>
            </p:extLst>
          </p:nvPr>
        </p:nvGraphicFramePr>
        <p:xfrm>
          <a:off x="540056" y="1878868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3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3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1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"/>
                  </a:ext>
                </a:extLst>
              </a:tr>
            </a:tbl>
          </a:graphicData>
        </a:graphic>
      </p:graphicFrame>
      <p:sp>
        <p:nvSpPr>
          <p:cNvPr id="14662" name="yt_shape_14662"/>
          <p:cNvSpPr txBox="1"/>
          <p:nvPr/>
        </p:nvSpPr>
        <p:spPr>
          <a:xfrm>
            <a:off x="540000" y="2405039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奥运会的标志是五环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下列图形中与环的形状类似的是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63" name="yt_table_146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62295"/>
              </p:ext>
            </p:extLst>
          </p:nvPr>
        </p:nvGraphicFramePr>
        <p:xfrm>
          <a:off x="540056" y="2884342"/>
          <a:ext cx="6776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3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1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2"/>
                  </a:ext>
                </a:extLst>
              </a:tr>
            </a:tbl>
          </a:graphicData>
        </a:graphic>
      </p:graphicFrame>
      <p:sp>
        <p:nvSpPr>
          <p:cNvPr id="14665" name="yt_shape_14665"/>
          <p:cNvSpPr txBox="1"/>
          <p:nvPr/>
        </p:nvSpPr>
        <p:spPr>
          <a:xfrm>
            <a:off x="540119" y="3885896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3606"/>
              </a:rPr>
              <a:t>其中平面图形有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66" name="yt_table_146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903511"/>
              </p:ext>
            </p:extLst>
          </p:nvPr>
        </p:nvGraphicFramePr>
        <p:xfrm>
          <a:off x="540056" y="4845331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3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4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"/>
                  </a:ext>
                </a:extLst>
              </a:tr>
            </a:tbl>
          </a:graphicData>
        </a:graphic>
      </p:graphicFrame>
      <p:pic>
        <p:nvPicPr>
          <p:cNvPr id="3" name="yt_shape_1722174191664">
            <a:extLst>
              <a:ext uri="{FF2B5EF4-FFF2-40B4-BE49-F238E27FC236}">
                <a16:creationId xmlns:a16="http://schemas.microsoft.com/office/drawing/2014/main" id="{420503FE-FCD2-7940-9B44-EDC678CCA6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A8691B-B94A-0FA5-0E8A-7AB9A405750D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7384E7-AFDC-A121-88F6-F608299BA3B0}"/>
              </a:ext>
            </a:extLst>
          </p:cNvPr>
          <p:cNvSpPr txBox="1"/>
          <p:nvPr/>
        </p:nvSpPr>
        <p:spPr>
          <a:xfrm>
            <a:off x="87557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E9457B-BE21-8BDF-943A-E7A9D6AD204F}"/>
              </a:ext>
            </a:extLst>
          </p:cNvPr>
          <p:cNvSpPr txBox="1"/>
          <p:nvPr/>
        </p:nvSpPr>
        <p:spPr>
          <a:xfrm>
            <a:off x="1059708" y="43145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8" name="yt_shape_1466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用简单的平面图形画出三位携手同行的小人物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请你仔细观察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d68d,isEnd"/>
              </a:rPr>
              <a:t>图中三角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69" name="yt_image_14669" title="H_72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8274" y="1934593"/>
            <a:ext cx="2655451" cy="92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1" name="yt_shape_14671"/>
          <p:cNvSpPr txBox="1"/>
          <p:nvPr/>
        </p:nvSpPr>
        <p:spPr>
          <a:xfrm>
            <a:off x="540119" y="29870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1be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其中平面图形有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989A27-A7DD-1273-33A0-83574E736C9F}"/>
              </a:ext>
            </a:extLst>
          </p:cNvPr>
          <p:cNvSpPr txBox="1"/>
          <p:nvPr/>
        </p:nvSpPr>
        <p:spPr>
          <a:xfrm>
            <a:off x="1364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90C37-2E51-B697-93B6-A6A38F1DAFCF}"/>
              </a:ext>
            </a:extLst>
          </p:cNvPr>
          <p:cNvSpPr txBox="1"/>
          <p:nvPr/>
        </p:nvSpPr>
        <p:spPr>
          <a:xfrm>
            <a:off x="3345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5C82D1-B8A6-C19E-891A-F30C7FE39021}"/>
              </a:ext>
            </a:extLst>
          </p:cNvPr>
          <p:cNvSpPr txBox="1"/>
          <p:nvPr/>
        </p:nvSpPr>
        <p:spPr>
          <a:xfrm>
            <a:off x="2888508" y="341575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2" name="yt_shape_14672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忽视柱体上、下底面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平行且相等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这一条件致错</a:t>
            </a:r>
          </a:p>
        </p:txBody>
      </p:sp>
      <p:sp>
        <p:nvSpPr>
          <p:cNvPr id="14673" name="yt_shape_14673"/>
          <p:cNvSpPr txBox="1"/>
          <p:nvPr/>
        </p:nvSpPr>
        <p:spPr>
          <a:xfrm>
            <a:off x="540000" y="1399565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立体图形是柱体的是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5" name="yt_table_146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466199"/>
              </p:ext>
            </p:extLst>
          </p:nvPr>
        </p:nvGraphicFramePr>
        <p:xfrm>
          <a:off x="540056" y="315646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"/>
                  </a:ext>
                </a:extLst>
              </a:tr>
            </a:tbl>
          </a:graphicData>
        </a:graphic>
      </p:graphicFrame>
      <p:pic>
        <p:nvPicPr>
          <p:cNvPr id="14674" name="yt_image_14674_skip" title="H_100.6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674" y="1878868"/>
            <a:ext cx="455720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191746">
            <a:extLst>
              <a:ext uri="{FF2B5EF4-FFF2-40B4-BE49-F238E27FC236}">
                <a16:creationId xmlns:a16="http://schemas.microsoft.com/office/drawing/2014/main" id="{F8947122-404F-75F5-8782-CE267452F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3D6DE2-EB27-C486-50BE-53133E55A093}"/>
              </a:ext>
            </a:extLst>
          </p:cNvPr>
          <p:cNvSpPr txBox="1"/>
          <p:nvPr/>
        </p:nvSpPr>
        <p:spPr>
          <a:xfrm>
            <a:off x="5860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8" name="yt_shape_1467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77" name="yt_image_14677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0" name="yt_shape_14680"/>
          <p:cNvSpPr txBox="1"/>
          <p:nvPr/>
        </p:nvSpPr>
        <p:spPr>
          <a:xfrm>
            <a:off x="540000" y="1591869"/>
            <a:ext cx="99656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请判断下列实物中含有棱锥的几何体是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681" name="yt_image_14681" title="H_88.6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1377" y="2223536"/>
            <a:ext cx="4769244" cy="112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3" name="yt_shape_14683"/>
          <p:cNvSpPr txBox="1"/>
          <p:nvPr/>
        </p:nvSpPr>
        <p:spPr>
          <a:xfrm>
            <a:off x="540000" y="3399930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下列各组图形中都是平面图形的是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4" name="yt_table_146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263978"/>
              </p:ext>
            </p:extLst>
          </p:nvPr>
        </p:nvGraphicFramePr>
        <p:xfrm>
          <a:off x="540056" y="3879233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1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FE2ECE9-D485-E02B-F9CD-0F76E5C20711}"/>
              </a:ext>
            </a:extLst>
          </p:cNvPr>
          <p:cNvSpPr txBox="1"/>
          <p:nvPr/>
        </p:nvSpPr>
        <p:spPr>
          <a:xfrm>
            <a:off x="9506486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B25A4-3EBF-B6AB-D983-F48C26AF4155}"/>
              </a:ext>
            </a:extLst>
          </p:cNvPr>
          <p:cNvSpPr txBox="1"/>
          <p:nvPr/>
        </p:nvSpPr>
        <p:spPr>
          <a:xfrm>
            <a:off x="6164989" y="33531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6" name="yt_shape_14686"/>
          <p:cNvSpPr txBox="1"/>
          <p:nvPr/>
        </p:nvSpPr>
        <p:spPr>
          <a:xfrm>
            <a:off x="540000" y="900000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如图是一座房子的平面图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组成这幅图的几何图形有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8" name="yt_table_1468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18360"/>
              </p:ext>
            </p:extLst>
          </p:nvPr>
        </p:nvGraphicFramePr>
        <p:xfrm>
          <a:off x="540056" y="1379303"/>
          <a:ext cx="4368800" cy="1901952"/>
        </p:xfrm>
        <a:graphic>
          <a:graphicData uri="http://schemas.openxmlformats.org/drawingml/2006/table">
            <a:tbl>
              <a:tblPr/>
              <a:tblGrid>
                <a:gridCol w="4368800">
                  <a:extLst>
                    <a:ext uri="{9D8B030D-6E8A-4147-A177-3AD203B41FA5}">
                      <a16:colId xmlns:a16="http://schemas.microsoft.com/office/drawing/2014/main" val="11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"/>
                  </a:ext>
                </a:extLst>
              </a:tr>
            </a:tbl>
          </a:graphicData>
        </a:graphic>
      </p:graphicFrame>
      <p:pic>
        <p:nvPicPr>
          <p:cNvPr id="14687" name="yt_image_14687_skip" title="H_89.9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3515" y="1379303"/>
            <a:ext cx="1726349" cy="114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0" name="yt_shape_14690"/>
          <p:cNvSpPr txBox="1"/>
          <p:nvPr/>
        </p:nvSpPr>
        <p:spPr>
          <a:xfrm>
            <a:off x="540000" y="3331623"/>
            <a:ext cx="53780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组成如图所示的陀螺的是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2" name="yt_table_1469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929618"/>
              </p:ext>
            </p:extLst>
          </p:nvPr>
        </p:nvGraphicFramePr>
        <p:xfrm>
          <a:off x="540056" y="3810926"/>
          <a:ext cx="3149600" cy="1901952"/>
        </p:xfrm>
        <a:graphic>
          <a:graphicData uri="http://schemas.openxmlformats.org/drawingml/2006/table">
            <a:tbl>
              <a:tblPr/>
              <a:tblGrid>
                <a:gridCol w="3149600">
                  <a:extLst>
                    <a:ext uri="{9D8B030D-6E8A-4147-A177-3AD203B41FA5}">
                      <a16:colId xmlns:a16="http://schemas.microsoft.com/office/drawing/2014/main" val="11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长方体和圆锥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长方形和三角形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圆和三角形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圆柱和圆锥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6"/>
                  </a:ext>
                </a:extLst>
              </a:tr>
            </a:tbl>
          </a:graphicData>
        </a:graphic>
      </p:graphicFrame>
      <p:pic>
        <p:nvPicPr>
          <p:cNvPr id="14691" name="yt_image_14691_skip" title="H_93.0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4279" y="3810926"/>
            <a:ext cx="1235476" cy="11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769B92-4FE9-48F5-961A-EE65A2334063}"/>
              </a:ext>
            </a:extLst>
          </p:cNvPr>
          <p:cNvSpPr txBox="1"/>
          <p:nvPr/>
        </p:nvSpPr>
        <p:spPr>
          <a:xfrm>
            <a:off x="8603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CB43A-8678-4ECA-4380-5F61ED7B03DB}"/>
              </a:ext>
            </a:extLst>
          </p:cNvPr>
          <p:cNvSpPr txBox="1"/>
          <p:nvPr/>
        </p:nvSpPr>
        <p:spPr>
          <a:xfrm>
            <a:off x="49457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4" name="yt_shape_1469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是平面图形的是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是立体图形的有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97a3,isEnd"/>
              </a:rPr>
              <a:t>均填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695" name="yt_image_14695" title="H_73.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872" y="1995319"/>
            <a:ext cx="4810255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1D1E7A-0DA5-9FB9-3BD6-459B784AD2DB}"/>
              </a:ext>
            </a:extLst>
          </p:cNvPr>
          <p:cNvSpPr txBox="1"/>
          <p:nvPr/>
        </p:nvSpPr>
        <p:spPr>
          <a:xfrm>
            <a:off x="5250709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BDAE92-743D-0E0F-B3A6-55C04646FE6A}"/>
              </a:ext>
            </a:extLst>
          </p:cNvPr>
          <p:cNvSpPr txBox="1"/>
          <p:nvPr/>
        </p:nvSpPr>
        <p:spPr>
          <a:xfrm>
            <a:off x="9213108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7" name="yt_shape_14697"/>
          <p:cNvSpPr txBox="1"/>
          <p:nvPr/>
        </p:nvSpPr>
        <p:spPr>
          <a:xfrm>
            <a:off x="540000" y="900000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观察图中的表格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698" name="yt_image_14698" title="H_105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4487" y="1531667"/>
            <a:ext cx="134302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0" name="yt_shape_14700"/>
          <p:cNvSpPr txBox="1"/>
          <p:nvPr/>
        </p:nvSpPr>
        <p:spPr>
          <a:xfrm>
            <a:off x="540000" y="2925184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表格中有哪些图形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圆、菱形、正方形、扇形、三角形、长方形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你可以发现什么样的变化规律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从上到下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依次对折得到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图中有一处遗漏的图形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请你补充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3B4B5D-0EEE-0DD4-CD8D-FEB97D215ACA}"/>
              </a:ext>
            </a:extLst>
          </p:cNvPr>
          <p:cNvSpPr/>
          <p:nvPr/>
        </p:nvSpPr>
        <p:spPr>
          <a:xfrm>
            <a:off x="6074162" y="2552584"/>
            <a:ext cx="163783" cy="20746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8D5E53-D710-5CEE-547E-B91C8A9ECEE4}"/>
              </a:ext>
            </a:extLst>
          </p:cNvPr>
          <p:cNvSpPr txBox="1"/>
          <p:nvPr/>
        </p:nvSpPr>
        <p:spPr>
          <a:xfrm>
            <a:off x="449989" y="3353866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圆、菱形、正方形、扇形、三角形、长方形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489C15-0C0C-7205-DB98-525174125522}"/>
              </a:ext>
            </a:extLst>
          </p:cNvPr>
          <p:cNvSpPr txBox="1"/>
          <p:nvPr/>
        </p:nvSpPr>
        <p:spPr>
          <a:xfrm>
            <a:off x="449989" y="430484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从上到下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依次对折得到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9C332A-22F1-0AF7-17D2-4AA406D29497}"/>
              </a:ext>
            </a:extLst>
          </p:cNvPr>
          <p:cNvSpPr txBox="1"/>
          <p:nvPr/>
        </p:nvSpPr>
        <p:spPr>
          <a:xfrm>
            <a:off x="449989" y="525581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962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,isEnd</vt:lpstr>
      <vt:lpstr>_⨹_1_70ec9</vt:lpstr>
      <vt:lpstr>_⨹_1_c1bee,isEnd</vt:lpstr>
      <vt:lpstr>_⨹_11_2d59b</vt:lpstr>
      <vt:lpstr>_⨹_19_52c83</vt:lpstr>
      <vt:lpstr>_⨹_2_297a3,isEnd</vt:lpstr>
      <vt:lpstr>_⨹_3_55dcc</vt:lpstr>
      <vt:lpstr>_⨹_3_d0360</vt:lpstr>
      <vt:lpstr>_⨹_4_2d68d,isEnd</vt:lpstr>
      <vt:lpstr>_⨹_5_589a5</vt:lpstr>
      <vt:lpstr>_⨹_6_807c0</vt:lpstr>
      <vt:lpstr>_⨹_6_bf68c</vt:lpstr>
      <vt:lpstr>_⨹_7_d3606</vt:lpstr>
      <vt:lpstr>_⨹_9_1a78e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