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4" r:id="rId7"/>
    <p:sldId id="376" r:id="rId8"/>
    <p:sldId id="377" r:id="rId9"/>
    <p:sldId id="379" r:id="rId10"/>
    <p:sldId id="380" r:id="rId11"/>
    <p:sldId id="382" r:id="rId12"/>
    <p:sldId id="384" r:id="rId13"/>
    <p:sldId id="386" r:id="rId14"/>
    <p:sldId id="39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46" d="100"/>
          <a:sy n="46" d="100"/>
        </p:scale>
        <p:origin x="56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bin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1" name="yt_shape_15001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00" name="yt_image_15000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03" name="yt_shape_15003"/>
          <p:cNvSpPr txBox="1"/>
          <p:nvPr/>
        </p:nvSpPr>
        <p:spPr>
          <a:xfrm>
            <a:off x="540000" y="1597583"/>
            <a:ext cx="1007968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限定用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的直尺和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作图叫作尺规作图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连接两点间的线段的长度叫作这两点的距离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770B032-4101-1DB2-6CCB-58ABC0B6F98D}"/>
              </a:ext>
            </a:extLst>
          </p:cNvPr>
          <p:cNvSpPr txBox="1"/>
          <p:nvPr/>
        </p:nvSpPr>
        <p:spPr>
          <a:xfrm>
            <a:off x="2050189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无刻度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48BE2D-84B4-8B3D-4F59-60E2AC67E437}"/>
              </a:ext>
            </a:extLst>
          </p:cNvPr>
          <p:cNvSpPr txBox="1"/>
          <p:nvPr/>
        </p:nvSpPr>
        <p:spPr>
          <a:xfrm>
            <a:off x="4793389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53FED3-FA1F-0842-475B-A473AC290A18}"/>
              </a:ext>
            </a:extLst>
          </p:cNvPr>
          <p:cNvSpPr txBox="1"/>
          <p:nvPr/>
        </p:nvSpPr>
        <p:spPr>
          <a:xfrm>
            <a:off x="2659789" y="202626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8" name="yt_shape_15058"/>
          <p:cNvSpPr txBox="1"/>
          <p:nvPr/>
        </p:nvSpPr>
        <p:spPr>
          <a:xfrm>
            <a:off x="540119" y="900000"/>
            <a:ext cx="10972437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运动会上小红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10cf8"/>
              </a:rPr>
              <a:t>小琴四名同学从投掷点投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掷铅球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对应铅球落地的位置分别为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a109"/>
              </a:rPr>
              <a:t>则成绩最好的是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62" name="yt_table_1506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240247"/>
              </p:ext>
            </p:extLst>
          </p:nvPr>
        </p:nvGraphicFramePr>
        <p:xfrm>
          <a:off x="540056" y="2339566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111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111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1115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11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小美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4"/>
                  </a:ext>
                </a:extLst>
              </a:tr>
            </a:tbl>
          </a:graphicData>
        </a:graphic>
      </p:graphicFrame>
      <p:grpSp>
        <p:nvGrpSpPr>
          <p:cNvPr id="15059" name="yt_shape_15059_skip" title="H_117.1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3042" y="2161329"/>
            <a:ext cx="1700112" cy="1487565"/>
            <a:chOff x="0" y="0"/>
            <a:chExt cx="1700112" cy="1487565"/>
          </a:xfrm>
        </p:grpSpPr>
        <p:pic>
          <p:nvPicPr>
            <p:cNvPr id="3" name="yt_image_1505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0112" cy="1091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61" name="yt_shape_15061" descr="{&quot;rangeId&quot;:0,&quot;IgnoreLineSpacing&quot;:1}"/>
            <p:cNvSpPr txBox="1"/>
            <p:nvPr/>
          </p:nvSpPr>
          <p:spPr>
            <a:xfrm>
              <a:off x="240592" y="112756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15064" name="yt_shape_15064"/>
          <p:cNvSpPr txBox="1"/>
          <p:nvPr/>
        </p:nvSpPr>
        <p:spPr>
          <a:xfrm>
            <a:off x="540000" y="3877591"/>
            <a:ext cx="109725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使用圆规比较线段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68" name="yt_table_1506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546153"/>
              </p:ext>
            </p:extLst>
          </p:nvPr>
        </p:nvGraphicFramePr>
        <p:xfrm>
          <a:off x="540056" y="4356894"/>
          <a:ext cx="7352348" cy="950976"/>
        </p:xfrm>
        <a:graphic>
          <a:graphicData uri="http://schemas.openxmlformats.org/drawingml/2006/table">
            <a:tbl>
              <a:tblPr/>
              <a:tblGrid>
                <a:gridCol w="5133023">
                  <a:extLst>
                    <a:ext uri="{9D8B030D-6E8A-4147-A177-3AD203B41FA5}">
                      <a16:colId xmlns:a16="http://schemas.microsoft.com/office/drawing/2014/main" val="11117"/>
                    </a:ext>
                  </a:extLst>
                </a:gridCol>
                <a:gridCol w="2219325">
                  <a:extLst>
                    <a:ext uri="{9D8B030D-6E8A-4147-A177-3AD203B41FA5}">
                      <a16:colId xmlns:a16="http://schemas.microsoft.com/office/drawing/2014/main" val="11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6"/>
                  </a:ext>
                </a:extLst>
              </a:tr>
            </a:tbl>
          </a:graphicData>
        </a:graphic>
      </p:graphicFrame>
      <p:grpSp>
        <p:nvGrpSpPr>
          <p:cNvPr id="15065" name="yt_shape_15065_skip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66148" y="4427850"/>
            <a:ext cx="2274955" cy="1679589"/>
            <a:chOff x="0" y="0"/>
            <a:chExt cx="2274955" cy="1679589"/>
          </a:xfrm>
        </p:grpSpPr>
        <p:pic>
          <p:nvPicPr>
            <p:cNvPr id="2" name="yt_image_1506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74955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67" name="yt_shape_15067" descr="{&quot;rangeId&quot;:0,&quot;IgnoreLineSpacing&quot;:1}"/>
            <p:cNvSpPr txBox="1"/>
            <p:nvPr/>
          </p:nvSpPr>
          <p:spPr>
            <a:xfrm>
              <a:off x="528013" y="131958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272178C-E0ED-6BA9-3CB5-391DFC36B4A1}"/>
              </a:ext>
            </a:extLst>
          </p:cNvPr>
          <p:cNvSpPr txBox="1"/>
          <p:nvPr/>
        </p:nvSpPr>
        <p:spPr>
          <a:xfrm>
            <a:off x="1059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892204-BCBD-C455-702A-406BD90AC835}"/>
              </a:ext>
            </a:extLst>
          </p:cNvPr>
          <p:cNvSpPr txBox="1"/>
          <p:nvPr/>
        </p:nvSpPr>
        <p:spPr>
          <a:xfrm>
            <a:off x="10503626" y="383078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0" name="yt_shape_1507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某同学的家在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星期日他到书店去买书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想尽快赶到书店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8c9e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请你帮助他选择一条最近的路线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72" name="yt_table_1507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581224"/>
              </p:ext>
            </p:extLst>
          </p:nvPr>
        </p:nvGraphicFramePr>
        <p:xfrm>
          <a:off x="540056" y="1859435"/>
          <a:ext cx="3552825" cy="1901952"/>
        </p:xfrm>
        <a:graphic>
          <a:graphicData uri="http://schemas.openxmlformats.org/drawingml/2006/table">
            <a:tbl>
              <a:tblPr/>
              <a:tblGrid>
                <a:gridCol w="3552825">
                  <a:extLst>
                    <a:ext uri="{9D8B030D-6E8A-4147-A177-3AD203B41FA5}">
                      <a16:colId xmlns:a16="http://schemas.microsoft.com/office/drawing/2014/main" val="11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0"/>
                  </a:ext>
                </a:extLst>
              </a:tr>
            </a:tbl>
          </a:graphicData>
        </a:graphic>
      </p:graphicFrame>
      <p:pic>
        <p:nvPicPr>
          <p:cNvPr id="15071" name="yt_image_15071_skip" title="H_104.0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78268" y="1859435"/>
            <a:ext cx="2571782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74" name="yt_shape_15074"/>
          <p:cNvSpPr txBox="1"/>
          <p:nvPr/>
        </p:nvSpPr>
        <p:spPr>
          <a:xfrm>
            <a:off x="540000" y="3811755"/>
            <a:ext cx="109180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在下列现象中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体现了基本事实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两点之间线段最短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76" name="yt_table_1507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6677389"/>
              </p:ext>
            </p:extLst>
          </p:nvPr>
        </p:nvGraphicFramePr>
        <p:xfrm>
          <a:off x="540000" y="571687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12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12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12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1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1"/>
                  </a:ext>
                </a:extLst>
              </a:tr>
            </a:tbl>
          </a:graphicData>
        </a:graphic>
      </p:graphicFrame>
      <p:pic>
        <p:nvPicPr>
          <p:cNvPr id="15075" name="yt_image_15075_skip" title="H_92.4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0657" y="4391640"/>
            <a:ext cx="4850686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985B77-54B9-5580-0109-52CE3FC8F0EA}"/>
              </a:ext>
            </a:extLst>
          </p:cNvPr>
          <p:cNvSpPr txBox="1"/>
          <p:nvPr/>
        </p:nvSpPr>
        <p:spPr>
          <a:xfrm>
            <a:off x="53269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EBB9BE-789B-DD9B-BB9D-5670E57429A3}"/>
              </a:ext>
            </a:extLst>
          </p:cNvPr>
          <p:cNvSpPr txBox="1"/>
          <p:nvPr/>
        </p:nvSpPr>
        <p:spPr>
          <a:xfrm>
            <a:off x="10432189" y="37649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8" name="yt_shape_15078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曲桥是我国古代经典建筑之一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它的修建增加了游人在桥上行走的路程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af87,isEnd"/>
              </a:rPr>
              <a:t>有利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于游人更好的观赏风光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两地间修建曲桥与修建直的桥相比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ae9d,isEnd"/>
              </a:rPr>
              <a:t>增加了桥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其中蕴含的数学道理是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079" name="yt_image_15079" title="H_120.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8372" y="2475451"/>
            <a:ext cx="2275255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81" name="yt_shape_15081"/>
          <p:cNvSpPr txBox="1"/>
          <p:nvPr/>
        </p:nvSpPr>
        <p:spPr>
          <a:xfrm>
            <a:off x="540119" y="405637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和表示数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的两点之间的距离是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5266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96D158-3400-B437-8F8D-E68E7AA7791B}"/>
              </a:ext>
            </a:extLst>
          </p:cNvPr>
          <p:cNvSpPr txBox="1"/>
          <p:nvPr/>
        </p:nvSpPr>
        <p:spPr>
          <a:xfrm>
            <a:off x="5022108" y="1804170"/>
            <a:ext cx="3228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两点之间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8EA72F-0587-C5C8-F562-E085CE0355D1}"/>
              </a:ext>
            </a:extLst>
          </p:cNvPr>
          <p:cNvSpPr txBox="1"/>
          <p:nvPr/>
        </p:nvSpPr>
        <p:spPr>
          <a:xfrm>
            <a:off x="8146307" y="400957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15FA30-5A26-911D-DBA5-308EDF976503}"/>
              </a:ext>
            </a:extLst>
          </p:cNvPr>
          <p:cNvSpPr txBox="1"/>
          <p:nvPr/>
        </p:nvSpPr>
        <p:spPr>
          <a:xfrm>
            <a:off x="2888508" y="4960548"/>
            <a:ext cx="1989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4" name="yt_shape_15084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83" name="yt_image_15083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86" name="yt_shape_15086"/>
          <p:cNvSpPr txBox="1"/>
          <p:nvPr/>
        </p:nvSpPr>
        <p:spPr>
          <a:xfrm>
            <a:off x="540120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一只蚂蚁从点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a1a8"/>
              </a:rPr>
              <a:t>沿圆柱表面爬到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它正上方的点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怎样爬行路线最短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5087" name="yt_image_15087" title="H_100.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13048" y="2658726"/>
            <a:ext cx="937260" cy="1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89" name="yt_shape_15089"/>
          <p:cNvSpPr txBox="1"/>
          <p:nvPr/>
        </p:nvSpPr>
        <p:spPr>
          <a:xfrm>
            <a:off x="540000" y="3514654"/>
            <a:ext cx="1087797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沿线段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爬行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一只蚂蚁从点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沿圆柱表面爬行一圈到点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怎样爬行路线最短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5091" name="yt_image_15091" title="H_100.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70077" y="5161604"/>
            <a:ext cx="901827" cy="1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837DDD-74BD-EFE1-5251-5A0A54724C50}"/>
              </a:ext>
            </a:extLst>
          </p:cNvPr>
          <p:cNvSpPr txBox="1"/>
          <p:nvPr/>
        </p:nvSpPr>
        <p:spPr>
          <a:xfrm>
            <a:off x="449989" y="2618460"/>
            <a:ext cx="369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沿线段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爬行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9" name="yt_image_15094" title="H_69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60595" y="5161604"/>
            <a:ext cx="1636788" cy="88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6D072A1-95CD-8CB6-C718-F87B6962F761}"/>
              </a:ext>
            </a:extLst>
          </p:cNvPr>
          <p:cNvSpPr txBox="1"/>
          <p:nvPr/>
        </p:nvSpPr>
        <p:spPr>
          <a:xfrm>
            <a:off x="449989" y="4429327"/>
            <a:ext cx="10705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圆柱的侧面展开图是长方形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沿对角线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爬行路线最短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6" name="yt_shape_15006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05" name="yt_image_1500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08" name="yt_shape_15008"/>
          <p:cNvSpPr txBox="1"/>
          <p:nvPr/>
        </p:nvSpPr>
        <p:spPr>
          <a:xfrm>
            <a:off x="540000" y="1603297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尺规作图</a:t>
            </a:r>
          </a:p>
        </p:txBody>
      </p:sp>
      <p:sp>
        <p:nvSpPr>
          <p:cNvPr id="15009" name="yt_shape_15009"/>
          <p:cNvSpPr txBox="1"/>
          <p:nvPr/>
        </p:nvSpPr>
        <p:spPr>
          <a:xfrm>
            <a:off x="540000" y="2102862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尺规作图的工具是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10" name="yt_table_1501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251889"/>
              </p:ext>
            </p:extLst>
          </p:nvPr>
        </p:nvGraphicFramePr>
        <p:xfrm>
          <a:off x="540056" y="2582165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1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刻度尺和圆规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三角尺和圆规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直尺和圆规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没有刻度的直尺和圆规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8"/>
                  </a:ext>
                </a:extLst>
              </a:tr>
            </a:tbl>
          </a:graphicData>
        </a:graphic>
      </p:graphicFrame>
      <p:pic>
        <p:nvPicPr>
          <p:cNvPr id="3" name="yt_shape_1722174228949">
            <a:extLst>
              <a:ext uri="{FF2B5EF4-FFF2-40B4-BE49-F238E27FC236}">
                <a16:creationId xmlns:a16="http://schemas.microsoft.com/office/drawing/2014/main" id="{D1FAA380-1A55-CC81-C353-FD9FF5F34A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C85FB2-6F21-9CEC-1E01-B353F6B87AA1}"/>
              </a:ext>
            </a:extLst>
          </p:cNvPr>
          <p:cNvSpPr txBox="1"/>
          <p:nvPr/>
        </p:nvSpPr>
        <p:spPr>
          <a:xfrm>
            <a:off x="38789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2" name="yt_shape_15012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画一条线段使它等于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9b5f"/>
              </a:rPr>
              <a:t>保留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5013" name="yt_image_15013" title="H_61.7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9496" y="1995319"/>
            <a:ext cx="993007" cy="78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15" name="yt_shape_15015"/>
          <p:cNvSpPr txBox="1"/>
          <p:nvPr/>
        </p:nvSpPr>
        <p:spPr>
          <a:xfrm>
            <a:off x="540000" y="2830032"/>
            <a:ext cx="40283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即为所求线段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017" name="yt_shape_15017"/>
          <p:cNvSpPr txBox="1"/>
          <p:nvPr/>
        </p:nvSpPr>
        <p:spPr>
          <a:xfrm>
            <a:off x="540000" y="3461699"/>
            <a:ext cx="2860398" cy="4682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00" b="0" i="0" u="none" spc="-260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00" b="0" i="0" u="none" spc="21655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016" name="yt_image_15016" title="H_41.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461699"/>
            <a:ext cx="2832161" cy="52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35EDFE-26F4-8C44-FE67-01572AAD2C22}"/>
              </a:ext>
            </a:extLst>
          </p:cNvPr>
          <p:cNvSpPr txBox="1"/>
          <p:nvPr/>
        </p:nvSpPr>
        <p:spPr>
          <a:xfrm>
            <a:off x="449989" y="2783226"/>
            <a:ext cx="416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9" name="yt_shape_15019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线段的长短比较</a:t>
            </a:r>
          </a:p>
        </p:txBody>
      </p:sp>
      <p:sp>
        <p:nvSpPr>
          <p:cNvPr id="15020" name="yt_shape_15020"/>
          <p:cNvSpPr txBox="1"/>
          <p:nvPr/>
        </p:nvSpPr>
        <p:spPr>
          <a:xfrm>
            <a:off x="540000" y="1399565"/>
            <a:ext cx="84766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22" name="yt_table_1502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400594"/>
              </p:ext>
            </p:extLst>
          </p:nvPr>
        </p:nvGraphicFramePr>
        <p:xfrm>
          <a:off x="540056" y="1878868"/>
          <a:ext cx="5404168" cy="950976"/>
        </p:xfrm>
        <a:graphic>
          <a:graphicData uri="http://schemas.openxmlformats.org/drawingml/2006/table">
            <a:tbl>
              <a:tblPr/>
              <a:tblGrid>
                <a:gridCol w="3151505">
                  <a:extLst>
                    <a:ext uri="{9D8B030D-6E8A-4147-A177-3AD203B41FA5}">
                      <a16:colId xmlns:a16="http://schemas.microsoft.com/office/drawing/2014/main" val="11101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11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0"/>
                  </a:ext>
                </a:extLst>
              </a:tr>
            </a:tbl>
          </a:graphicData>
        </a:graphic>
      </p:graphicFrame>
      <p:pic>
        <p:nvPicPr>
          <p:cNvPr id="15021" name="yt_image_15021_skip" title="H_37.5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6641" y="1928291"/>
            <a:ext cx="3980948" cy="47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24" name="yt_shape_15024"/>
          <p:cNvSpPr txBox="1"/>
          <p:nvPr/>
        </p:nvSpPr>
        <p:spPr>
          <a:xfrm>
            <a:off x="540119" y="28804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为了比较线段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46c3"/>
              </a:rPr>
              <a:t>使两条线段在一条直线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25" name="yt_table_150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381066"/>
              </p:ext>
            </p:extLst>
          </p:nvPr>
        </p:nvGraphicFramePr>
        <p:xfrm>
          <a:off x="540056" y="3839857"/>
          <a:ext cx="5708968" cy="950976"/>
        </p:xfrm>
        <a:graphic>
          <a:graphicData uri="http://schemas.openxmlformats.org/drawingml/2006/table">
            <a:tbl>
              <a:tblPr/>
              <a:tblGrid>
                <a:gridCol w="3151505">
                  <a:extLst>
                    <a:ext uri="{9D8B030D-6E8A-4147-A177-3AD203B41FA5}">
                      <a16:colId xmlns:a16="http://schemas.microsoft.com/office/drawing/2014/main" val="11103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1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2"/>
                  </a:ext>
                </a:extLst>
              </a:tr>
            </a:tbl>
          </a:graphicData>
        </a:graphic>
      </p:graphicFrame>
      <p:sp>
        <p:nvSpPr>
          <p:cNvPr id="15027" name="yt_shape_15027"/>
          <p:cNvSpPr txBox="1"/>
          <p:nvPr/>
        </p:nvSpPr>
        <p:spPr>
          <a:xfrm>
            <a:off x="540000" y="4841411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用圆规比较图中的四条线段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其中最长的是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29" name="yt_table_1502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997735"/>
              </p:ext>
            </p:extLst>
          </p:nvPr>
        </p:nvGraphicFramePr>
        <p:xfrm>
          <a:off x="540056" y="5320714"/>
          <a:ext cx="4581843" cy="950976"/>
        </p:xfrm>
        <a:graphic>
          <a:graphicData uri="http://schemas.openxmlformats.org/drawingml/2006/table">
            <a:tbl>
              <a:tblPr/>
              <a:tblGrid>
                <a:gridCol w="3151505">
                  <a:extLst>
                    <a:ext uri="{9D8B030D-6E8A-4147-A177-3AD203B41FA5}">
                      <a16:colId xmlns:a16="http://schemas.microsoft.com/office/drawing/2014/main" val="11105"/>
                    </a:ext>
                  </a:extLst>
                </a:gridCol>
                <a:gridCol w="1430338">
                  <a:extLst>
                    <a:ext uri="{9D8B030D-6E8A-4147-A177-3AD203B41FA5}">
                      <a16:colId xmlns:a16="http://schemas.microsoft.com/office/drawing/2014/main" val="11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4"/>
                  </a:ext>
                </a:extLst>
              </a:tr>
            </a:tbl>
          </a:graphicData>
        </a:graphic>
      </p:graphicFrame>
      <p:pic>
        <p:nvPicPr>
          <p:cNvPr id="15028" name="yt_image_15028_skip" title="H_91.2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10606" y="5216701"/>
            <a:ext cx="1223116" cy="1159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229030">
            <a:extLst>
              <a:ext uri="{FF2B5EF4-FFF2-40B4-BE49-F238E27FC236}">
                <a16:creationId xmlns:a16="http://schemas.microsoft.com/office/drawing/2014/main" id="{9DFBF2F5-0099-7175-CE8F-5A44006A21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B20094-1D98-4C58-BE7E-AD600C024182}"/>
              </a:ext>
            </a:extLst>
          </p:cNvPr>
          <p:cNvSpPr txBox="1"/>
          <p:nvPr/>
        </p:nvSpPr>
        <p:spPr>
          <a:xfrm>
            <a:off x="80318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6A3220-D945-0913-1006-B69B44DC7EBF}"/>
              </a:ext>
            </a:extLst>
          </p:cNvPr>
          <p:cNvSpPr txBox="1"/>
          <p:nvPr/>
        </p:nvSpPr>
        <p:spPr>
          <a:xfrm>
            <a:off x="6431808" y="33091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2642FE-EFE8-D733-BFB5-23867ED037B9}"/>
              </a:ext>
            </a:extLst>
          </p:cNvPr>
          <p:cNvSpPr txBox="1"/>
          <p:nvPr/>
        </p:nvSpPr>
        <p:spPr>
          <a:xfrm>
            <a:off x="7231789" y="47946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1" name="yt_shape_15031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线段的基本事实</a:t>
            </a:r>
          </a:p>
        </p:txBody>
      </p:sp>
      <p:sp>
        <p:nvSpPr>
          <p:cNvPr id="15032" name="yt_shape_15032"/>
          <p:cNvSpPr txBox="1"/>
          <p:nvPr/>
        </p:nvSpPr>
        <p:spPr>
          <a:xfrm>
            <a:off x="540000" y="1399565"/>
            <a:ext cx="9109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①②③④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条路线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最短的路线是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34" name="yt_table_1503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67934"/>
              </p:ext>
            </p:extLst>
          </p:nvPr>
        </p:nvGraphicFramePr>
        <p:xfrm>
          <a:off x="540056" y="187886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110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10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10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1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5"/>
                  </a:ext>
                </a:extLst>
              </a:tr>
            </a:tbl>
          </a:graphicData>
        </a:graphic>
      </p:graphicFrame>
      <p:pic>
        <p:nvPicPr>
          <p:cNvPr id="15033" name="yt_image_15033_skip" title="H_98.9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520" y="1878868"/>
            <a:ext cx="1933389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229097">
            <a:extLst>
              <a:ext uri="{FF2B5EF4-FFF2-40B4-BE49-F238E27FC236}">
                <a16:creationId xmlns:a16="http://schemas.microsoft.com/office/drawing/2014/main" id="{C0C4A62E-C4AC-0B3B-D3F0-097A8C1FAD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C3F3E0-113D-5C2C-E654-391AE25C6DA9}"/>
              </a:ext>
            </a:extLst>
          </p:cNvPr>
          <p:cNvSpPr txBox="1"/>
          <p:nvPr/>
        </p:nvSpPr>
        <p:spPr>
          <a:xfrm>
            <a:off x="86414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6" name="yt_shape_15036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工厂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与工厂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想在公路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旁修建一座共用的仓库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并且要求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23c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的距离之和最短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上确定仓库应修建的点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cf21"/>
              </a:rPr>
              <a:t>同时说明你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选择该点的理由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038" name="yt_shape_15038"/>
          <p:cNvSpPr txBox="1"/>
          <p:nvPr/>
        </p:nvSpPr>
        <p:spPr>
          <a:xfrm>
            <a:off x="4927684" y="2475451"/>
            <a:ext cx="1940468" cy="121565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50" b="0" i="0" u="none" spc="-67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  <a:r>
              <a:rPr lang="en-US" altLang="zh-CN" sz="6750" b="0" i="0" u="none" spc="13444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</a:p>
        </p:txBody>
      </p:sp>
      <p:pic>
        <p:nvPicPr>
          <p:cNvPr id="15037" name="yt_image_15037" title="H_106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7684" y="2475451"/>
            <a:ext cx="1919716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40" name="yt_shape_15040"/>
          <p:cNvSpPr txBox="1"/>
          <p:nvPr/>
        </p:nvSpPr>
        <p:spPr>
          <a:xfrm>
            <a:off x="540000" y="3874681"/>
            <a:ext cx="74299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041" name="yt_shape_15041"/>
          <p:cNvSpPr txBox="1"/>
          <p:nvPr/>
        </p:nvSpPr>
        <p:spPr>
          <a:xfrm>
            <a:off x="540000" y="4353984"/>
            <a:ext cx="92461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根据两点的所有连线中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线段最短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最短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5043" name="yt_shape_15043"/>
          <p:cNvSpPr txBox="1"/>
          <p:nvPr/>
        </p:nvSpPr>
        <p:spPr>
          <a:xfrm>
            <a:off x="540000" y="4985651"/>
            <a:ext cx="2061398" cy="112562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50" b="0" i="0" u="none" spc="-62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  <a:r>
              <a:rPr lang="en-US" altLang="zh-CN" sz="6250" b="0" i="0" u="none" spc="14512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</a:p>
        </p:txBody>
      </p:sp>
      <p:pic>
        <p:nvPicPr>
          <p:cNvPr id="15042" name="yt_image_15042" title="H_98.4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9878" y="4985651"/>
            <a:ext cx="2039475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328AB1-64F7-7F1A-5D06-C3C3C03F27BD}"/>
              </a:ext>
            </a:extLst>
          </p:cNvPr>
          <p:cNvSpPr txBox="1"/>
          <p:nvPr/>
        </p:nvSpPr>
        <p:spPr>
          <a:xfrm>
            <a:off x="449989" y="3827875"/>
            <a:ext cx="7538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41" grpId="0" build="allAtOnce"/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5" name="yt_shape_15045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两点之间的距离</a:t>
            </a:r>
          </a:p>
        </p:txBody>
      </p:sp>
      <p:sp>
        <p:nvSpPr>
          <p:cNvPr id="15046" name="yt_shape_15046"/>
          <p:cNvSpPr txBox="1"/>
          <p:nvPr/>
        </p:nvSpPr>
        <p:spPr>
          <a:xfrm>
            <a:off x="540000" y="1399565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47" name="yt_table_1504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493523"/>
              </p:ext>
            </p:extLst>
          </p:nvPr>
        </p:nvGraphicFramePr>
        <p:xfrm>
          <a:off x="540056" y="1878868"/>
          <a:ext cx="6824663" cy="1901952"/>
        </p:xfrm>
        <a:graphic>
          <a:graphicData uri="http://schemas.openxmlformats.org/drawingml/2006/table">
            <a:tbl>
              <a:tblPr/>
              <a:tblGrid>
                <a:gridCol w="6824663">
                  <a:extLst>
                    <a:ext uri="{9D8B030D-6E8A-4147-A177-3AD203B41FA5}">
                      <a16:colId xmlns:a16="http://schemas.microsoft.com/office/drawing/2014/main" val="111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连接两点间的线段叫作这两点的距离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两点间的连线的长度叫作这两点的距离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连接两点间的直线的长度叫作这两点的距离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连接两点间的线段的长度叫作这两点的距离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9"/>
                  </a:ext>
                </a:extLst>
              </a:tr>
            </a:tbl>
          </a:graphicData>
        </a:graphic>
      </p:graphicFrame>
      <p:pic>
        <p:nvPicPr>
          <p:cNvPr id="3" name="yt_shape_1722174229175">
            <a:extLst>
              <a:ext uri="{FF2B5EF4-FFF2-40B4-BE49-F238E27FC236}">
                <a16:creationId xmlns:a16="http://schemas.microsoft.com/office/drawing/2014/main" id="{70CB8719-F002-B9D0-C306-52F52C6E32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1C3D68-2141-CC54-ECC3-207698936C41}"/>
              </a:ext>
            </a:extLst>
          </p:cNvPr>
          <p:cNvSpPr txBox="1"/>
          <p:nvPr/>
        </p:nvSpPr>
        <p:spPr>
          <a:xfrm>
            <a:off x="3878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9" name="yt_shape_1504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长的一半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542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050" name="yt_image_15050" title="H_21.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6918" y="2011799"/>
            <a:ext cx="2538162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C3523B-8CD3-88F3-1B83-2B443725C142}"/>
              </a:ext>
            </a:extLst>
          </p:cNvPr>
          <p:cNvSpPr txBox="1"/>
          <p:nvPr/>
        </p:nvSpPr>
        <p:spPr>
          <a:xfrm>
            <a:off x="3139333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" name="yt_shape_1505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52" name="yt_image_15052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55" name="yt_shape_15055"/>
          <p:cNvSpPr txBox="1"/>
          <p:nvPr/>
        </p:nvSpPr>
        <p:spPr>
          <a:xfrm>
            <a:off x="540000" y="1591869"/>
            <a:ext cx="50526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下列属于尺规作图的是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56" name="yt_table_1505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437948"/>
              </p:ext>
            </p:extLst>
          </p:nvPr>
        </p:nvGraphicFramePr>
        <p:xfrm>
          <a:off x="540056" y="2071172"/>
          <a:ext cx="6502400" cy="1901952"/>
        </p:xfrm>
        <a:graphic>
          <a:graphicData uri="http://schemas.openxmlformats.org/drawingml/2006/table">
            <a:tbl>
              <a:tblPr/>
              <a:tblGrid>
                <a:gridCol w="6502400">
                  <a:extLst>
                    <a:ext uri="{9D8B030D-6E8A-4147-A177-3AD203B41FA5}">
                      <a16:colId xmlns:a16="http://schemas.microsoft.com/office/drawing/2014/main" val="111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画线段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上截取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用三角板测量后画一条线段等于已知线段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为半径画圆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7879722-2ACA-DB06-C704-D8E44F0E55A8}"/>
              </a:ext>
            </a:extLst>
          </p:cNvPr>
          <p:cNvSpPr txBox="1"/>
          <p:nvPr/>
        </p:nvSpPr>
        <p:spPr>
          <a:xfrm>
            <a:off x="46409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1051</Words>
  <Application>Microsoft Office PowerPoint</Application>
  <PresentationFormat>宽屏</PresentationFormat>
  <Paragraphs>109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9" baseType="lpstr">
      <vt:lpstr>,isEnd</vt:lpstr>
      <vt:lpstr>_⨹_1_35421,isEnd</vt:lpstr>
      <vt:lpstr>_⨹_1_38c9e</vt:lpstr>
      <vt:lpstr>_⨹_1_b5266,isEnd</vt:lpstr>
      <vt:lpstr>_⨹_1_d23cd</vt:lpstr>
      <vt:lpstr>_⨹_10_146c3</vt:lpstr>
      <vt:lpstr>_⨹_11_10cf8</vt:lpstr>
      <vt:lpstr>_⨹_2_89b5f</vt:lpstr>
      <vt:lpstr>_⨹_2_caf87,isEnd</vt:lpstr>
      <vt:lpstr>_⨹_4_9ae9d,isEnd</vt:lpstr>
      <vt:lpstr>_⨹_5_9cf21</vt:lpstr>
      <vt:lpstr>_⨹_7_2a109</vt:lpstr>
      <vt:lpstr>_⨹_7_7a1a8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2024-07-28T13:31:34Z</dcterms:created>
  <dcterms:modified xsi:type="dcterms:W3CDTF">2024-07-29T02:55:53Z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