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1" r:id="rId5"/>
    <p:sldId id="373" r:id="rId6"/>
    <p:sldId id="374" r:id="rId7"/>
    <p:sldId id="377" r:id="rId8"/>
    <p:sldId id="378" r:id="rId9"/>
    <p:sldId id="380" r:id="rId10"/>
    <p:sldId id="383" r:id="rId11"/>
    <p:sldId id="384" r:id="rId12"/>
    <p:sldId id="387" r:id="rId13"/>
    <p:sldId id="388" r:id="rId14"/>
    <p:sldId id="385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9" name="yt_shape_11389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88" name="yt_image_11388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91" name="yt_shape_11391"/>
          <p:cNvSpPr txBox="1"/>
          <p:nvPr/>
        </p:nvSpPr>
        <p:spPr>
          <a:xfrm>
            <a:off x="540000" y="1597583"/>
            <a:ext cx="684482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乘法交换律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乘法结合律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分配律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逆用分配律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7370C95-5B0D-3E98-3D9F-043FAE330E0A}"/>
              </a:ext>
            </a:extLst>
          </p:cNvPr>
          <p:cNvSpPr txBox="1"/>
          <p:nvPr/>
        </p:nvSpPr>
        <p:spPr>
          <a:xfrm>
            <a:off x="3717064" y="1550777"/>
            <a:ext cx="837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AB8C44-F79B-DBF8-F945-17FB292A8289}"/>
              </a:ext>
            </a:extLst>
          </p:cNvPr>
          <p:cNvSpPr txBox="1"/>
          <p:nvPr/>
        </p:nvSpPr>
        <p:spPr>
          <a:xfrm>
            <a:off x="4556852" y="2026265"/>
            <a:ext cx="1677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B817C0-B643-9AE0-359B-88CED6A0C41B}"/>
              </a:ext>
            </a:extLst>
          </p:cNvPr>
          <p:cNvSpPr txBox="1"/>
          <p:nvPr/>
        </p:nvSpPr>
        <p:spPr>
          <a:xfrm>
            <a:off x="5109302" y="2501753"/>
            <a:ext cx="1524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AD3ED6-32A7-0F16-2382-316835F165EC}"/>
              </a:ext>
            </a:extLst>
          </p:cNvPr>
          <p:cNvSpPr txBox="1"/>
          <p:nvPr/>
        </p:nvSpPr>
        <p:spPr>
          <a:xfrm>
            <a:off x="5179152" y="2977241"/>
            <a:ext cx="2077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59" name="yt_shape_11459"/>
              <p:cNvSpPr txBox="1"/>
              <p:nvPr/>
            </p:nvSpPr>
            <p:spPr>
              <a:xfrm>
                <a:off x="540000" y="900000"/>
                <a:ext cx="6737422" cy="22705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运用运算律进行简便运算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59" name="yt_shape_11459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737422" cy="2270558"/>
              </a:xfrm>
              <a:prstGeom prst="rect">
                <a:avLst/>
              </a:prstGeom>
              <a:blipFill>
                <a:blip r:embed="rId2"/>
                <a:stretch>
                  <a:fillRect l="-2805" t="-2419" r="-1719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D79DA1E-14D6-E1D3-3B77-1B0C832D3E0A}"/>
                  </a:ext>
                </a:extLst>
              </p:cNvPr>
              <p:cNvSpPr txBox="1"/>
              <p:nvPr/>
            </p:nvSpPr>
            <p:spPr>
              <a:xfrm>
                <a:off x="449989" y="2003560"/>
                <a:ext cx="545693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hasSerialNum': 1}">
                <a:extLst>
                  <a:ext uri="{FF2B5EF4-FFF2-40B4-BE49-F238E27FC236}">
                    <a16:creationId xmlns:a16="http://schemas.microsoft.com/office/drawing/2014/main" id="{8D79DA1E-14D6-E1D3-3B77-1B0C832D3E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560"/>
                <a:ext cx="5456936" cy="767474"/>
              </a:xfrm>
              <a:prstGeom prst="rect">
                <a:avLst/>
              </a:prstGeom>
              <a:blipFill>
                <a:blip r:embed="rId3"/>
                <a:stretch>
                  <a:fillRect l="-1788" r="-167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4B835F1-DA32-E3AD-1482-762E2D865C01}"/>
              </a:ext>
            </a:extLst>
          </p:cNvPr>
          <p:cNvSpPr txBox="1"/>
          <p:nvPr/>
        </p:nvSpPr>
        <p:spPr>
          <a:xfrm>
            <a:off x="1703512" y="267742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64" name="yt_shape_11464"/>
              <p:cNvSpPr txBox="1"/>
              <p:nvPr/>
            </p:nvSpPr>
            <p:spPr>
              <a:xfrm>
                <a:off x="540000" y="900000"/>
                <a:ext cx="9521837" cy="34537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64" name="yt_shape_11464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521837" cy="3453766"/>
              </a:xfrm>
              <a:prstGeom prst="rect">
                <a:avLst/>
              </a:prstGeom>
              <a:blipFill>
                <a:blip r:embed="rId2"/>
                <a:stretch>
                  <a:fillRect l="-1985" r="-960" b="-4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BE0486A-98C3-0E06-75B9-2D5EFEDE7D5C}"/>
                  </a:ext>
                </a:extLst>
              </p:cNvPr>
              <p:cNvSpPr txBox="1"/>
              <p:nvPr/>
            </p:nvSpPr>
            <p:spPr>
              <a:xfrm>
                <a:off x="449989" y="1534867"/>
                <a:ext cx="9609837" cy="7752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}">
                <a:extLst>
                  <a:ext uri="{FF2B5EF4-FFF2-40B4-BE49-F238E27FC236}">
                    <a16:creationId xmlns:a16="http://schemas.microsoft.com/office/drawing/2014/main" id="{ABE0486A-98C3-0E06-75B9-2D5EFEDE7D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4867"/>
                <a:ext cx="9609837" cy="775284"/>
              </a:xfrm>
              <a:prstGeom prst="rect">
                <a:avLst/>
              </a:prstGeom>
              <a:blipFill>
                <a:blip r:embed="rId3"/>
                <a:stretch>
                  <a:fillRect l="-1015" r="-101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AC462C6-DEE1-FEB7-7DE9-BCE5DFD3D081}"/>
                  </a:ext>
                </a:extLst>
              </p:cNvPr>
              <p:cNvSpPr txBox="1"/>
              <p:nvPr/>
            </p:nvSpPr>
            <p:spPr>
              <a:xfrm>
                <a:off x="1631504" y="2216539"/>
                <a:ext cx="6104636" cy="7752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AC462C6-DEE1-FEB7-7DE9-BCE5DFD3D0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16539"/>
                <a:ext cx="6104636" cy="775285"/>
              </a:xfrm>
              <a:prstGeom prst="rect">
                <a:avLst/>
              </a:prstGeom>
              <a:blipFill>
                <a:blip r:embed="rId4"/>
                <a:stretch>
                  <a:fillRect l="-1598" r="-1499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CE99959-96DA-9611-C777-59B775D7C5A1}"/>
              </a:ext>
            </a:extLst>
          </p:cNvPr>
          <p:cNvSpPr txBox="1"/>
          <p:nvPr/>
        </p:nvSpPr>
        <p:spPr>
          <a:xfrm>
            <a:off x="1631504" y="2898212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B9D8E4-EEFD-2D25-8856-04E646D35BA2}"/>
              </a:ext>
            </a:extLst>
          </p:cNvPr>
          <p:cNvSpPr txBox="1"/>
          <p:nvPr/>
        </p:nvSpPr>
        <p:spPr>
          <a:xfrm>
            <a:off x="1631504" y="3373700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E0EEEAB-F05B-4B0E-3895-CAEA0B71134B}"/>
              </a:ext>
            </a:extLst>
          </p:cNvPr>
          <p:cNvSpPr txBox="1"/>
          <p:nvPr/>
        </p:nvSpPr>
        <p:spPr>
          <a:xfrm>
            <a:off x="1631504" y="3849188"/>
            <a:ext cx="1704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68" name="yt_shape_11468"/>
              <p:cNvSpPr txBox="1"/>
              <p:nvPr/>
            </p:nvSpPr>
            <p:spPr>
              <a:xfrm>
                <a:off x="540000" y="900000"/>
                <a:ext cx="6843220" cy="26870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383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68" name="yt_shape_11468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843220" cy="2687018"/>
              </a:xfrm>
              <a:prstGeom prst="rect">
                <a:avLst/>
              </a:prstGeom>
              <a:blipFill>
                <a:blip r:embed="rId2"/>
                <a:stretch>
                  <a:fillRect l="-2763" r="-1783" b="-2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70FF2E3-FF9A-CD09-DD1A-21B288604A47}"/>
                  </a:ext>
                </a:extLst>
              </p:cNvPr>
              <p:cNvSpPr txBox="1"/>
              <p:nvPr/>
            </p:nvSpPr>
            <p:spPr>
              <a:xfrm>
                <a:off x="449989" y="1535375"/>
                <a:ext cx="6957123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A70FF2E3-FF9A-CD09-DD1A-21B288604A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5375"/>
                <a:ext cx="6957123" cy="768299"/>
              </a:xfrm>
              <a:prstGeom prst="rect">
                <a:avLst/>
              </a:prstGeom>
              <a:blipFill>
                <a:blip r:embed="rId3"/>
                <a:stretch>
                  <a:fillRect l="-1402" r="-140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EACADCA-F2FB-AD47-C041-FF73703E2087}"/>
                  </a:ext>
                </a:extLst>
              </p:cNvPr>
              <p:cNvSpPr txBox="1"/>
              <p:nvPr/>
            </p:nvSpPr>
            <p:spPr>
              <a:xfrm>
                <a:off x="1631504" y="2210062"/>
                <a:ext cx="23851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EACADCA-F2FB-AD47-C041-FF73703E20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10062"/>
                <a:ext cx="2385124" cy="765061"/>
              </a:xfrm>
              <a:prstGeom prst="rect">
                <a:avLst/>
              </a:prstGeom>
              <a:blipFill>
                <a:blip r:embed="rId4"/>
                <a:stretch>
                  <a:fillRect l="-4092" r="-409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1A50AE4-2C93-5A55-71F0-A758C8999E99}"/>
                  </a:ext>
                </a:extLst>
              </p:cNvPr>
              <p:cNvSpPr txBox="1"/>
              <p:nvPr/>
            </p:nvSpPr>
            <p:spPr>
              <a:xfrm>
                <a:off x="1631504" y="2881511"/>
                <a:ext cx="16231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383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1A50AE4-2C93-5A55-71F0-A758C8999E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881511"/>
                <a:ext cx="1623124" cy="726326"/>
              </a:xfrm>
              <a:prstGeom prst="rect">
                <a:avLst/>
              </a:prstGeom>
              <a:blipFill>
                <a:blip r:embed="rId5"/>
                <a:stretch>
                  <a:fillRect l="-6015" r="-601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3" name="yt_shape_11473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72" name="yt_image_11472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75" name="yt_shape_11475"/>
          <p:cNvSpPr txBox="1"/>
          <p:nvPr/>
        </p:nvSpPr>
        <p:spPr>
          <a:xfrm>
            <a:off x="540119" y="1597583"/>
            <a:ext cx="11028489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数学游戏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如图所示是一个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冲出围城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的游戏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规则如下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4c58"/>
              </a:rPr>
              <a:t>城中人想要冲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出围城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可以横走也可以竖走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但不可斜走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4d87b"/>
              </a:rPr>
              <a:t>每走一格就可以得到格中相应的分数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作为生命值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每格中的分数用乘法累计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当生命值小于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并且处于最外圈时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93e0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就可以冲出围城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生命值为负数不可以出城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例如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就是一条冲出围城的路线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把你找到的冲出围城的路线写下来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并用箭头将路线在图中表示出来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479" name="yt_shape_11479"/>
          <p:cNvSpPr txBox="1"/>
          <p:nvPr/>
        </p:nvSpPr>
        <p:spPr>
          <a:xfrm>
            <a:off x="5053152" y="4595292"/>
            <a:ext cx="1685461" cy="15128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00" b="0" i="0" u="none" spc="-840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en-US" altLang="zh-CN" sz="8400" b="0" i="0" u="none" spc="11043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</a:p>
        </p:txBody>
      </p:sp>
      <p:pic>
        <p:nvPicPr>
          <p:cNvPr id="11478" name="yt_image_11478" title="H_131.8179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4595292"/>
            <a:ext cx="1668780" cy="167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1481"/>
          <p:cNvSpPr txBox="1"/>
          <p:nvPr/>
        </p:nvSpPr>
        <p:spPr>
          <a:xfrm>
            <a:off x="540000" y="4460921"/>
            <a:ext cx="492442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路线如图所示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8" name="yt_shape_11483"/>
          <p:cNvSpPr txBox="1"/>
          <p:nvPr/>
        </p:nvSpPr>
        <p:spPr>
          <a:xfrm>
            <a:off x="540000" y="6052851"/>
            <a:ext cx="1580882" cy="141378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850" b="0" i="0" u="none" spc="-7850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  <a:r>
              <a:rPr lang="en-US" altLang="zh-CN" sz="7850" b="0" i="0" u="none" spc="10365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</a:p>
        </p:txBody>
      </p:sp>
      <p:pic>
        <p:nvPicPr>
          <p:cNvPr id="9" name="yt_image_11482" title="H_123.1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36768" y="4705756"/>
            <a:ext cx="1563624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D180EAD-1FB4-5EE7-B219-47550CA66895}"/>
              </a:ext>
            </a:extLst>
          </p:cNvPr>
          <p:cNvSpPr txBox="1"/>
          <p:nvPr/>
        </p:nvSpPr>
        <p:spPr>
          <a:xfrm>
            <a:off x="449989" y="4414115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A4BE505-8AC1-0C72-F512-E81540640B89}"/>
              </a:ext>
            </a:extLst>
          </p:cNvPr>
          <p:cNvSpPr txBox="1"/>
          <p:nvPr/>
        </p:nvSpPr>
        <p:spPr>
          <a:xfrm>
            <a:off x="449989" y="4889603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3546FDD-17C6-088D-B56F-D3B5D3E4FD91}"/>
              </a:ext>
            </a:extLst>
          </p:cNvPr>
          <p:cNvSpPr txBox="1"/>
          <p:nvPr/>
        </p:nvSpPr>
        <p:spPr>
          <a:xfrm>
            <a:off x="449989" y="5365091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路线如图所示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6" name="yt_shape_11396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95" name="yt_image_1139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98" name="yt_shape_11398"/>
          <p:cNvSpPr txBox="1"/>
          <p:nvPr/>
        </p:nvSpPr>
        <p:spPr>
          <a:xfrm>
            <a:off x="540000" y="1603297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乘法运算律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99" name="yt_shape_11399"/>
              <p:cNvSpPr txBox="1"/>
              <p:nvPr/>
            </p:nvSpPr>
            <p:spPr>
              <a:xfrm>
                <a:off x="540119" y="2102862"/>
                <a:ext cx="11492915" cy="11105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946d9"/>
                  </a:rPr>
                  <a:t>运用的运算律是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399" name="yt_shape_11399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02862"/>
                <a:ext cx="11492915" cy="1110560"/>
              </a:xfrm>
              <a:prstGeom prst="rect">
                <a:avLst/>
              </a:prstGeom>
              <a:blipFill>
                <a:blip r:embed="rId3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401" name="yt_table_1140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074420"/>
              </p:ext>
            </p:extLst>
          </p:nvPr>
        </p:nvGraphicFramePr>
        <p:xfrm>
          <a:off x="540056" y="3264210"/>
          <a:ext cx="3776663" cy="1901952"/>
        </p:xfrm>
        <a:graphic>
          <a:graphicData uri="http://schemas.openxmlformats.org/drawingml/2006/table">
            <a:tbl>
              <a:tblPr/>
              <a:tblGrid>
                <a:gridCol w="3776663">
                  <a:extLst>
                    <a:ext uri="{9D8B030D-6E8A-4147-A177-3AD203B41FA5}">
                      <a16:colId xmlns:a16="http://schemas.microsoft.com/office/drawing/2014/main" val="103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乘法交换律及结合律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乘法交换律及分配律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加法结合律及分配律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乘法结合律及分配律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"/>
                  </a:ext>
                </a:extLst>
              </a:tr>
            </a:tbl>
          </a:graphicData>
        </a:graphic>
      </p:graphicFrame>
      <p:pic>
        <p:nvPicPr>
          <p:cNvPr id="3" name="yt_shape_1722173721289">
            <a:extLst>
              <a:ext uri="{FF2B5EF4-FFF2-40B4-BE49-F238E27FC236}">
                <a16:creationId xmlns:a16="http://schemas.microsoft.com/office/drawing/2014/main" id="{A727E33A-31B5-123B-FEFE-951C640469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852DEC-CFC2-E159-E7C8-4F048B0B8326}"/>
              </a:ext>
            </a:extLst>
          </p:cNvPr>
          <p:cNvSpPr txBox="1"/>
          <p:nvPr/>
        </p:nvSpPr>
        <p:spPr>
          <a:xfrm>
            <a:off x="1059708" y="2731506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03" name="yt_shape_11403"/>
              <p:cNvSpPr txBox="1"/>
              <p:nvPr/>
            </p:nvSpPr>
            <p:spPr>
              <a:xfrm>
                <a:off x="540000" y="900000"/>
                <a:ext cx="10938892" cy="6412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为使运算较为便捷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应运用的运算律是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403" name="yt_shape_11403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938892" cy="641266"/>
              </a:xfrm>
              <a:prstGeom prst="rect">
                <a:avLst/>
              </a:prstGeom>
              <a:blipFill>
                <a:blip r:embed="rId2"/>
                <a:stretch>
                  <a:fillRect l="-1728" r="-72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405" name="yt_table_114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534777"/>
              </p:ext>
            </p:extLst>
          </p:nvPr>
        </p:nvGraphicFramePr>
        <p:xfrm>
          <a:off x="540056" y="1592054"/>
          <a:ext cx="60471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344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3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407" name="yt_shape_11407"/>
              <p:cNvSpPr txBox="1"/>
              <p:nvPr/>
            </p:nvSpPr>
            <p:spPr>
              <a:xfrm>
                <a:off x="540000" y="2593608"/>
                <a:ext cx="8590493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最简便的方法是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407" name="yt_shape_11407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93608"/>
                <a:ext cx="8590493" cy="641779"/>
              </a:xfrm>
              <a:prstGeom prst="rect">
                <a:avLst/>
              </a:prstGeom>
              <a:blipFill>
                <a:blip r:embed="rId3"/>
                <a:stretch>
                  <a:fillRect l="-2200" r="-113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409" name="yt_table_1140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042417"/>
              </p:ext>
            </p:extLst>
          </p:nvPr>
        </p:nvGraphicFramePr>
        <p:xfrm>
          <a:off x="540056" y="3286175"/>
          <a:ext cx="4691063" cy="1901952"/>
        </p:xfrm>
        <a:graphic>
          <a:graphicData uri="http://schemas.openxmlformats.org/drawingml/2006/table">
            <a:tbl>
              <a:tblPr/>
              <a:tblGrid>
                <a:gridCol w="4691063">
                  <a:extLst>
                    <a:ext uri="{9D8B030D-6E8A-4147-A177-3AD203B41FA5}">
                      <a16:colId xmlns:a16="http://schemas.microsoft.com/office/drawing/2014/main" val="103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利用加法的交换律与结合律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利用乘法的交换律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利用乘法的结合律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逆用分配律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010F321-145D-32C2-8592-7A378805C03D}"/>
              </a:ext>
            </a:extLst>
          </p:cNvPr>
          <p:cNvSpPr txBox="1"/>
          <p:nvPr/>
        </p:nvSpPr>
        <p:spPr>
          <a:xfrm>
            <a:off x="10470289" y="853194"/>
            <a:ext cx="383286" cy="72867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B9511A-B498-2EBC-437E-553F5FA84192}"/>
              </a:ext>
            </a:extLst>
          </p:cNvPr>
          <p:cNvSpPr txBox="1"/>
          <p:nvPr/>
        </p:nvSpPr>
        <p:spPr>
          <a:xfrm>
            <a:off x="8127139" y="2546802"/>
            <a:ext cx="400748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11" name="yt_shape_11411"/>
              <p:cNvSpPr txBox="1"/>
              <p:nvPr/>
            </p:nvSpPr>
            <p:spPr>
              <a:xfrm>
                <a:off x="540000" y="900000"/>
                <a:ext cx="7437934" cy="25382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指出下列变化中所运用的运算律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2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11" name="yt_shape_114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437934" cy="2538259"/>
              </a:xfrm>
              <a:prstGeom prst="rect">
                <a:avLst/>
              </a:prstGeom>
              <a:blipFill>
                <a:blip r:embed="rId2"/>
                <a:stretch>
                  <a:fillRect l="-2541" t="-2163" r="-1557" b="-6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B932476-DED2-F070-58BC-83F083D8F3AF}"/>
              </a:ext>
            </a:extLst>
          </p:cNvPr>
          <p:cNvSpPr txBox="1"/>
          <p:nvPr/>
        </p:nvSpPr>
        <p:spPr>
          <a:xfrm>
            <a:off x="754789" y="180417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乘法结合律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4BAA10B-68CF-9A73-679A-4184B9FEF245}"/>
              </a:ext>
            </a:extLst>
          </p:cNvPr>
          <p:cNvSpPr txBox="1"/>
          <p:nvPr/>
        </p:nvSpPr>
        <p:spPr>
          <a:xfrm>
            <a:off x="754789" y="2958854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分配律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7" name="yt_shape_11417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用乘法运算律进行简便运算</a:t>
            </a:r>
          </a:p>
        </p:txBody>
      </p:sp>
      <p:sp>
        <p:nvSpPr>
          <p:cNvPr id="11418" name="yt_shape_11418"/>
          <p:cNvSpPr txBox="1"/>
          <p:nvPr/>
        </p:nvSpPr>
        <p:spPr>
          <a:xfrm>
            <a:off x="540000" y="1399565"/>
            <a:ext cx="28469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用简便方法计算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19" name="yt_shape_11419"/>
              <p:cNvSpPr txBox="1"/>
              <p:nvPr/>
            </p:nvSpPr>
            <p:spPr>
              <a:xfrm>
                <a:off x="540000" y="1878868"/>
                <a:ext cx="7059625" cy="6493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19" name="yt_shape_11419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7059625" cy="649345"/>
              </a:xfrm>
              <a:prstGeom prst="rect">
                <a:avLst/>
              </a:prstGeom>
              <a:blipFill>
                <a:blip r:embed="rId2"/>
                <a:stretch>
                  <a:fillRect l="-2677" r="-1554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21" name="yt_shape_11421"/>
              <p:cNvSpPr txBox="1"/>
              <p:nvPr/>
            </p:nvSpPr>
            <p:spPr>
              <a:xfrm>
                <a:off x="540000" y="2579001"/>
                <a:ext cx="5222584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21" name="yt_shape_114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9001"/>
                <a:ext cx="5222584" cy="641779"/>
              </a:xfrm>
              <a:prstGeom prst="rect">
                <a:avLst/>
              </a:prstGeom>
              <a:blipFill>
                <a:blip r:embed="rId3"/>
                <a:stretch>
                  <a:fillRect l="-3621" r="-257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23" name="yt_shape_11423"/>
              <p:cNvSpPr txBox="1"/>
              <p:nvPr/>
            </p:nvSpPr>
            <p:spPr>
              <a:xfrm>
                <a:off x="540119" y="3271568"/>
                <a:ext cx="11111999" cy="1322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小明在计算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过程如下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3b4c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23" name="yt_shape_11423" descr="{&quot;rangeId&quot;:10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71568"/>
                <a:ext cx="11111999" cy="1322798"/>
              </a:xfrm>
              <a:prstGeom prst="rect">
                <a:avLst/>
              </a:prstGeom>
              <a:blipFill>
                <a:blip r:embed="rId4"/>
                <a:stretch>
                  <a:fillRect l="-1701" b="-6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25" name="yt_shape_11425"/>
          <p:cNvSpPr txBox="1"/>
          <p:nvPr/>
        </p:nvSpPr>
        <p:spPr>
          <a:xfrm>
            <a:off x="540000" y="4645154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他这样做正确吗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426" name="yt_shape_11426"/>
          <p:cNvSpPr txBox="1"/>
          <p:nvPr/>
        </p:nvSpPr>
        <p:spPr>
          <a:xfrm>
            <a:off x="540119" y="512445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他所依据的运算律是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这种运算律用字母表示为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4961,H:37.4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4961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721369">
            <a:extLst>
              <a:ext uri="{FF2B5EF4-FFF2-40B4-BE49-F238E27FC236}">
                <a16:creationId xmlns:a16="http://schemas.microsoft.com/office/drawing/2014/main" id="{88DD288D-0422-4995-9942-28DE8B4415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58D5D3F-4DC1-A68B-0ECB-E712D5133C9E}"/>
                  </a:ext>
                </a:extLst>
              </p:cNvPr>
              <p:cNvSpPr txBox="1"/>
              <p:nvPr/>
            </p:nvSpPr>
            <p:spPr>
              <a:xfrm>
                <a:off x="6303102" y="1832062"/>
                <a:ext cx="1013524" cy="7366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mathAnswerShape': 1}">
                <a:extLst>
                  <a:ext uri="{FF2B5EF4-FFF2-40B4-BE49-F238E27FC236}">
                    <a16:creationId xmlns:a16="http://schemas.microsoft.com/office/drawing/2014/main" id="{D58D5D3F-4DC1-A68B-0ECB-E712D5133C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3102" y="1832062"/>
                <a:ext cx="1013524" cy="736677"/>
              </a:xfrm>
              <a:prstGeom prst="rect">
                <a:avLst/>
              </a:prstGeom>
              <a:blipFill>
                <a:blip r:embed="rId6"/>
                <a:stretch>
                  <a:fillRect l="-963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CCEF33F2-9798-065B-B686-A26D028891E7}"/>
              </a:ext>
            </a:extLst>
          </p:cNvPr>
          <p:cNvCxnSpPr/>
          <p:nvPr/>
        </p:nvCxnSpPr>
        <p:spPr>
          <a:xfrm>
            <a:off x="6088313" y="2540983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7C04AF43-1F15-4AF9-B004-F46C1B0D103D}"/>
              </a:ext>
            </a:extLst>
          </p:cNvPr>
          <p:cNvSpPr txBox="1"/>
          <p:nvPr/>
        </p:nvSpPr>
        <p:spPr>
          <a:xfrm>
            <a:off x="4707664" y="2532195"/>
            <a:ext cx="942086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77EFDC-4B9E-7586-A7E8-264814ABF1DA}"/>
              </a:ext>
            </a:extLst>
          </p:cNvPr>
          <p:cNvSpPr txBox="1"/>
          <p:nvPr/>
        </p:nvSpPr>
        <p:spPr>
          <a:xfrm>
            <a:off x="4564789" y="459834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F0B3CDF-9D9E-02FC-E7A5-87B203A0BED4}"/>
              </a:ext>
            </a:extLst>
          </p:cNvPr>
          <p:cNvSpPr txBox="1"/>
          <p:nvPr/>
        </p:nvSpPr>
        <p:spPr>
          <a:xfrm>
            <a:off x="4260108" y="507765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分配律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D53BD19-DE69-047B-96D7-DAD5D453892F}"/>
              </a:ext>
            </a:extLst>
          </p:cNvPr>
          <p:cNvSpPr txBox="1"/>
          <p:nvPr/>
        </p:nvSpPr>
        <p:spPr>
          <a:xfrm>
            <a:off x="9489332" y="5077651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570d4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3C193DC-02CF-A811-A161-18C1586F5B76}"/>
              </a:ext>
            </a:extLst>
          </p:cNvPr>
          <p:cNvSpPr txBox="1"/>
          <p:nvPr/>
        </p:nvSpPr>
        <p:spPr>
          <a:xfrm>
            <a:off x="450108" y="5553139"/>
            <a:ext cx="15246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27" name="yt_shape_11427"/>
              <p:cNvSpPr txBox="1"/>
              <p:nvPr/>
            </p:nvSpPr>
            <p:spPr>
              <a:xfrm>
                <a:off x="540000" y="900000"/>
                <a:ext cx="7708842" cy="45895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运用运算律进行简便运算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27" name="yt_shape_11427" descr="{&quot;rangeId&quot;:1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708842" cy="4589526"/>
              </a:xfrm>
              <a:prstGeom prst="rect">
                <a:avLst/>
              </a:prstGeom>
              <a:blipFill>
                <a:blip r:embed="rId2"/>
                <a:stretch>
                  <a:fillRect l="-2453" t="-1195" r="-1424" b="-3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171E846-2AB7-10E5-E440-0DF12D5668F4}"/>
                  </a:ext>
                </a:extLst>
              </p:cNvPr>
              <p:cNvSpPr txBox="1"/>
              <p:nvPr/>
            </p:nvSpPr>
            <p:spPr>
              <a:xfrm>
                <a:off x="449989" y="2003116"/>
                <a:ext cx="5118798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}">
                <a:extLst>
                  <a:ext uri="{FF2B5EF4-FFF2-40B4-BE49-F238E27FC236}">
                    <a16:creationId xmlns:a16="http://schemas.microsoft.com/office/drawing/2014/main" id="{5171E846-2AB7-10E5-E440-0DF12D5668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116"/>
                <a:ext cx="5118798" cy="768045"/>
              </a:xfrm>
              <a:prstGeom prst="rect">
                <a:avLst/>
              </a:prstGeom>
              <a:blipFill>
                <a:blip r:embed="rId3"/>
                <a:stretch>
                  <a:fillRect l="-1905" r="-178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39DA5C2-A3DC-562A-07D5-0C740C295045}"/>
              </a:ext>
            </a:extLst>
          </p:cNvPr>
          <p:cNvSpPr txBox="1"/>
          <p:nvPr/>
        </p:nvSpPr>
        <p:spPr>
          <a:xfrm>
            <a:off x="1631504" y="2677549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C9BBD44-15A7-01DE-7674-46B94408D46B}"/>
                  </a:ext>
                </a:extLst>
              </p:cNvPr>
              <p:cNvSpPr txBox="1"/>
              <p:nvPr/>
            </p:nvSpPr>
            <p:spPr>
              <a:xfrm>
                <a:off x="449989" y="3825756"/>
                <a:ext cx="7814373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1, 'hasSerialNum': 1}">
                <a:extLst>
                  <a:ext uri="{FF2B5EF4-FFF2-40B4-BE49-F238E27FC236}">
                    <a16:creationId xmlns:a16="http://schemas.microsoft.com/office/drawing/2014/main" id="{4C9BBD44-15A7-01DE-7674-46B94408D4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25756"/>
                <a:ext cx="7814373" cy="766331"/>
              </a:xfrm>
              <a:prstGeom prst="rect">
                <a:avLst/>
              </a:prstGeom>
              <a:blipFill>
                <a:blip r:embed="rId4"/>
                <a:stretch>
                  <a:fillRect l="-1248" r="-117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48D0457-5E41-8907-0841-7962177B61A9}"/>
              </a:ext>
            </a:extLst>
          </p:cNvPr>
          <p:cNvSpPr txBox="1"/>
          <p:nvPr/>
        </p:nvSpPr>
        <p:spPr>
          <a:xfrm>
            <a:off x="1631504" y="4498475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50D4D63-F451-BFB8-B41A-D5F51A0CFE19}"/>
              </a:ext>
            </a:extLst>
          </p:cNvPr>
          <p:cNvSpPr txBox="1"/>
          <p:nvPr/>
        </p:nvSpPr>
        <p:spPr>
          <a:xfrm>
            <a:off x="1631504" y="497396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6" name="yt_shape_11436"/>
          <p:cNvSpPr txBox="1"/>
          <p:nvPr/>
        </p:nvSpPr>
        <p:spPr>
          <a:xfrm>
            <a:off x="540000" y="900000"/>
            <a:ext cx="713656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利用分配律计算时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常常漏乘或弄错符号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37" name="yt_shape_11437"/>
              <p:cNvSpPr txBox="1"/>
              <p:nvPr/>
            </p:nvSpPr>
            <p:spPr>
              <a:xfrm>
                <a:off x="540000" y="1399565"/>
                <a:ext cx="4352153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37" name="yt_shape_11437" descr="{&quot;rangeId&quot;:1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4352153" cy="649152"/>
              </a:xfrm>
              <a:prstGeom prst="rect">
                <a:avLst/>
              </a:prstGeom>
              <a:blipFill>
                <a:blip r:embed="rId2"/>
                <a:stretch>
                  <a:fillRect l="-4342" r="-3221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39" name="yt_shape_11439"/>
              <p:cNvSpPr txBox="1"/>
              <p:nvPr/>
            </p:nvSpPr>
            <p:spPr>
              <a:xfrm>
                <a:off x="540000" y="2099505"/>
                <a:ext cx="9353523" cy="15974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39" name="yt_shape_11439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9505"/>
                <a:ext cx="9353523" cy="1597489"/>
              </a:xfrm>
              <a:prstGeom prst="rect">
                <a:avLst/>
              </a:prstGeom>
              <a:blipFill>
                <a:blip r:embed="rId3"/>
                <a:stretch>
                  <a:fillRect l="-2021" r="-978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3721445">
            <a:extLst>
              <a:ext uri="{FF2B5EF4-FFF2-40B4-BE49-F238E27FC236}">
                <a16:creationId xmlns:a16="http://schemas.microsoft.com/office/drawing/2014/main" id="{AB81B92F-17DC-7362-DD67-229744D38E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DBDBE93-8402-A7EF-A046-D624C4595CAB}"/>
                  </a:ext>
                </a:extLst>
              </p:cNvPr>
              <p:cNvSpPr txBox="1"/>
              <p:nvPr/>
            </p:nvSpPr>
            <p:spPr>
              <a:xfrm>
                <a:off x="449989" y="2052699"/>
                <a:ext cx="9443148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mathAnswerShape': 1}">
                <a:extLst>
                  <a:ext uri="{FF2B5EF4-FFF2-40B4-BE49-F238E27FC236}">
                    <a16:creationId xmlns:a16="http://schemas.microsoft.com/office/drawing/2014/main" id="{0DBDBE93-8402-A7EF-A046-D624C4595C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52699"/>
                <a:ext cx="9443148" cy="775793"/>
              </a:xfrm>
              <a:prstGeom prst="rect">
                <a:avLst/>
              </a:prstGeom>
              <a:blipFill>
                <a:blip r:embed="rId5"/>
                <a:stretch>
                  <a:fillRect l="-1033" r="-96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C152473-B779-E72D-A277-0F4771326FF3}"/>
              </a:ext>
            </a:extLst>
          </p:cNvPr>
          <p:cNvSpPr txBox="1"/>
          <p:nvPr/>
        </p:nvSpPr>
        <p:spPr>
          <a:xfrm>
            <a:off x="1694082" y="273488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FBFC7D-EEA9-35EB-FF1A-5C385B18F76A}"/>
              </a:ext>
            </a:extLst>
          </p:cNvPr>
          <p:cNvSpPr txBox="1"/>
          <p:nvPr/>
        </p:nvSpPr>
        <p:spPr>
          <a:xfrm>
            <a:off x="1694082" y="3210368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2" name="yt_shape_1144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41" name="yt_image_11441" title="H_50.4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44" name="yt_shape_11444"/>
          <p:cNvSpPr txBox="1"/>
          <p:nvPr/>
        </p:nvSpPr>
        <p:spPr>
          <a:xfrm>
            <a:off x="540120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用简便方法计算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5caeb"/>
              </a:rPr>
              <a:t>逆用分配律正确的是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45" name="yt_table_1144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805497"/>
              </p:ext>
            </p:extLst>
          </p:nvPr>
        </p:nvGraphicFramePr>
        <p:xfrm>
          <a:off x="540056" y="2551304"/>
          <a:ext cx="4462463" cy="1901952"/>
        </p:xfrm>
        <a:graphic>
          <a:graphicData uri="http://schemas.openxmlformats.org/drawingml/2006/table">
            <a:tbl>
              <a:tblPr/>
              <a:tblGrid>
                <a:gridCol w="4462463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447" name="yt_shape_11447"/>
              <p:cNvSpPr txBox="1"/>
              <p:nvPr/>
            </p:nvSpPr>
            <p:spPr>
              <a:xfrm>
                <a:off x="540000" y="4503624"/>
                <a:ext cx="9871292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运用分配律计算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你认为变形最简便的是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1447" name="yt_shape_11447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03624"/>
                <a:ext cx="9871292" cy="641779"/>
              </a:xfrm>
              <a:prstGeom prst="rect">
                <a:avLst/>
              </a:prstGeom>
              <a:blipFill>
                <a:blip r:embed="rId3"/>
                <a:stretch>
                  <a:fillRect l="-1915" r="-86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49" name="yt_table_11449" title="H_100.1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17468707"/>
                  </p:ext>
                </p:extLst>
              </p:nvPr>
            </p:nvGraphicFramePr>
            <p:xfrm>
              <a:off x="540056" y="5196191"/>
              <a:ext cx="9020493" cy="1349884"/>
            </p:xfrm>
            <a:graphic>
              <a:graphicData uri="http://schemas.openxmlformats.org/drawingml/2006/table">
                <a:tbl>
                  <a:tblPr/>
                  <a:tblGrid>
                    <a:gridCol w="4985068">
                      <a:extLst>
                        <a:ext uri="{9D8B030D-6E8A-4147-A177-3AD203B41FA5}">
                          <a16:colId xmlns:a16="http://schemas.microsoft.com/office/drawing/2014/main" val="10348"/>
                        </a:ext>
                      </a:extLst>
                    </a:gridCol>
                    <a:gridCol w="4035425">
                      <a:extLst>
                        <a:ext uri="{9D8B030D-6E8A-4147-A177-3AD203B41FA5}">
                          <a16:colId xmlns:a16="http://schemas.microsoft.com/office/drawing/2014/main" val="103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449" name="yt_table_11449" descr="{&quot;rangeId&quot;:16,&quot;type&quot;:&quot;Option&quot;}" title="H_100.1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17468707"/>
                  </p:ext>
                </p:extLst>
              </p:nvPr>
            </p:nvGraphicFramePr>
            <p:xfrm>
              <a:off x="540056" y="5196191"/>
              <a:ext cx="9020493" cy="1272096"/>
            </p:xfrm>
            <a:graphic>
              <a:graphicData uri="http://schemas.openxmlformats.org/drawingml/2006/table">
                <a:tbl>
                  <a:tblPr/>
                  <a:tblGrid>
                    <a:gridCol w="4985068">
                      <a:extLst>
                        <a:ext uri="{9D8B030D-6E8A-4147-A177-3AD203B41FA5}">
                          <a16:colId xmlns:a16="http://schemas.microsoft.com/office/drawing/2014/main" val="10348"/>
                        </a:ext>
                      </a:extLst>
                    </a:gridCol>
                    <a:gridCol w="4035425">
                      <a:extLst>
                        <a:ext uri="{9D8B030D-6E8A-4147-A177-3AD203B41FA5}">
                          <a16:colId xmlns:a16="http://schemas.microsoft.com/office/drawing/2014/main" val="10349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81051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3379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7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000" r="-81051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3379" t="-100000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3261A7B-7425-2065-6468-96C33A1A5880}"/>
              </a:ext>
            </a:extLst>
          </p:cNvPr>
          <p:cNvSpPr txBox="1"/>
          <p:nvPr/>
        </p:nvSpPr>
        <p:spPr>
          <a:xfrm>
            <a:off x="1059709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B44CDC-4899-CF42-F22B-95BB44E0F4F5}"/>
              </a:ext>
            </a:extLst>
          </p:cNvPr>
          <p:cNvSpPr txBox="1"/>
          <p:nvPr/>
        </p:nvSpPr>
        <p:spPr>
          <a:xfrm>
            <a:off x="9413014" y="4456818"/>
            <a:ext cx="383286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0" name="yt_shape_11450"/>
          <p:cNvSpPr txBox="1"/>
          <p:nvPr/>
        </p:nvSpPr>
        <p:spPr>
          <a:xfrm>
            <a:off x="540000" y="900000"/>
            <a:ext cx="100682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请你参考黑板中老师的讲解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用运算律进行简便计算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1451" name="yt_image_11451" title="H_69.4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77583" y="1531667"/>
            <a:ext cx="4836832" cy="88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53" name="yt_shape_11453"/>
              <p:cNvSpPr txBox="1"/>
              <p:nvPr/>
            </p:nvSpPr>
            <p:spPr>
              <a:xfrm>
                <a:off x="540000" y="2464656"/>
                <a:ext cx="6206635" cy="42262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14985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118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118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99900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53" name="yt_shape_11453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64656"/>
                <a:ext cx="6206635" cy="4226222"/>
              </a:xfrm>
              <a:prstGeom prst="rect">
                <a:avLst/>
              </a:prstGeom>
              <a:blipFill>
                <a:blip r:embed="rId3"/>
                <a:stretch>
                  <a:fillRect l="-3045" t="-1153" r="-1965" b="-34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F6B3A56-0664-CD16-94F8-956C4CABE92C}"/>
              </a:ext>
            </a:extLst>
          </p:cNvPr>
          <p:cNvSpPr txBox="1"/>
          <p:nvPr/>
        </p:nvSpPr>
        <p:spPr>
          <a:xfrm>
            <a:off x="449989" y="2893338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703CAB-BAB4-D9A7-BB87-936D81AF9F93}"/>
              </a:ext>
            </a:extLst>
          </p:cNvPr>
          <p:cNvSpPr txBox="1"/>
          <p:nvPr/>
        </p:nvSpPr>
        <p:spPr>
          <a:xfrm>
            <a:off x="1631504" y="3368826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4BA9A3-4017-57BE-44B3-549ABD9DB2AF}"/>
              </a:ext>
            </a:extLst>
          </p:cNvPr>
          <p:cNvSpPr txBox="1"/>
          <p:nvPr/>
        </p:nvSpPr>
        <p:spPr>
          <a:xfrm>
            <a:off x="1631504" y="3844314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14985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9336AE5-6D3B-3748-3CD4-38136832AF64}"/>
                  </a:ext>
                </a:extLst>
              </p:cNvPr>
              <p:cNvSpPr txBox="1"/>
              <p:nvPr/>
            </p:nvSpPr>
            <p:spPr>
              <a:xfrm>
                <a:off x="449989" y="4995252"/>
                <a:ext cx="5853747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999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118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}">
                <a:extLst>
                  <a:ext uri="{FF2B5EF4-FFF2-40B4-BE49-F238E27FC236}">
                    <a16:creationId xmlns:a16="http://schemas.microsoft.com/office/drawing/2014/main" id="{09336AE5-6D3B-3748-3CD4-38136832AF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95252"/>
                <a:ext cx="5853747" cy="801700"/>
              </a:xfrm>
              <a:prstGeom prst="rect">
                <a:avLst/>
              </a:prstGeom>
              <a:blipFill>
                <a:blip r:embed="rId4"/>
                <a:stretch>
                  <a:fillRect l="-1667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4633246-FF8A-45CC-5052-84B279BF4581}"/>
              </a:ext>
            </a:extLst>
          </p:cNvPr>
          <p:cNvSpPr txBox="1"/>
          <p:nvPr/>
        </p:nvSpPr>
        <p:spPr>
          <a:xfrm>
            <a:off x="1631504" y="570334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157A4FB-EB28-A2F7-A72E-C86BE71BEF98}"/>
              </a:ext>
            </a:extLst>
          </p:cNvPr>
          <p:cNvSpPr txBox="1"/>
          <p:nvPr/>
        </p:nvSpPr>
        <p:spPr>
          <a:xfrm>
            <a:off x="1631504" y="6178828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99900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766</Words>
  <Application>Microsoft Office PowerPoint</Application>
  <PresentationFormat>宽屏</PresentationFormat>
  <Paragraphs>139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7" baseType="lpstr">
      <vt:lpstr>,isEnd</vt:lpstr>
      <vt:lpstr>_⨹_1_570d4</vt:lpstr>
      <vt:lpstr>_⨹_1_893e0</vt:lpstr>
      <vt:lpstr>_⨹_1_93b4c</vt:lpstr>
      <vt:lpstr>_⨹_16_4d87b</vt:lpstr>
      <vt:lpstr>_⨹_6_f4c58</vt:lpstr>
      <vt:lpstr>_⨹_7_946d9</vt:lpstr>
      <vt:lpstr>_⨹_9_5caeb</vt:lpstr>
      <vt:lpstr>Finished</vt:lpstr>
      <vt:lpstr>IsAddLine</vt:lpstr>
      <vt:lpstr>W:3.754961,H:37.44,isEnd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2024-07-29T01:00:48Z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