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5" r:id="rId7"/>
    <p:sldId id="378" r:id="rId8"/>
    <p:sldId id="382" r:id="rId9"/>
    <p:sldId id="384" r:id="rId10"/>
    <p:sldId id="387" r:id="rId11"/>
    <p:sldId id="392" r:id="rId12"/>
    <p:sldId id="393" r:id="rId13"/>
    <p:sldId id="395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1" name="yt_shape_1427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70" name="yt_image_1427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73" name="yt_shape_14273"/>
              <p:cNvSpPr txBox="1"/>
              <p:nvPr/>
            </p:nvSpPr>
            <p:spPr>
              <a:xfrm>
                <a:off x="540119" y="1597583"/>
                <a:ext cx="11492915" cy="23305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利润率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利润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进价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售价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13a9,isEnd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利润率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打折的百分数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本息和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012b,isEnd"/>
                  </a:rPr>
                  <a:t>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73" name="yt_shape_14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330574"/>
              </a:xfrm>
              <a:prstGeom prst="rect">
                <a:avLst/>
              </a:prstGeom>
              <a:blipFill>
                <a:blip r:embed="rId3"/>
                <a:stretch>
                  <a:fillRect l="-1645" b="-7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26A88B9-9057-E102-DF0A-0C27634AD036}"/>
              </a:ext>
            </a:extLst>
          </p:cNvPr>
          <p:cNvSpPr txBox="1"/>
          <p:nvPr/>
        </p:nvSpPr>
        <p:spPr>
          <a:xfrm>
            <a:off x="2050308" y="1594292"/>
            <a:ext cx="1094487" cy="104262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售价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05E74A-5E83-53A7-BC5C-AB949B20DEDF}"/>
                  </a:ext>
                </a:extLst>
              </p:cNvPr>
              <p:cNvSpPr txBox="1"/>
              <p:nvPr/>
            </p:nvSpPr>
            <p:spPr>
              <a:xfrm>
                <a:off x="6060333" y="1814429"/>
                <a:ext cx="789686" cy="3944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利润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, 'hasSerialNum': 1, 'mathAnswerShape': 1}">
                <a:extLst>
                  <a:ext uri="{FF2B5EF4-FFF2-40B4-BE49-F238E27FC236}">
                    <a16:creationId xmlns:a16="http://schemas.microsoft.com/office/drawing/2014/main" id="{A905E74A-5E83-53A7-BC5C-AB949B20DE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0333" y="1814429"/>
                <a:ext cx="789686" cy="394475"/>
              </a:xfrm>
              <a:prstGeom prst="rect">
                <a:avLst/>
              </a:prstGeom>
              <a:blipFill>
                <a:blip r:embed="rId4"/>
                <a:stretch>
                  <a:fillRect l="-6154" t="-3125" r="-6923" b="-23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CB99D38-FB5F-968A-CEB7-1F31C245534E}"/>
                  </a:ext>
                </a:extLst>
              </p:cNvPr>
              <p:cNvSpPr txBox="1"/>
              <p:nvPr/>
            </p:nvSpPr>
            <p:spPr>
              <a:xfrm>
                <a:off x="6060333" y="2198985"/>
                <a:ext cx="789686" cy="394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进价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, 'hasSerialNum': 1, 'mathAnswerShape': 1}">
                <a:extLst>
                  <a:ext uri="{FF2B5EF4-FFF2-40B4-BE49-F238E27FC236}">
                    <a16:creationId xmlns:a16="http://schemas.microsoft.com/office/drawing/2014/main" id="{8CB99D38-FB5F-968A-CEB7-1F31C2455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0333" y="2198985"/>
                <a:ext cx="789686" cy="394412"/>
              </a:xfrm>
              <a:prstGeom prst="rect">
                <a:avLst/>
              </a:prstGeom>
              <a:blipFill>
                <a:blip r:embed="rId5"/>
                <a:stretch>
                  <a:fillRect l="-6154" t="-3125" r="-6923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3980A3F-5ACE-6D80-1917-6C42043C77B9}"/>
              </a:ext>
            </a:extLst>
          </p:cNvPr>
          <p:cNvSpPr txBox="1"/>
          <p:nvPr/>
        </p:nvSpPr>
        <p:spPr>
          <a:xfrm>
            <a:off x="9917957" y="1550777"/>
            <a:ext cx="1094487" cy="104262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进价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DFABD9-6026-D652-B49A-773507D5C253}"/>
              </a:ext>
            </a:extLst>
          </p:cNvPr>
          <p:cNvSpPr txBox="1"/>
          <p:nvPr/>
        </p:nvSpPr>
        <p:spPr>
          <a:xfrm>
            <a:off x="3040908" y="249978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标价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EA6570-3EB7-1C94-D541-949637AF4A67}"/>
              </a:ext>
            </a:extLst>
          </p:cNvPr>
          <p:cNvSpPr txBox="1"/>
          <p:nvPr/>
        </p:nvSpPr>
        <p:spPr>
          <a:xfrm>
            <a:off x="2964708" y="29752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利率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2227BB-A564-4EC1-1EAD-3FBFB57D698D}"/>
              </a:ext>
            </a:extLst>
          </p:cNvPr>
          <p:cNvSpPr txBox="1"/>
          <p:nvPr/>
        </p:nvSpPr>
        <p:spPr>
          <a:xfrm>
            <a:off x="6622307" y="29752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本金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EC13E4-E6CA-8136-7872-D4DAB466CBF0}"/>
              </a:ext>
            </a:extLst>
          </p:cNvPr>
          <p:cNvSpPr txBox="1"/>
          <p:nvPr/>
        </p:nvSpPr>
        <p:spPr>
          <a:xfrm>
            <a:off x="8146307" y="29752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利息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1" name="yt_shape_14321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一家商店因换季将某种服装打折销售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如果每件服装按标价的五折出售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dffc"/>
              </a:rPr>
              <a:t>将亏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如果按标价的八折出售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每件服装的标价是多少元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设每件服装的标价为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每件服装的标价为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打几折销售能恰好保证收支平衡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可知成本为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c94ba"/>
              </a:rPr>
              <a:t>折销售能保证收支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打六折销售能恰好保证收支平衡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BB205D-7E04-E8D9-AADF-D39847EE7886}"/>
              </a:ext>
            </a:extLst>
          </p:cNvPr>
          <p:cNvSpPr txBox="1"/>
          <p:nvPr/>
        </p:nvSpPr>
        <p:spPr>
          <a:xfrm>
            <a:off x="450108" y="2279658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设每件服装的标价为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9A2DD7-7A5D-947B-90A4-41226785A782}"/>
              </a:ext>
            </a:extLst>
          </p:cNvPr>
          <p:cNvSpPr txBox="1"/>
          <p:nvPr/>
        </p:nvSpPr>
        <p:spPr>
          <a:xfrm>
            <a:off x="450108" y="2755146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0FFABA-8A50-F129-7E70-78F9C221A793}"/>
              </a:ext>
            </a:extLst>
          </p:cNvPr>
          <p:cNvSpPr txBox="1"/>
          <p:nvPr/>
        </p:nvSpPr>
        <p:spPr>
          <a:xfrm>
            <a:off x="450108" y="323063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每件服装的标价为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F929EE-B02D-366F-64D0-FF944666CA3F}"/>
              </a:ext>
            </a:extLst>
          </p:cNvPr>
          <p:cNvSpPr txBox="1"/>
          <p:nvPr/>
        </p:nvSpPr>
        <p:spPr>
          <a:xfrm>
            <a:off x="450108" y="4181610"/>
            <a:ext cx="1115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可知成本为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c94ba"/>
              </a:rPr>
              <a:t>折销售能保证收支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C17AB9-CB95-0D71-05BF-FFB8AEE70B5F}"/>
              </a:ext>
            </a:extLst>
          </p:cNvPr>
          <p:cNvSpPr txBox="1"/>
          <p:nvPr/>
        </p:nvSpPr>
        <p:spPr>
          <a:xfrm>
            <a:off x="450108" y="465709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151D73-4E06-AFDE-5414-7141BAFE8BC3}"/>
              </a:ext>
            </a:extLst>
          </p:cNvPr>
          <p:cNvSpPr txBox="1"/>
          <p:nvPr/>
        </p:nvSpPr>
        <p:spPr>
          <a:xfrm>
            <a:off x="450108" y="5132586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DAA609-0F3F-8C68-99AB-9CCE4F02CC71}"/>
              </a:ext>
            </a:extLst>
          </p:cNvPr>
          <p:cNvSpPr txBox="1"/>
          <p:nvPr/>
        </p:nvSpPr>
        <p:spPr>
          <a:xfrm>
            <a:off x="450108" y="5608074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打六折销售能恰好保证收支平衡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8" name="yt_shape_1432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27" name="yt_image_1432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0" name="yt_shape_14330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威海市中考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永辉超市购进一批精美玻璃杯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按进价提高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后标价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2daa"/>
              </a:rPr>
              <a:t>为了让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利于民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增加销量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超市决定打八折出售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每个玻璃杯售价为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求玻璃杯进价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设玻璃杯的进价是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4bca0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玻璃杯的进价是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9CBFE8-6965-FD80-FB58-4E71DBE73FA2}"/>
              </a:ext>
            </a:extLst>
          </p:cNvPr>
          <p:cNvSpPr txBox="1"/>
          <p:nvPr/>
        </p:nvSpPr>
        <p:spPr>
          <a:xfrm>
            <a:off x="450108" y="2977241"/>
            <a:ext cx="1128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设玻璃杯的进价是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4bca0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D85F88-6245-5B5B-FE74-9EFE26E5F659}"/>
              </a:ext>
            </a:extLst>
          </p:cNvPr>
          <p:cNvSpPr txBox="1"/>
          <p:nvPr/>
        </p:nvSpPr>
        <p:spPr>
          <a:xfrm>
            <a:off x="450108" y="345272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DAF1B4-5E45-D812-D132-67594F3AD679}"/>
              </a:ext>
            </a:extLst>
          </p:cNvPr>
          <p:cNvSpPr txBox="1"/>
          <p:nvPr/>
        </p:nvSpPr>
        <p:spPr>
          <a:xfrm>
            <a:off x="450108" y="3928217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玻璃杯的进价是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33" name="yt_shape_14333"/>
              <p:cNvSpPr txBox="1"/>
              <p:nvPr/>
            </p:nvSpPr>
            <p:spPr>
              <a:xfrm>
                <a:off x="540119" y="900000"/>
                <a:ext cx="11492915" cy="39907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玻璃杯卖出一半后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正好赶上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双十一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促销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23c5b"/>
                  </a:rPr>
                  <a:t>超市决定将剩下的玻璃杯以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个一组共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元的价格出售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很快销售一空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最终这批玻璃杯总共获利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be8c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永辉超市共购进玻璃杯多少个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设永辉超市共购进玻璃杯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永辉超市共购进玻璃杯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33" name="yt_shape_14333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90772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652279-439C-FD16-9060-9218E5E6E86C}"/>
              </a:ext>
            </a:extLst>
          </p:cNvPr>
          <p:cNvSpPr txBox="1"/>
          <p:nvPr/>
        </p:nvSpPr>
        <p:spPr>
          <a:xfrm>
            <a:off x="450108" y="2279658"/>
            <a:ext cx="772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设永辉超市共购进玻璃杯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267AAF-9BA1-39E4-A544-D61AA05BF66B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2600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E4267AAF-9BA1-39E4-A544-D61AA05BF6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260086" cy="768490"/>
              </a:xfrm>
              <a:prstGeom prst="rect">
                <a:avLst/>
              </a:prstGeom>
              <a:blipFill>
                <a:blip r:embed="rId3"/>
                <a:stretch>
                  <a:fillRect l="-1854" r="-17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6DDE0A2-14DB-561B-E4D9-B98BE2A1D856}"/>
              </a:ext>
            </a:extLst>
          </p:cNvPr>
          <p:cNvSpPr txBox="1"/>
          <p:nvPr/>
        </p:nvSpPr>
        <p:spPr>
          <a:xfrm>
            <a:off x="450108" y="3430024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89B55A-79BC-6B2F-9AA3-A57B8D2B9194}"/>
              </a:ext>
            </a:extLst>
          </p:cNvPr>
          <p:cNvSpPr txBox="1"/>
          <p:nvPr/>
        </p:nvSpPr>
        <p:spPr>
          <a:xfrm>
            <a:off x="450108" y="3905512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759403-F94A-540F-34EB-90FD41C478DE}"/>
              </a:ext>
            </a:extLst>
          </p:cNvPr>
          <p:cNvSpPr txBox="1"/>
          <p:nvPr/>
        </p:nvSpPr>
        <p:spPr>
          <a:xfrm>
            <a:off x="450108" y="4381000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永辉超市共购进玻璃杯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7" name="yt_shape_1427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76" name="yt_image_1427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79" name="yt_shape_14279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销售问题</a:t>
            </a:r>
          </a:p>
        </p:txBody>
      </p:sp>
      <p:sp>
        <p:nvSpPr>
          <p:cNvPr id="14280" name="yt_shape_14280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一件标价为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元的上衣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按八折销售仍可获利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设这件上衣的成本价为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a05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1" name="yt_table_142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00809"/>
              </p:ext>
            </p:extLst>
          </p:nvPr>
        </p:nvGraphicFramePr>
        <p:xfrm>
          <a:off x="540056" y="3062297"/>
          <a:ext cx="7421880" cy="950976"/>
        </p:xfrm>
        <a:graphic>
          <a:graphicData uri="http://schemas.openxmlformats.org/drawingml/2006/table">
            <a:tbl>
              <a:tblPr/>
              <a:tblGrid>
                <a:gridCol w="4329430">
                  <a:extLst>
                    <a:ext uri="{9D8B030D-6E8A-4147-A177-3AD203B41FA5}">
                      <a16:colId xmlns:a16="http://schemas.microsoft.com/office/drawing/2014/main" val="10957"/>
                    </a:ext>
                  </a:extLst>
                </a:gridCol>
                <a:gridCol w="3092450">
                  <a:extLst>
                    <a:ext uri="{9D8B030D-6E8A-4147-A177-3AD203B41FA5}">
                      <a16:colId xmlns:a16="http://schemas.microsoft.com/office/drawing/2014/main" val="109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9"/>
                  </a:ext>
                </a:extLst>
              </a:tr>
            </a:tbl>
          </a:graphicData>
        </a:graphic>
      </p:graphicFrame>
      <p:pic>
        <p:nvPicPr>
          <p:cNvPr id="3" name="yt_shape_1722174131823">
            <a:extLst>
              <a:ext uri="{FF2B5EF4-FFF2-40B4-BE49-F238E27FC236}">
                <a16:creationId xmlns:a16="http://schemas.microsoft.com/office/drawing/2014/main" id="{75E44D6A-05A3-A025-B6FC-F58F7E5330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3FDF8B-4863-755D-3D95-F955AEBC980A}"/>
              </a:ext>
            </a:extLst>
          </p:cNvPr>
          <p:cNvSpPr txBox="1"/>
          <p:nvPr/>
        </p:nvSpPr>
        <p:spPr>
          <a:xfrm>
            <a:off x="28885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3" name="yt_shape_14283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某电器按成本价提高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后标价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再打八折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e304"/>
              </a:rPr>
              <a:t>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设该电器的成本价为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f0b9"/>
              </a:rPr>
              <a:t>下面所列方程正确的是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4" name="yt_table_142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17822"/>
              </p:ext>
            </p:extLst>
          </p:nvPr>
        </p:nvGraphicFramePr>
        <p:xfrm>
          <a:off x="540056" y="2339566"/>
          <a:ext cx="4675188" cy="1901952"/>
        </p:xfrm>
        <a:graphic>
          <a:graphicData uri="http://schemas.openxmlformats.org/drawingml/2006/table">
            <a:tbl>
              <a:tblPr/>
              <a:tblGrid>
                <a:gridCol w="4675188">
                  <a:extLst>
                    <a:ext uri="{9D8B030D-6E8A-4147-A177-3AD203B41FA5}">
                      <a16:colId xmlns:a16="http://schemas.microsoft.com/office/drawing/2014/main" val="109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3"/>
                  </a:ext>
                </a:extLst>
              </a:tr>
            </a:tbl>
          </a:graphicData>
        </a:graphic>
      </p:graphicFrame>
      <p:sp>
        <p:nvSpPr>
          <p:cNvPr id="14286" name="yt_shape_14286"/>
          <p:cNvSpPr txBox="1"/>
          <p:nvPr/>
        </p:nvSpPr>
        <p:spPr>
          <a:xfrm>
            <a:off x="540000" y="4291886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某人以八折优惠价买了一套服装省了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那么买此套衣服实际用了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7" name="yt_table_142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184029"/>
              </p:ext>
            </p:extLst>
          </p:nvPr>
        </p:nvGraphicFramePr>
        <p:xfrm>
          <a:off x="540056" y="4771189"/>
          <a:ext cx="48279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96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3ABC1A5-ADDF-BECA-BD68-CB0C0D0729EE}"/>
              </a:ext>
            </a:extLst>
          </p:cNvPr>
          <p:cNvSpPr txBox="1"/>
          <p:nvPr/>
        </p:nvSpPr>
        <p:spPr>
          <a:xfrm>
            <a:off x="10597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61D8F-5F5F-1944-2D2F-70F870FB1B86}"/>
              </a:ext>
            </a:extLst>
          </p:cNvPr>
          <p:cNvSpPr txBox="1"/>
          <p:nvPr/>
        </p:nvSpPr>
        <p:spPr>
          <a:xfrm>
            <a:off x="10584589" y="42450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9" name="yt_shape_14289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一件商品售价为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利润是成本的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如果把利润提高到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6e00"/>
              </a:rPr>
              <a:t>那么要提高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90" name="yt_table_142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344512"/>
              </p:ext>
            </p:extLst>
          </p:nvPr>
        </p:nvGraphicFramePr>
        <p:xfrm>
          <a:off x="540056" y="1859435"/>
          <a:ext cx="9181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96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6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6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6"/>
                  </a:ext>
                </a:extLst>
              </a:tr>
            </a:tbl>
          </a:graphicData>
        </a:graphic>
      </p:graphicFrame>
      <p:sp>
        <p:nvSpPr>
          <p:cNvPr id="14292" name="yt_shape_14292"/>
          <p:cNvSpPr txBox="1"/>
          <p:nvPr/>
        </p:nvSpPr>
        <p:spPr>
          <a:xfrm>
            <a:off x="540120" y="23856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某种商品的进价为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出售时的标价为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后来由于该商品积压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d817"/>
              </a:rPr>
              <a:t>商店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准备打折出售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但要保持利润率为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则应打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93" name="yt_table_142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103088"/>
              </p:ext>
            </p:extLst>
          </p:nvPr>
        </p:nvGraphicFramePr>
        <p:xfrm>
          <a:off x="540056" y="3345041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96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6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6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9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九折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7"/>
                  </a:ext>
                </a:extLst>
              </a:tr>
            </a:tbl>
          </a:graphicData>
        </a:graphic>
      </p:graphicFrame>
      <p:sp>
        <p:nvSpPr>
          <p:cNvPr id="14295" name="yt_shape_14295"/>
          <p:cNvSpPr txBox="1"/>
          <p:nvPr/>
        </p:nvSpPr>
        <p:spPr>
          <a:xfrm>
            <a:off x="540119" y="387121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双十一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某电商决定对网上销售的商品一律打八折销售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1fc4,isEnd"/>
              </a:rPr>
              <a:t>黄芳购买一台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某种型号的手机时发现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每台手机比打折前少支付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c4c8,isEnd"/>
              </a:rPr>
              <a:t>则每台该种型号的手机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打折前的售价为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阜新市中考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某种衬衫因换季打折出售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如果按原价的六折出售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8b95,isEnd"/>
              </a:rPr>
              <a:t>那么每件赔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按原价的九折出售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那么每件盈利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则这种衬衫的原价是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9F0B9C-2E0E-00E5-5588-B7524455033F}"/>
              </a:ext>
            </a:extLst>
          </p:cNvPr>
          <p:cNvSpPr txBox="1"/>
          <p:nvPr/>
        </p:nvSpPr>
        <p:spPr>
          <a:xfrm>
            <a:off x="16693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569999-E6B4-0894-D9BA-CEBECA311A2A}"/>
              </a:ext>
            </a:extLst>
          </p:cNvPr>
          <p:cNvSpPr txBox="1"/>
          <p:nvPr/>
        </p:nvSpPr>
        <p:spPr>
          <a:xfrm>
            <a:off x="7308108" y="28142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FC7B77-C996-75EC-5B93-25E1DECA452D}"/>
              </a:ext>
            </a:extLst>
          </p:cNvPr>
          <p:cNvSpPr txBox="1"/>
          <p:nvPr/>
        </p:nvSpPr>
        <p:spPr>
          <a:xfrm>
            <a:off x="2888508" y="47753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EB8AD4-550E-5D70-7A31-825C9FFD4EF7}"/>
              </a:ext>
            </a:extLst>
          </p:cNvPr>
          <p:cNvSpPr txBox="1"/>
          <p:nvPr/>
        </p:nvSpPr>
        <p:spPr>
          <a:xfrm>
            <a:off x="10203707" y="57263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7" name="yt_shape_1429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商场将某种品牌的冰箱先按进价提高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作为标价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然后打出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八折酬宾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6364"/>
              </a:rPr>
              <a:t>外送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元运装费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的广告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结果每台冰箱仍获利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则每台冰箱的进价是多少元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设每台冰箱的进价是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则标价为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每台冰箱的进价是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938B83-FAD5-5A76-FA1F-7815F1DB9334}"/>
              </a:ext>
            </a:extLst>
          </p:cNvPr>
          <p:cNvSpPr txBox="1"/>
          <p:nvPr/>
        </p:nvSpPr>
        <p:spPr>
          <a:xfrm>
            <a:off x="450108" y="1804170"/>
            <a:ext cx="7955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设每台冰箱的进价是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则标价为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A715CD-8FEA-F80D-2E5A-E5460FDCDF84}"/>
              </a:ext>
            </a:extLst>
          </p:cNvPr>
          <p:cNvSpPr txBox="1"/>
          <p:nvPr/>
        </p:nvSpPr>
        <p:spPr>
          <a:xfrm>
            <a:off x="450108" y="2279658"/>
            <a:ext cx="6888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2FBB0C-AD0A-351C-1319-99DFD205FA84}"/>
              </a:ext>
            </a:extLst>
          </p:cNvPr>
          <p:cNvSpPr txBox="1"/>
          <p:nvPr/>
        </p:nvSpPr>
        <p:spPr>
          <a:xfrm>
            <a:off x="450108" y="275514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5F5EE4-3688-D926-6683-83C4362FE5C7}"/>
              </a:ext>
            </a:extLst>
          </p:cNvPr>
          <p:cNvSpPr txBox="1"/>
          <p:nvPr/>
        </p:nvSpPr>
        <p:spPr>
          <a:xfrm>
            <a:off x="450108" y="3230634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每台冰箱的进价是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1" name="yt_shape_14301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本息问题</a:t>
            </a:r>
          </a:p>
        </p:txBody>
      </p:sp>
      <p:sp>
        <p:nvSpPr>
          <p:cNvPr id="14302" name="yt_shape_1430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某年小明的爸爸为他存了一个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年期的教育储蓄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开始存入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3bd2,isEnd"/>
              </a:rPr>
              <a:t>年后取得本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息和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年期的教育储蓄的年利率为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303" name="yt_shape_14303"/>
          <p:cNvSpPr txBox="1"/>
          <p:nvPr/>
        </p:nvSpPr>
        <p:spPr>
          <a:xfrm>
            <a:off x="540119" y="2359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王先生到银行存了一笔三年期的定期存款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年利率是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到期后取出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e76b,isEnd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本息和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33825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设王先生存入的本金为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则所列方程是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131913">
            <a:extLst>
              <a:ext uri="{FF2B5EF4-FFF2-40B4-BE49-F238E27FC236}">
                <a16:creationId xmlns:a16="http://schemas.microsoft.com/office/drawing/2014/main" id="{B21C6B13-1C57-9AE7-29A9-E4DE65D9C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2B3514-F937-96BC-0136-A33E196DAB5C}"/>
              </a:ext>
            </a:extLst>
          </p:cNvPr>
          <p:cNvSpPr txBox="1"/>
          <p:nvPr/>
        </p:nvSpPr>
        <p:spPr>
          <a:xfrm>
            <a:off x="7308107" y="182824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120490-DD44-1AFF-14AB-3C8D9CDC331D}"/>
              </a:ext>
            </a:extLst>
          </p:cNvPr>
          <p:cNvSpPr txBox="1"/>
          <p:nvPr/>
        </p:nvSpPr>
        <p:spPr>
          <a:xfrm>
            <a:off x="10786321" y="2787682"/>
            <a:ext cx="819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2771b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99AE41-4E18-2497-546E-00797E1A2593}"/>
              </a:ext>
            </a:extLst>
          </p:cNvPr>
          <p:cNvSpPr txBox="1"/>
          <p:nvPr/>
        </p:nvSpPr>
        <p:spPr>
          <a:xfrm>
            <a:off x="450108" y="3263170"/>
            <a:ext cx="3153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33825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4" name="yt_shape_14304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没有进行分类讨论而出错</a:t>
            </a:r>
          </a:p>
        </p:txBody>
      </p:sp>
      <p:sp>
        <p:nvSpPr>
          <p:cNvPr id="14305" name="yt_shape_1430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王铭寒假时和同学们去观看冰灯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门票每张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544d,isEnd"/>
              </a:rPr>
              <a:t>打八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他们共花了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则共买了门票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131977">
            <a:extLst>
              <a:ext uri="{FF2B5EF4-FFF2-40B4-BE49-F238E27FC236}">
                <a16:creationId xmlns:a16="http://schemas.microsoft.com/office/drawing/2014/main" id="{ED0220DC-45BD-05E5-25D7-5912822DC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C09472-41AC-F329-EE08-9D6C2EC3DBDC}"/>
              </a:ext>
            </a:extLst>
          </p:cNvPr>
          <p:cNvSpPr txBox="1"/>
          <p:nvPr/>
        </p:nvSpPr>
        <p:spPr>
          <a:xfrm>
            <a:off x="5936508" y="182824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7" name="yt_shape_1430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06" name="yt_image_14306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09" name="yt_shape_14309"/>
          <p:cNvSpPr txBox="1"/>
          <p:nvPr/>
        </p:nvSpPr>
        <p:spPr>
          <a:xfrm>
            <a:off x="540120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某商场卖出两个进价不同的手机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c3e8"/>
              </a:rPr>
              <a:t>另一个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亏本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在这次买卖中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这家商场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10" name="yt_table_143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365257"/>
              </p:ext>
            </p:extLst>
          </p:nvPr>
        </p:nvGraphicFramePr>
        <p:xfrm>
          <a:off x="540056" y="2551304"/>
          <a:ext cx="5724843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97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9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不赔不赚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赔了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赚了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赚了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9"/>
                  </a:ext>
                </a:extLst>
              </a:tr>
            </a:tbl>
          </a:graphicData>
        </a:graphic>
      </p:graphicFrame>
      <p:sp>
        <p:nvSpPr>
          <p:cNvPr id="14312" name="yt_shape_14312"/>
          <p:cNvSpPr txBox="1"/>
          <p:nvPr/>
        </p:nvSpPr>
        <p:spPr>
          <a:xfrm>
            <a:off x="540120" y="3552858"/>
            <a:ext cx="11112000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购物中心在国庆节期间举行优惠活动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规定一次购物不超过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元的不优惠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b388"/>
              </a:rPr>
              <a:t>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全部按八折优惠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小丽买了一件服装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付款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23a8"/>
              </a:rPr>
              <a:t>这件服装的标价是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13" name="yt_table_143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06888"/>
              </p:ext>
            </p:extLst>
          </p:nvPr>
        </p:nvGraphicFramePr>
        <p:xfrm>
          <a:off x="540056" y="4992424"/>
          <a:ext cx="6182043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97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9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69C3098-6243-3D4E-165B-2CADD109B399}"/>
              </a:ext>
            </a:extLst>
          </p:cNvPr>
          <p:cNvSpPr txBox="1"/>
          <p:nvPr/>
        </p:nvSpPr>
        <p:spPr>
          <a:xfrm>
            <a:off x="5936509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D58255-C0D6-43F8-C28A-7EABBF5FB2EE}"/>
              </a:ext>
            </a:extLst>
          </p:cNvPr>
          <p:cNvSpPr txBox="1"/>
          <p:nvPr/>
        </p:nvSpPr>
        <p:spPr>
          <a:xfrm>
            <a:off x="1059708" y="44570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5" name="yt_shape_14315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小明把暑假里勤工俭学挣的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按活期存入银行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如果月利率是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4f73,isEnd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数月后本金与利息的和为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那么小明的钱在银行存了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某商店的冰箱先按原标价提高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然后在广告中写上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大酬宾八折优惠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305a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结果每台冰箱仍赚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则冰箱的原标价是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李明分两种方式一共储蓄了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一种方式储蓄的年利率是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另一种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474d,isEnd"/>
              </a:rPr>
              <a:t>4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一年后共得利息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两种储蓄方式分别存了多少元钱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81C075-D0C4-B2A8-3CB0-58C7842AE933}"/>
              </a:ext>
            </a:extLst>
          </p:cNvPr>
          <p:cNvSpPr txBox="1"/>
          <p:nvPr/>
        </p:nvSpPr>
        <p:spPr>
          <a:xfrm>
            <a:off x="8832107" y="126876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2316F8-42D8-D6CC-CA92-2148EC271135}"/>
              </a:ext>
            </a:extLst>
          </p:cNvPr>
          <p:cNvSpPr txBox="1"/>
          <p:nvPr/>
        </p:nvSpPr>
        <p:spPr>
          <a:xfrm>
            <a:off x="6698507" y="214182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4318"/>
          <p:cNvSpPr txBox="1"/>
          <p:nvPr/>
        </p:nvSpPr>
        <p:spPr>
          <a:xfrm>
            <a:off x="540119" y="3547814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设他用年利率是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的储蓄方式存了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则用年利率是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2bcce"/>
              </a:rPr>
              <a:t>的储蓄方式存了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他用年利率是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的储蓄方式存了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用年利率是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10d8c"/>
              </a:rPr>
              <a:t>的储蓄方式存了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3795A6-E4C0-7D00-F866-14EC70748742}"/>
              </a:ext>
            </a:extLst>
          </p:cNvPr>
          <p:cNvSpPr txBox="1"/>
          <p:nvPr/>
        </p:nvSpPr>
        <p:spPr>
          <a:xfrm>
            <a:off x="450108" y="3501008"/>
            <a:ext cx="1084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设他用年利率是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的储蓄方式存了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则用年利率是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2bcce"/>
              </a:rPr>
              <a:t>的储蓄方式存了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CBC350-6ED6-793F-B372-514C7F029343}"/>
              </a:ext>
            </a:extLst>
          </p:cNvPr>
          <p:cNvSpPr txBox="1"/>
          <p:nvPr/>
        </p:nvSpPr>
        <p:spPr>
          <a:xfrm>
            <a:off x="450108" y="3976496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ADB883-DAD0-463A-252E-1B686AF3836A}"/>
              </a:ext>
            </a:extLst>
          </p:cNvPr>
          <p:cNvSpPr txBox="1"/>
          <p:nvPr/>
        </p:nvSpPr>
        <p:spPr>
          <a:xfrm>
            <a:off x="450108" y="4451984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7866D3-A267-6EBB-CC87-1F3413C568F2}"/>
              </a:ext>
            </a:extLst>
          </p:cNvPr>
          <p:cNvSpPr txBox="1"/>
          <p:nvPr/>
        </p:nvSpPr>
        <p:spPr>
          <a:xfrm>
            <a:off x="450108" y="492747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DCB357-6122-D847-9AA7-58CDB19D30A0}"/>
              </a:ext>
            </a:extLst>
          </p:cNvPr>
          <p:cNvSpPr txBox="1"/>
          <p:nvPr/>
        </p:nvSpPr>
        <p:spPr>
          <a:xfrm>
            <a:off x="450108" y="5402960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EB20F6E-66A1-17B1-59B4-31CA53F8C3AE}"/>
              </a:ext>
            </a:extLst>
          </p:cNvPr>
          <p:cNvSpPr txBox="1"/>
          <p:nvPr/>
        </p:nvSpPr>
        <p:spPr>
          <a:xfrm>
            <a:off x="450108" y="5878448"/>
            <a:ext cx="11171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他用年利率是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的储蓄方式存了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用年利率是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10d8c"/>
              </a:rPr>
              <a:t>的储蓄方式存了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354343-DF7A-3C83-B142-80D75B677827}"/>
              </a:ext>
            </a:extLst>
          </p:cNvPr>
          <p:cNvSpPr txBox="1"/>
          <p:nvPr/>
        </p:nvSpPr>
        <p:spPr>
          <a:xfrm>
            <a:off x="450108" y="6353936"/>
            <a:ext cx="118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1100</Words>
  <Application>Microsoft Office PowerPoint</Application>
  <PresentationFormat>宽屏</PresentationFormat>
  <Paragraphs>135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7" baseType="lpstr">
      <vt:lpstr>,isEnd</vt:lpstr>
      <vt:lpstr>_⨹_1_2771b</vt:lpstr>
      <vt:lpstr>_⨹_1_4bca0</vt:lpstr>
      <vt:lpstr>_⨹_1_6012b,isEnd</vt:lpstr>
      <vt:lpstr>_⨹_1_613a9,isEnd</vt:lpstr>
      <vt:lpstr>_⨹_1_9be8c</vt:lpstr>
      <vt:lpstr>_⨹_1_a305a,isEnd</vt:lpstr>
      <vt:lpstr>_⨹_1_b474d,isEnd</vt:lpstr>
      <vt:lpstr>_⨹_1_ba054</vt:lpstr>
      <vt:lpstr>_⨹_1_eb388</vt:lpstr>
      <vt:lpstr>_⨹_1_fe304</vt:lpstr>
      <vt:lpstr>_⨹_10_9c4c8,isEnd</vt:lpstr>
      <vt:lpstr>_⨹_10_df0b9</vt:lpstr>
      <vt:lpstr>_⨹_12_23c5b</vt:lpstr>
      <vt:lpstr>_⨹_2_06364</vt:lpstr>
      <vt:lpstr>_⨹_2_1544d,isEnd</vt:lpstr>
      <vt:lpstr>_⨹_2_3dffc</vt:lpstr>
      <vt:lpstr>_⨹_2_44f73,isEnd</vt:lpstr>
      <vt:lpstr>_⨹_2_ce76b,isEnd</vt:lpstr>
      <vt:lpstr>_⨹_2_dd817</vt:lpstr>
      <vt:lpstr>_⨹_3_0c3e8</vt:lpstr>
      <vt:lpstr>_⨹_3_a2daa</vt:lpstr>
      <vt:lpstr>_⨹_5_58b95,isEnd</vt:lpstr>
      <vt:lpstr>_⨹_5_73bd2,isEnd</vt:lpstr>
      <vt:lpstr>_⨹_5_76e00</vt:lpstr>
      <vt:lpstr>_⨹_6_01fc4,isEnd</vt:lpstr>
      <vt:lpstr>_⨹_7_10d8c</vt:lpstr>
      <vt:lpstr>_⨹_7_2bcce</vt:lpstr>
      <vt:lpstr>_⨹_8_b23a8</vt:lpstr>
      <vt:lpstr>_⨹_8_c94ba</vt:lpstr>
      <vt:lpstr>Finished</vt:lpstr>
      <vt:lpstr>W:12.00504,H:37.44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2024-07-29T02:31:40Z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