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4" r:id="rId5"/>
    <p:sldId id="379" r:id="rId6"/>
    <p:sldId id="381" r:id="rId7"/>
    <p:sldId id="382" r:id="rId8"/>
    <p:sldId id="385" r:id="rId9"/>
    <p:sldId id="390" r:id="rId10"/>
    <p:sldId id="392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8" name="yt_shape_13508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3507" name="yt_image_13507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0" name="yt_shape_13510"/>
          <p:cNvSpPr txBox="1"/>
          <p:nvPr/>
        </p:nvSpPr>
        <p:spPr>
          <a:xfrm>
            <a:off x="540000" y="155873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整式的相关概念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11" name="yt_shape_13511"/>
              <p:cNvSpPr txBox="1"/>
              <p:nvPr/>
            </p:nvSpPr>
            <p:spPr>
              <a:xfrm>
                <a:off x="540119" y="2058295"/>
                <a:ext cx="11111999" cy="1189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67d83"/>
                  </a:rPr>
                  <a:t>其中是整式的有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11" name="yt_shape_1351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8295"/>
                <a:ext cx="11111999" cy="1189749"/>
              </a:xfrm>
              <a:prstGeom prst="rect">
                <a:avLst/>
              </a:prstGeom>
              <a:blipFill>
                <a:blip r:embed="rId3"/>
                <a:stretch>
                  <a:fillRect l="-1701" r="-329" b="-14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13" name="yt_table_135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839604"/>
              </p:ext>
            </p:extLst>
          </p:nvPr>
        </p:nvGraphicFramePr>
        <p:xfrm>
          <a:off x="540056" y="329883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8"/>
                  </a:ext>
                </a:extLst>
              </a:tr>
            </a:tbl>
          </a:graphicData>
        </a:graphic>
      </p:graphicFrame>
      <p:sp>
        <p:nvSpPr>
          <p:cNvPr id="13515" name="yt_shape_13515"/>
          <p:cNvSpPr txBox="1"/>
          <p:nvPr/>
        </p:nvSpPr>
        <p:spPr>
          <a:xfrm>
            <a:off x="540119" y="382500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中的一次项系数为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0b24,isEnd"/>
              </a:rPr>
              <a:t>则这个多项式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516" name="yt_shape_13516"/>
          <p:cNvSpPr txBox="1"/>
          <p:nvPr/>
        </p:nvSpPr>
        <p:spPr>
          <a:xfrm>
            <a:off x="540000" y="4767958"/>
            <a:ext cx="10417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517" name="yt_shape_13517"/>
          <p:cNvSpPr txBox="1"/>
          <p:nvPr/>
        </p:nvSpPr>
        <p:spPr>
          <a:xfrm>
            <a:off x="540000" y="5247261"/>
            <a:ext cx="105477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的系数和次数分别为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16691">
            <a:extLst>
              <a:ext uri="{FF2B5EF4-FFF2-40B4-BE49-F238E27FC236}">
                <a16:creationId xmlns:a16="http://schemas.microsoft.com/office/drawing/2014/main" id="{86485DE8-F3B2-943D-41E8-509879838A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AC34FB-175E-C442-965E-9D976C38094B}"/>
              </a:ext>
            </a:extLst>
          </p:cNvPr>
          <p:cNvSpPr txBox="1"/>
          <p:nvPr/>
        </p:nvSpPr>
        <p:spPr>
          <a:xfrm>
            <a:off x="1059708" y="27653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F0A516-335B-B8C5-4730-7F338F9D6C9E}"/>
              </a:ext>
            </a:extLst>
          </p:cNvPr>
          <p:cNvSpPr txBox="1"/>
          <p:nvPr/>
        </p:nvSpPr>
        <p:spPr>
          <a:xfrm>
            <a:off x="1059708" y="425368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F16ECD-CCF5-7E62-D476-F9A1ED591239}"/>
              </a:ext>
            </a:extLst>
          </p:cNvPr>
          <p:cNvSpPr txBox="1"/>
          <p:nvPr/>
        </p:nvSpPr>
        <p:spPr>
          <a:xfrm>
            <a:off x="2278908" y="425368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F523DF-E835-24EE-9C2A-181643E8E3D4}"/>
              </a:ext>
            </a:extLst>
          </p:cNvPr>
          <p:cNvSpPr txBox="1"/>
          <p:nvPr/>
        </p:nvSpPr>
        <p:spPr>
          <a:xfrm>
            <a:off x="10157551" y="472115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F9989A-DBB2-05C4-BBFC-1ABDBDD4A53D}"/>
              </a:ext>
            </a:extLst>
          </p:cNvPr>
          <p:cNvSpPr txBox="1"/>
          <p:nvPr/>
        </p:nvSpPr>
        <p:spPr>
          <a:xfrm>
            <a:off x="9828939" y="520045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同类项的概念、合并同类项及去括号</a:t>
            </a:r>
          </a:p>
        </p:txBody>
      </p:sp>
      <p:sp>
        <p:nvSpPr>
          <p:cNvPr id="13519" name="yt_shape_13519"/>
          <p:cNvSpPr txBox="1"/>
          <p:nvPr/>
        </p:nvSpPr>
        <p:spPr>
          <a:xfrm>
            <a:off x="540000" y="139956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20" name="yt_table_13520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3923602"/>
                  </p:ext>
                </p:extLst>
              </p:nvPr>
            </p:nvGraphicFramePr>
            <p:xfrm>
              <a:off x="540056" y="1878868"/>
              <a:ext cx="3811588" cy="2098929"/>
            </p:xfrm>
            <a:graphic>
              <a:graphicData uri="http://schemas.openxmlformats.org/drawingml/2006/table">
                <a:tbl>
                  <a:tblPr/>
                  <a:tblGrid>
                    <a:gridCol w="3811588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20" name="yt_table_13520" descr="{&quot;rangeId&quot;:5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3923602"/>
                  </p:ext>
                </p:extLst>
              </p:nvPr>
            </p:nvGraphicFramePr>
            <p:xfrm>
              <a:off x="540056" y="1878868"/>
              <a:ext cx="3811588" cy="1906780"/>
            </p:xfrm>
            <a:graphic>
              <a:graphicData uri="http://schemas.openxmlformats.org/drawingml/2006/table">
                <a:tbl>
                  <a:tblPr/>
                  <a:tblGrid>
                    <a:gridCol w="3811588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4016757">
            <a:extLst>
              <a:ext uri="{FF2B5EF4-FFF2-40B4-BE49-F238E27FC236}">
                <a16:creationId xmlns:a16="http://schemas.microsoft.com/office/drawing/2014/main" id="{9A517419-D819-73BE-8A15-531E9B81C3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35D4F0-0A12-9724-848F-BE0A6F55CBE3}"/>
              </a:ext>
            </a:extLst>
          </p:cNvPr>
          <p:cNvSpPr txBox="1"/>
          <p:nvPr/>
        </p:nvSpPr>
        <p:spPr>
          <a:xfrm>
            <a:off x="5098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521"/>
          <p:cNvSpPr txBox="1"/>
          <p:nvPr/>
        </p:nvSpPr>
        <p:spPr>
          <a:xfrm>
            <a:off x="540119" y="40339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9f76,isEnd"/>
              </a:rPr>
              <a:t>的和为三次三项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2B85DD-265B-2F4B-9A7A-864C231C04C3}"/>
              </a:ext>
            </a:extLst>
          </p:cNvPr>
          <p:cNvSpPr txBox="1"/>
          <p:nvPr/>
        </p:nvSpPr>
        <p:spPr>
          <a:xfrm>
            <a:off x="8105032" y="39871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E5A403-CA16-C4F1-9A9A-426B0CEC499D}"/>
              </a:ext>
            </a:extLst>
          </p:cNvPr>
          <p:cNvSpPr txBox="1"/>
          <p:nvPr/>
        </p:nvSpPr>
        <p:spPr>
          <a:xfrm>
            <a:off x="2899621" y="493812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3" name="yt_shape_13523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整式的化简与求值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24" name="yt_shape_13524"/>
              <p:cNvSpPr txBox="1"/>
              <p:nvPr/>
            </p:nvSpPr>
            <p:spPr>
              <a:xfrm>
                <a:off x="540000" y="1399565"/>
                <a:ext cx="714618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524" name="yt_shape_1352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146187" cy="641201"/>
              </a:xfrm>
              <a:prstGeom prst="rect">
                <a:avLst/>
              </a:prstGeom>
              <a:blipFill>
                <a:blip r:embed="rId2"/>
                <a:stretch>
                  <a:fillRect l="-2645" r="-16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26" name="yt_table_135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611974"/>
              </p:ext>
            </p:extLst>
          </p:nvPr>
        </p:nvGraphicFramePr>
        <p:xfrm>
          <a:off x="540056" y="2091554"/>
          <a:ext cx="4450080" cy="95097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</a:tbl>
          </a:graphicData>
        </a:graphic>
      </p:graphicFrame>
      <p:sp>
        <p:nvSpPr>
          <p:cNvPr id="13528" name="yt_shape_13528"/>
          <p:cNvSpPr txBox="1"/>
          <p:nvPr/>
        </p:nvSpPr>
        <p:spPr>
          <a:xfrm>
            <a:off x="540119" y="30931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29" name="yt_image_1352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9446" y="4105290"/>
            <a:ext cx="2973108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1" name="yt_shape_13531"/>
          <p:cNvSpPr txBox="1"/>
          <p:nvPr/>
        </p:nvSpPr>
        <p:spPr>
          <a:xfrm>
            <a:off x="540119" y="454595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77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016829">
            <a:extLst>
              <a:ext uri="{FF2B5EF4-FFF2-40B4-BE49-F238E27FC236}">
                <a16:creationId xmlns:a16="http://schemas.microsoft.com/office/drawing/2014/main" id="{D9B8C1CB-B3C5-06DF-05AE-413325F2DA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480FA4-DC3B-1530-993B-DB8C7096984C}"/>
              </a:ext>
            </a:extLst>
          </p:cNvPr>
          <p:cNvSpPr txBox="1"/>
          <p:nvPr/>
        </p:nvSpPr>
        <p:spPr>
          <a:xfrm>
            <a:off x="6696801" y="1352759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2AAB2C-C6BB-81F0-086D-CD071F1B8570}"/>
              </a:ext>
            </a:extLst>
          </p:cNvPr>
          <p:cNvSpPr txBox="1"/>
          <p:nvPr/>
        </p:nvSpPr>
        <p:spPr>
          <a:xfrm>
            <a:off x="10803782" y="3046302"/>
            <a:ext cx="78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e455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3C1E3A-B2D4-A613-5248-659ED99A74F3}"/>
              </a:ext>
            </a:extLst>
          </p:cNvPr>
          <p:cNvSpPr txBox="1"/>
          <p:nvPr/>
        </p:nvSpPr>
        <p:spPr>
          <a:xfrm>
            <a:off x="450108" y="3521790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94B578-D9D8-4B1B-50F6-B5392192A4C7}"/>
              </a:ext>
            </a:extLst>
          </p:cNvPr>
          <p:cNvSpPr txBox="1"/>
          <p:nvPr/>
        </p:nvSpPr>
        <p:spPr>
          <a:xfrm>
            <a:off x="10649796" y="449914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3" name="yt_shape_13533"/>
          <p:cNvSpPr txBox="1"/>
          <p:nvPr/>
        </p:nvSpPr>
        <p:spPr>
          <a:xfrm>
            <a:off x="540000" y="1340768"/>
            <a:ext cx="597920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782518-4829-A5B4-023E-F9B5D88120E5}"/>
              </a:ext>
            </a:extLst>
          </p:cNvPr>
          <p:cNvSpPr txBox="1"/>
          <p:nvPr/>
        </p:nvSpPr>
        <p:spPr>
          <a:xfrm>
            <a:off x="449989" y="1769450"/>
            <a:ext cx="533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991A69-EE2F-430B-10B1-FA7B35CA3304}"/>
              </a:ext>
            </a:extLst>
          </p:cNvPr>
          <p:cNvSpPr txBox="1"/>
          <p:nvPr/>
        </p:nvSpPr>
        <p:spPr>
          <a:xfrm>
            <a:off x="1631504" y="2244938"/>
            <a:ext cx="294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BB44E2-1543-B637-5841-22321D0F9341}"/>
              </a:ext>
            </a:extLst>
          </p:cNvPr>
          <p:cNvSpPr txBox="1"/>
          <p:nvPr/>
        </p:nvSpPr>
        <p:spPr>
          <a:xfrm>
            <a:off x="449989" y="3195914"/>
            <a:ext cx="583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B4C70-F993-942E-8278-50C377C15C89}"/>
              </a:ext>
            </a:extLst>
          </p:cNvPr>
          <p:cNvSpPr txBox="1"/>
          <p:nvPr/>
        </p:nvSpPr>
        <p:spPr>
          <a:xfrm>
            <a:off x="1631504" y="3671402"/>
            <a:ext cx="370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5388F8-B1B3-6C9C-70C6-634399477E8F}"/>
              </a:ext>
            </a:extLst>
          </p:cNvPr>
          <p:cNvSpPr txBox="1"/>
          <p:nvPr/>
        </p:nvSpPr>
        <p:spPr>
          <a:xfrm>
            <a:off x="1631504" y="4146890"/>
            <a:ext cx="174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532"/>
          <p:cNvSpPr txBox="1"/>
          <p:nvPr/>
        </p:nvSpPr>
        <p:spPr>
          <a:xfrm>
            <a:off x="540000" y="862565"/>
            <a:ext cx="1450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7" name="yt_shape_13537"/>
              <p:cNvSpPr txBox="1"/>
              <p:nvPr/>
            </p:nvSpPr>
            <p:spPr>
              <a:xfrm>
                <a:off x="540000" y="900000"/>
                <a:ext cx="9691756" cy="5581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0" smtClean="0">
                        <a:solidFill>
                          <a:srgbClr val="FE0000">
                            <a:alpha val="0"/>
                          </a:srgbClr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 </m:t>
                    </m:r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7" name="yt_shape_13537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91756" cy="5581271"/>
              </a:xfrm>
              <a:prstGeom prst="rect">
                <a:avLst/>
              </a:prstGeom>
              <a:blipFill>
                <a:blip r:embed="rId2"/>
                <a:stretch>
                  <a:fillRect l="-1951" t="-984" r="-944" b="-2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589408-2DD1-C4A8-D80D-4BFB2D4B97D2}"/>
                  </a:ext>
                </a:extLst>
              </p:cNvPr>
              <p:cNvSpPr txBox="1"/>
              <p:nvPr/>
            </p:nvSpPr>
            <p:spPr>
              <a:xfrm>
                <a:off x="449989" y="2001147"/>
                <a:ext cx="673430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zh-CN" sz="2400" b="0" i="0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 </m:t>
                    </m:r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pageBreak': True}">
                <a:extLst>
                  <a:ext uri="{FF2B5EF4-FFF2-40B4-BE49-F238E27FC236}">
                    <a16:creationId xmlns:a16="http://schemas.microsoft.com/office/drawing/2014/main" id="{96589408-2DD1-C4A8-D80D-4BFB2D4B9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147"/>
                <a:ext cx="6734302" cy="801701"/>
              </a:xfrm>
              <a:prstGeom prst="rect">
                <a:avLst/>
              </a:prstGeom>
              <a:blipFill>
                <a:blip r:embed="rId3"/>
                <a:stretch>
                  <a:fillRect l="-1448" r="-633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D20E02-7A77-FE50-0217-12784108CDC3}"/>
                  </a:ext>
                </a:extLst>
              </p:cNvPr>
              <p:cNvSpPr txBox="1"/>
              <p:nvPr/>
            </p:nvSpPr>
            <p:spPr>
              <a:xfrm>
                <a:off x="449989" y="2709236"/>
                <a:ext cx="53235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1ED20E02-7A77-FE50-0217-12784108CD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9236"/>
                <a:ext cx="5323586" cy="766077"/>
              </a:xfrm>
              <a:prstGeom prst="rect">
                <a:avLst/>
              </a:prstGeom>
              <a:blipFill>
                <a:blip r:embed="rId4"/>
                <a:stretch>
                  <a:fillRect l="-1833" r="-9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F346DF4-98FE-FD30-199A-9D47F213F973}"/>
                  </a:ext>
                </a:extLst>
              </p:cNvPr>
              <p:cNvSpPr txBox="1"/>
              <p:nvPr/>
            </p:nvSpPr>
            <p:spPr>
              <a:xfrm>
                <a:off x="449989" y="3381701"/>
                <a:ext cx="47139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3F346DF4-98FE-FD30-199A-9D47F213F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1701"/>
                <a:ext cx="4713986" cy="766077"/>
              </a:xfrm>
              <a:prstGeom prst="rect">
                <a:avLst/>
              </a:prstGeom>
              <a:blipFill>
                <a:blip r:embed="rId5"/>
                <a:stretch>
                  <a:fillRect l="-2070" r="-103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D8B9B7A-762A-2357-76D9-108C6091B658}"/>
              </a:ext>
            </a:extLst>
          </p:cNvPr>
          <p:cNvSpPr txBox="1"/>
          <p:nvPr/>
        </p:nvSpPr>
        <p:spPr>
          <a:xfrm>
            <a:off x="449989" y="4054166"/>
            <a:ext cx="310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4507DC-C835-3A6B-C2BC-45096FD840CE}"/>
              </a:ext>
            </a:extLst>
          </p:cNvPr>
          <p:cNvSpPr txBox="1"/>
          <p:nvPr/>
        </p:nvSpPr>
        <p:spPr>
          <a:xfrm>
            <a:off x="449989" y="4529655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A66D79-07F5-59F8-6443-E468724A649C}"/>
              </a:ext>
            </a:extLst>
          </p:cNvPr>
          <p:cNvSpPr txBox="1"/>
          <p:nvPr/>
        </p:nvSpPr>
        <p:spPr>
          <a:xfrm>
            <a:off x="449989" y="5005142"/>
            <a:ext cx="907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54D4C6-78C1-D010-D592-839D72BA046B}"/>
              </a:ext>
            </a:extLst>
          </p:cNvPr>
          <p:cNvSpPr txBox="1"/>
          <p:nvPr/>
        </p:nvSpPr>
        <p:spPr>
          <a:xfrm>
            <a:off x="1055440" y="548063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459A33-919C-F606-BE90-E01AE96BC172}"/>
              </a:ext>
            </a:extLst>
          </p:cNvPr>
          <p:cNvSpPr txBox="1"/>
          <p:nvPr/>
        </p:nvSpPr>
        <p:spPr>
          <a:xfrm>
            <a:off x="1055440" y="595611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2" name="yt_shape_13542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整式的应用及规律探究</a:t>
            </a:r>
          </a:p>
        </p:txBody>
      </p:sp>
      <p:sp>
        <p:nvSpPr>
          <p:cNvPr id="13543" name="yt_shape_13543"/>
          <p:cNvSpPr txBox="1"/>
          <p:nvPr/>
        </p:nvSpPr>
        <p:spPr>
          <a:xfrm>
            <a:off x="540119" y="1399565"/>
            <a:ext cx="1095648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长方形的一边等于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若另一边比它短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33d7"/>
              </a:rPr>
              <a:t>则长方形的周长为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44" name="yt_table_135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07512"/>
              </p:ext>
            </p:extLst>
          </p:nvPr>
        </p:nvGraphicFramePr>
        <p:xfrm>
          <a:off x="540056" y="2359000"/>
          <a:ext cx="5597653" cy="950976"/>
        </p:xfrm>
        <a:graphic>
          <a:graphicData uri="http://schemas.openxmlformats.org/drawingml/2006/table">
            <a:tbl>
              <a:tblPr/>
              <a:tblGrid>
                <a:gridCol w="3183065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  <a:gridCol w="2414588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</a:tbl>
          </a:graphicData>
        </a:graphic>
      </p:graphicFrame>
      <p:sp>
        <p:nvSpPr>
          <p:cNvPr id="13546" name="yt_shape_13546"/>
          <p:cNvSpPr txBox="1"/>
          <p:nvPr/>
        </p:nvSpPr>
        <p:spPr>
          <a:xfrm>
            <a:off x="540119" y="33605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下列图案是晋商大院窗格的一部分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代表窗纸上所贴的剪纸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fbe,isEnd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个图中所贴剪纸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个图中所贴剪纸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47" name="yt_image_1354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5437" y="4952484"/>
            <a:ext cx="5201125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016906">
            <a:extLst>
              <a:ext uri="{FF2B5EF4-FFF2-40B4-BE49-F238E27FC236}">
                <a16:creationId xmlns:a16="http://schemas.microsoft.com/office/drawing/2014/main" id="{4A910A47-260C-8DC9-3F35-888030A927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87D1E9-B1F7-5FF1-661F-732E5029A538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676C78-9BFB-D338-8116-985E445754BF}"/>
              </a:ext>
            </a:extLst>
          </p:cNvPr>
          <p:cNvSpPr txBox="1"/>
          <p:nvPr/>
        </p:nvSpPr>
        <p:spPr>
          <a:xfrm>
            <a:off x="4901458" y="37892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BE0898-9D11-D224-F4FB-D948C03161EE}"/>
              </a:ext>
            </a:extLst>
          </p:cNvPr>
          <p:cNvSpPr txBox="1"/>
          <p:nvPr/>
        </p:nvSpPr>
        <p:spPr>
          <a:xfrm>
            <a:off x="10819657" y="3789236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ac85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DA3D5D-DAFF-FCCB-0C2B-2B0915609AFC}"/>
              </a:ext>
            </a:extLst>
          </p:cNvPr>
          <p:cNvSpPr txBox="1"/>
          <p:nvPr/>
        </p:nvSpPr>
        <p:spPr>
          <a:xfrm>
            <a:off x="450108" y="426472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0" name="yt_shape_13550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49" name="yt_image_13549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2" name="yt_shape_13552"/>
          <p:cNvSpPr txBox="1"/>
          <p:nvPr/>
        </p:nvSpPr>
        <p:spPr>
          <a:xfrm>
            <a:off x="540119" y="1591869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已知一列数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66278,isEnd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按照这个规律写下去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如图所示的数据是小明同学用一些奇数排成的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cc8a,isEnd"/>
              </a:rPr>
              <a:t>你能与小明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一起讨论下列问题吗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动手试一试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4A01AC-702E-6A18-950C-4D54A9F5BEF5}"/>
              </a:ext>
            </a:extLst>
          </p:cNvPr>
          <p:cNvSpPr txBox="1"/>
          <p:nvPr/>
        </p:nvSpPr>
        <p:spPr>
          <a:xfrm>
            <a:off x="5174508" y="2020551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554"/>
          <p:cNvSpPr txBox="1"/>
          <p:nvPr/>
        </p:nvSpPr>
        <p:spPr>
          <a:xfrm>
            <a:off x="540000" y="3527381"/>
            <a:ext cx="44627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框中的四个数有什么关系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对角两数的和相等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7" name="yt_image_13556" title="H_116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3218256"/>
            <a:ext cx="178382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558"/>
          <p:cNvSpPr txBox="1"/>
          <p:nvPr/>
        </p:nvSpPr>
        <p:spPr>
          <a:xfrm>
            <a:off x="540119" y="481111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在图中任意画一个类似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设左上角的一个数为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e007"/>
              </a:rPr>
              <a:t>那么其他三个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你能求出这四个数的和吗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其他三个数分别为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四个数的和为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4EAF70-70C7-AA09-2620-75DFFC90C023}"/>
              </a:ext>
            </a:extLst>
          </p:cNvPr>
          <p:cNvSpPr txBox="1"/>
          <p:nvPr/>
        </p:nvSpPr>
        <p:spPr>
          <a:xfrm>
            <a:off x="449989" y="3956063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对角两数的和相等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517387-0DB9-923C-2EE9-A9E2401FE47E}"/>
              </a:ext>
            </a:extLst>
          </p:cNvPr>
          <p:cNvSpPr txBox="1"/>
          <p:nvPr/>
        </p:nvSpPr>
        <p:spPr>
          <a:xfrm>
            <a:off x="450108" y="5715287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其他三个数分别为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B24A5A-2440-6B91-7496-56F93F13F196}"/>
              </a:ext>
            </a:extLst>
          </p:cNvPr>
          <p:cNvSpPr txBox="1"/>
          <p:nvPr/>
        </p:nvSpPr>
        <p:spPr>
          <a:xfrm>
            <a:off x="450108" y="6190775"/>
            <a:ext cx="864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四个数的和为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2" name="yt_shape_1356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为了丰富工会活动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某校工会将购买一些乒乓球拍和乒乓球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b310,isEnd"/>
              </a:rPr>
              <a:t>某商场销售一种乒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乓球拍和乒乓球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乒乓球拍每副定价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乒乓球每盒定价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475,isEnd"/>
              </a:rPr>
              <a:t>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商场决定开展促销活动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活动期间向客户提供两种优惠方案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买一副乒乓球拍送一盒乒乓球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乒乓球拍和乒乓球都按定价的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付现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校工会要到该商场购买乒乓球拍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若校工会按方案一购买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16bd,isEnd"/>
              </a:rPr>
              <a:t>若校工会按方案二购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72597A-9831-C45E-6381-F38B2A0EFED9}"/>
              </a:ext>
            </a:extLst>
          </p:cNvPr>
          <p:cNvSpPr txBox="1"/>
          <p:nvPr/>
        </p:nvSpPr>
        <p:spPr>
          <a:xfrm>
            <a:off x="5784108" y="3706122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CD011A-B6E1-EA0C-7D37-FC304E83B707}"/>
              </a:ext>
            </a:extLst>
          </p:cNvPr>
          <p:cNvSpPr txBox="1"/>
          <p:nvPr/>
        </p:nvSpPr>
        <p:spPr>
          <a:xfrm>
            <a:off x="2278908" y="4181610"/>
            <a:ext cx="2543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8" name="yt_shape_13568"/>
          <p:cNvSpPr txBox="1"/>
          <p:nvPr/>
        </p:nvSpPr>
        <p:spPr>
          <a:xfrm>
            <a:off x="540000" y="900000"/>
            <a:ext cx="1069683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通过计算说明此时按哪种方案购买较为合算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所以按方案一购买较为合算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你能给出一种更为省钱的购买方案吗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试写出你的购买方法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571" name="yt_shape_13571"/>
          <p:cNvSpPr txBox="1"/>
          <p:nvPr/>
        </p:nvSpPr>
        <p:spPr>
          <a:xfrm>
            <a:off x="540120" y="37783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先按方案一购买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副乒乓球拍获赠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盒乒乓球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再按方案二购买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  <a:sym typeface="_⨹_2_def0a"/>
              </a:rPr>
              <a:t>盒乒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乓球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1780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0287C0-66F0-358F-043C-E95F44D1EBDF}"/>
              </a:ext>
            </a:extLst>
          </p:cNvPr>
          <p:cNvSpPr txBox="1"/>
          <p:nvPr/>
        </p:nvSpPr>
        <p:spPr>
          <a:xfrm>
            <a:off x="449989" y="1328682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68C927-9580-C949-8A70-7DA271FD9D7B}"/>
              </a:ext>
            </a:extLst>
          </p:cNvPr>
          <p:cNvSpPr txBox="1"/>
          <p:nvPr/>
        </p:nvSpPr>
        <p:spPr>
          <a:xfrm>
            <a:off x="449989" y="180417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21DAC3-1D15-6B52-E796-AF79AF61A516}"/>
              </a:ext>
            </a:extLst>
          </p:cNvPr>
          <p:cNvSpPr txBox="1"/>
          <p:nvPr/>
        </p:nvSpPr>
        <p:spPr>
          <a:xfrm>
            <a:off x="449989" y="227965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2CE7B9-AF4E-3047-5F8E-0C83ED1B5755}"/>
              </a:ext>
            </a:extLst>
          </p:cNvPr>
          <p:cNvSpPr txBox="1"/>
          <p:nvPr/>
        </p:nvSpPr>
        <p:spPr>
          <a:xfrm>
            <a:off x="449989" y="2755146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所以按方案一购买较为合算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71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1136</Words>
  <Application>Microsoft Office PowerPoint</Application>
  <PresentationFormat>宽屏</PresentationFormat>
  <Paragraphs>115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41" baseType="lpstr">
      <vt:lpstr>,isEnd</vt:lpstr>
      <vt:lpstr>_⨹_1_35771,isEnd</vt:lpstr>
      <vt:lpstr>_⨹_1_aac85</vt:lpstr>
      <vt:lpstr>_⨹_1_cffbe,isEnd</vt:lpstr>
      <vt:lpstr>_⨹_1_e455c</vt:lpstr>
      <vt:lpstr>_⨹_2_ba475,isEnd</vt:lpstr>
      <vt:lpstr>_⨹_2_def0a</vt:lpstr>
      <vt:lpstr>_⨹_3_66278,isEnd</vt:lpstr>
      <vt:lpstr>_⨹_5_ccc8a,isEnd</vt:lpstr>
      <vt:lpstr>_⨹_6_20b24,isEnd</vt:lpstr>
      <vt:lpstr>_⨹_6_9e007</vt:lpstr>
      <vt:lpstr>_⨹_7_39f76,isEnd</vt:lpstr>
      <vt:lpstr>_⨹_7_67d83</vt:lpstr>
      <vt:lpstr>_⨹_8_1b310,isEnd</vt:lpstr>
      <vt:lpstr>_⨹_8_a33d7</vt:lpstr>
      <vt:lpstr>_⨹_9_d16bd,isEnd</vt:lpstr>
      <vt:lpstr>Finished</vt:lpstr>
      <vt:lpstr>W:12.00504,H:37.44</vt:lpstr>
      <vt:lpstr>W:3.755039,H:37.44,isEnd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