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3" r:id="rId6"/>
    <p:sldId id="375" r:id="rId7"/>
    <p:sldId id="381" r:id="rId8"/>
    <p:sldId id="382" r:id="rId9"/>
    <p:sldId id="384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25" d="100"/>
          <a:sy n="125" d="100"/>
        </p:scale>
        <p:origin x="60" y="-10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8" name="yt_shape_12378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遗漏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及对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认识不够</a:t>
            </a:r>
          </a:p>
        </p:txBody>
      </p:sp>
      <p:sp>
        <p:nvSpPr>
          <p:cNvPr id="12379" name="yt_shape_12379"/>
          <p:cNvSpPr txBox="1"/>
          <p:nvPr/>
        </p:nvSpPr>
        <p:spPr>
          <a:xfrm>
            <a:off x="540000" y="1399565"/>
            <a:ext cx="9284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如果一个数的相反数等于这个数的绝对值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则这个数是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80" name="yt_table_123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021243"/>
              </p:ext>
            </p:extLst>
          </p:nvPr>
        </p:nvGraphicFramePr>
        <p:xfrm>
          <a:off x="540056" y="1878868"/>
          <a:ext cx="46755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sp>
        <p:nvSpPr>
          <p:cNvPr id="12382" name="yt_shape_12382"/>
          <p:cNvSpPr txBox="1"/>
          <p:nvPr/>
        </p:nvSpPr>
        <p:spPr>
          <a:xfrm>
            <a:off x="540000" y="2880422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83" name="yt_table_1238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842163"/>
              </p:ext>
            </p:extLst>
          </p:nvPr>
        </p:nvGraphicFramePr>
        <p:xfrm>
          <a:off x="540056" y="3359725"/>
          <a:ext cx="8043864" cy="1901952"/>
        </p:xfrm>
        <a:graphic>
          <a:graphicData uri="http://schemas.openxmlformats.org/drawingml/2006/table">
            <a:tbl>
              <a:tblPr/>
              <a:tblGrid>
                <a:gridCol w="8043864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既不是正数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也不是负数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不是正数的数一定是负数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不是负数的数一定是正数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pic>
        <p:nvPicPr>
          <p:cNvPr id="3" name="yt_shape_1722173845590">
            <a:extLst>
              <a:ext uri="{FF2B5EF4-FFF2-40B4-BE49-F238E27FC236}">
                <a16:creationId xmlns:a16="http://schemas.microsoft.com/office/drawing/2014/main" id="{3781BEC3-8B6B-FEF4-96A6-1252283414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43DA98-F9B7-9BA6-DC50-3A5AD08053C9}"/>
              </a:ext>
            </a:extLst>
          </p:cNvPr>
          <p:cNvSpPr txBox="1"/>
          <p:nvPr/>
        </p:nvSpPr>
        <p:spPr>
          <a:xfrm>
            <a:off x="8831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762B72-8EA5-C28A-6545-8F61F13642D8}"/>
              </a:ext>
            </a:extLst>
          </p:cNvPr>
          <p:cNvSpPr txBox="1"/>
          <p:nvPr/>
        </p:nvSpPr>
        <p:spPr>
          <a:xfrm>
            <a:off x="3878989" y="2833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85" name="yt_shape_12385"/>
              <p:cNvSpPr txBox="1"/>
              <p:nvPr/>
            </p:nvSpPr>
            <p:spPr>
              <a:xfrm>
                <a:off x="540119" y="900000"/>
                <a:ext cx="11492915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两点对应的有理数分别是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7931c"/>
                  </a:rPr>
                  <a:t>之间的整数有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385" name="yt_shape_1238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9984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87" name="yt_table_123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660236"/>
              </p:ext>
            </p:extLst>
          </p:nvPr>
        </p:nvGraphicFramePr>
        <p:xfrm>
          <a:off x="540056" y="206077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</a:tbl>
          </a:graphicData>
        </a:graphic>
      </p:graphicFrame>
      <p:sp>
        <p:nvSpPr>
          <p:cNvPr id="12389" name="yt_shape_12389"/>
          <p:cNvSpPr txBox="1"/>
          <p:nvPr/>
        </p:nvSpPr>
        <p:spPr>
          <a:xfrm>
            <a:off x="540000" y="2586943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2D14ED-3297-750B-5031-440197A36576}"/>
              </a:ext>
            </a:extLst>
          </p:cNvPr>
          <p:cNvSpPr txBox="1"/>
          <p:nvPr/>
        </p:nvSpPr>
        <p:spPr>
          <a:xfrm>
            <a:off x="1059708" y="15280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361F2B-01BB-BBCC-7F61-3CCF0BCF009A}"/>
              </a:ext>
            </a:extLst>
          </p:cNvPr>
          <p:cNvSpPr txBox="1"/>
          <p:nvPr/>
        </p:nvSpPr>
        <p:spPr>
          <a:xfrm>
            <a:off x="5250589" y="254013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4954F1-9A26-6255-9E6B-9EF17E970448}"/>
              </a:ext>
            </a:extLst>
          </p:cNvPr>
          <p:cNvSpPr txBox="1"/>
          <p:nvPr/>
        </p:nvSpPr>
        <p:spPr>
          <a:xfrm>
            <a:off x="6926989" y="254013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" name="yt_shape_12390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与运算相关的符号判断不准确</a:t>
            </a:r>
          </a:p>
        </p:txBody>
      </p:sp>
      <p:sp>
        <p:nvSpPr>
          <p:cNvPr id="12391" name="yt_shape_12391"/>
          <p:cNvSpPr txBox="1"/>
          <p:nvPr/>
        </p:nvSpPr>
        <p:spPr>
          <a:xfrm>
            <a:off x="540000" y="1399565"/>
            <a:ext cx="10951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2" name="yt_table_1239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007786"/>
              </p:ext>
            </p:extLst>
          </p:nvPr>
        </p:nvGraphicFramePr>
        <p:xfrm>
          <a:off x="540056" y="187886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394" name="yt_shape_12394"/>
              <p:cNvSpPr txBox="1"/>
              <p:nvPr/>
            </p:nvSpPr>
            <p:spPr>
              <a:xfrm>
                <a:off x="540000" y="2405039"/>
                <a:ext cx="386003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dirty="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i="1" dirty="0" smtClean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i="1" dirty="0" smtClean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相反数是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394" name="yt_shape_123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5039"/>
                <a:ext cx="3860031" cy="642163"/>
              </a:xfrm>
              <a:prstGeom prst="rect">
                <a:avLst/>
              </a:prstGeom>
              <a:blipFill>
                <a:blip r:embed="rId2"/>
                <a:stretch>
                  <a:fillRect l="-4897" r="-1706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96" name="yt_shape_12396"/>
          <p:cNvSpPr txBox="1"/>
          <p:nvPr/>
        </p:nvSpPr>
        <p:spPr>
          <a:xfrm>
            <a:off x="540119" y="309799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则下列各式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b907,isEnd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845685">
            <a:extLst>
              <a:ext uri="{FF2B5EF4-FFF2-40B4-BE49-F238E27FC236}">
                <a16:creationId xmlns:a16="http://schemas.microsoft.com/office/drawing/2014/main" id="{7C576D63-A5EA-D423-1E4F-034A014DF7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872366-12E8-969D-113C-5B97E89BA70D}"/>
              </a:ext>
            </a:extLst>
          </p:cNvPr>
          <p:cNvSpPr txBox="1"/>
          <p:nvPr/>
        </p:nvSpPr>
        <p:spPr>
          <a:xfrm>
            <a:off x="10482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20392F-A6D0-F2E4-CC7A-D76FF2AC006B}"/>
                  </a:ext>
                </a:extLst>
              </p:cNvPr>
              <p:cNvSpPr txBox="1"/>
              <p:nvPr/>
            </p:nvSpPr>
            <p:spPr>
              <a:xfrm>
                <a:off x="4145808" y="2358233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20392F-A6D0-F2E4-CC7A-D76FF2AC00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5808" y="2358233"/>
                <a:ext cx="661099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CC299C3-33F3-DAF5-C1C9-55053301F04B}"/>
              </a:ext>
            </a:extLst>
          </p:cNvPr>
          <p:cNvCxnSpPr/>
          <p:nvPr/>
        </p:nvCxnSpPr>
        <p:spPr>
          <a:xfrm>
            <a:off x="3883625" y="306004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3FE02610-A9AB-DA77-7428-0653D14FC17D}"/>
              </a:ext>
            </a:extLst>
          </p:cNvPr>
          <p:cNvSpPr txBox="1"/>
          <p:nvPr/>
        </p:nvSpPr>
        <p:spPr>
          <a:xfrm>
            <a:off x="4145808" y="352667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精确度理解不透彻</a:t>
            </a:r>
          </a:p>
        </p:txBody>
      </p:sp>
      <p:sp>
        <p:nvSpPr>
          <p:cNvPr id="12398" name="yt_shape_12398"/>
          <p:cNvSpPr txBox="1"/>
          <p:nvPr/>
        </p:nvSpPr>
        <p:spPr>
          <a:xfrm>
            <a:off x="540000" y="1399565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下列关于由四舍五入法取近似数的叙述不正确的是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9" name="yt_table_1239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182767"/>
              </p:ext>
            </p:extLst>
          </p:nvPr>
        </p:nvGraphicFramePr>
        <p:xfrm>
          <a:off x="540056" y="1878868"/>
          <a:ext cx="6062663" cy="1901952"/>
        </p:xfrm>
        <a:graphic>
          <a:graphicData uri="http://schemas.openxmlformats.org/drawingml/2006/table">
            <a:tbl>
              <a:tblPr/>
              <a:tblGrid>
                <a:gridCol w="6062663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精确到个位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取近似值为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取近似值为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万是精确到万位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是精确到千分位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pic>
        <p:nvPicPr>
          <p:cNvPr id="3" name="yt_shape_1722173845992">
            <a:extLst>
              <a:ext uri="{FF2B5EF4-FFF2-40B4-BE49-F238E27FC236}">
                <a16:creationId xmlns:a16="http://schemas.microsoft.com/office/drawing/2014/main" id="{91D9F9CF-CCBE-2B5B-F400-7D0A20E33E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730E6A-A77C-2F36-5E06-124CCC4DDF41}"/>
              </a:ext>
            </a:extLst>
          </p:cNvPr>
          <p:cNvSpPr txBox="1"/>
          <p:nvPr/>
        </p:nvSpPr>
        <p:spPr>
          <a:xfrm>
            <a:off x="8146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1" name="yt_shape_1240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多种情况时漏解</a:t>
            </a:r>
          </a:p>
        </p:txBody>
      </p:sp>
      <p:sp>
        <p:nvSpPr>
          <p:cNvPr id="12402" name="yt_shape_12402"/>
          <p:cNvSpPr txBox="1"/>
          <p:nvPr/>
        </p:nvSpPr>
        <p:spPr>
          <a:xfrm>
            <a:off x="540000" y="1399565"/>
            <a:ext cx="106311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则数轴上有理数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对应的点与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对应的点的距离是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3" name="yt_table_124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223112"/>
              </p:ext>
            </p:extLst>
          </p:nvPr>
        </p:nvGraphicFramePr>
        <p:xfrm>
          <a:off x="540056" y="1878868"/>
          <a:ext cx="4505643" cy="950976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p:sp>
        <p:nvSpPr>
          <p:cNvPr id="12405" name="yt_shape_12405"/>
          <p:cNvSpPr txBox="1"/>
          <p:nvPr/>
        </p:nvSpPr>
        <p:spPr>
          <a:xfrm>
            <a:off x="540000" y="2880422"/>
            <a:ext cx="91659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406" name="yt_shape_12406"/>
          <p:cNvSpPr txBox="1"/>
          <p:nvPr/>
        </p:nvSpPr>
        <p:spPr>
          <a:xfrm>
            <a:off x="540000" y="3359725"/>
            <a:ext cx="10994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在如图所示的运算流程中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若输出的数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则输入的数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407" name="yt_image_1240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1878" y="4080873"/>
            <a:ext cx="4708242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3846068">
            <a:extLst>
              <a:ext uri="{FF2B5EF4-FFF2-40B4-BE49-F238E27FC236}">
                <a16:creationId xmlns:a16="http://schemas.microsoft.com/office/drawing/2014/main" id="{2AC2C3E4-C30A-D306-98C5-85C40EA94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27616D-8258-E09D-F2E6-B643EA491D40}"/>
              </a:ext>
            </a:extLst>
          </p:cNvPr>
          <p:cNvSpPr txBox="1"/>
          <p:nvPr/>
        </p:nvSpPr>
        <p:spPr>
          <a:xfrm>
            <a:off x="101654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F48961-D088-61FB-3259-BEA562A4D935}"/>
              </a:ext>
            </a:extLst>
          </p:cNvPr>
          <p:cNvSpPr txBox="1"/>
          <p:nvPr/>
        </p:nvSpPr>
        <p:spPr>
          <a:xfrm>
            <a:off x="7850914" y="283361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B3710C-1964-072D-064B-AC72CD20A11A}"/>
              </a:ext>
            </a:extLst>
          </p:cNvPr>
          <p:cNvSpPr txBox="1"/>
          <p:nvPr/>
        </p:nvSpPr>
        <p:spPr>
          <a:xfrm>
            <a:off x="9814461" y="3312919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09" name="yt_shape_12409"/>
              <p:cNvSpPr txBox="1"/>
              <p:nvPr/>
            </p:nvSpPr>
            <p:spPr>
              <a:xfrm>
                <a:off x="540119" y="900000"/>
                <a:ext cx="11492915" cy="1189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则式子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a825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09" name="yt_shape_12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89749"/>
              </a:xfrm>
              <a:prstGeom prst="rect">
                <a:avLst/>
              </a:prstGeom>
              <a:blipFill>
                <a:blip r:embed="rId2"/>
                <a:stretch>
                  <a:fillRect l="-1645" b="-14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7C67250-6D7A-664A-8A16-4C291C2ABA50}"/>
              </a:ext>
            </a:extLst>
          </p:cNvPr>
          <p:cNvSpPr txBox="1"/>
          <p:nvPr/>
        </p:nvSpPr>
        <p:spPr>
          <a:xfrm>
            <a:off x="1669308" y="160706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1" name="yt_shape_12411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运算法则、运算顺序及符号错误</a:t>
            </a:r>
          </a:p>
        </p:txBody>
      </p:sp>
      <p:sp>
        <p:nvSpPr>
          <p:cNvPr id="12412" name="yt_shape_12412"/>
          <p:cNvSpPr txBox="1"/>
          <p:nvPr/>
        </p:nvSpPr>
        <p:spPr>
          <a:xfrm>
            <a:off x="540000" y="1399565"/>
            <a:ext cx="81592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求式子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13" name="yt_shape_12413"/>
          <p:cNvSpPr txBox="1"/>
          <p:nvPr/>
        </p:nvSpPr>
        <p:spPr>
          <a:xfrm>
            <a:off x="540000" y="1878868"/>
            <a:ext cx="550311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73846144">
            <a:extLst>
              <a:ext uri="{FF2B5EF4-FFF2-40B4-BE49-F238E27FC236}">
                <a16:creationId xmlns:a16="http://schemas.microsoft.com/office/drawing/2014/main" id="{EE30F909-13C6-4CAD-3BA2-EF48BBFAD8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5BE1DB-7243-7F76-BCA9-DFE25F9DFBE0}"/>
              </a:ext>
            </a:extLst>
          </p:cNvPr>
          <p:cNvSpPr txBox="1"/>
          <p:nvPr/>
        </p:nvSpPr>
        <p:spPr>
          <a:xfrm>
            <a:off x="449989" y="1832062"/>
            <a:ext cx="562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381AD8-9182-C482-8B9F-4E645A721A61}"/>
              </a:ext>
            </a:extLst>
          </p:cNvPr>
          <p:cNvSpPr txBox="1"/>
          <p:nvPr/>
        </p:nvSpPr>
        <p:spPr>
          <a:xfrm>
            <a:off x="2423592" y="233571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5B34A6-5353-B0F8-C074-5661B39FF3BF}"/>
              </a:ext>
            </a:extLst>
          </p:cNvPr>
          <p:cNvSpPr txBox="1"/>
          <p:nvPr/>
        </p:nvSpPr>
        <p:spPr>
          <a:xfrm>
            <a:off x="2423592" y="281120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14" name="yt_shape_12414"/>
              <p:cNvSpPr txBox="1"/>
              <p:nvPr/>
            </p:nvSpPr>
            <p:spPr>
              <a:xfrm>
                <a:off x="540000" y="900000"/>
                <a:ext cx="5714706" cy="54752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计算下列各题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14" name="yt_shape_12414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14706" cy="5475217"/>
              </a:xfrm>
              <a:prstGeom prst="rect">
                <a:avLst/>
              </a:prstGeom>
              <a:blipFill>
                <a:blip r:embed="rId2"/>
                <a:stretch>
                  <a:fillRect l="-3308" t="-1002" r="-2241" b="-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AD030B-C7FF-D122-F48A-4F771591E756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51997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54AD030B-C7FF-D122-F48A-4F771591E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5199761" cy="765061"/>
              </a:xfrm>
              <a:prstGeom prst="rect">
                <a:avLst/>
              </a:prstGeom>
              <a:blipFill>
                <a:blip r:embed="rId3"/>
                <a:stretch>
                  <a:fillRect l="-18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B8360BB-3C69-46C4-9EB8-9340C1205B62}"/>
              </a:ext>
            </a:extLst>
          </p:cNvPr>
          <p:cNvSpPr txBox="1"/>
          <p:nvPr/>
        </p:nvSpPr>
        <p:spPr>
          <a:xfrm>
            <a:off x="1703512" y="267158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619981-6DB4-A33E-AEF0-08D9F7C7DC5B}"/>
              </a:ext>
            </a:extLst>
          </p:cNvPr>
          <p:cNvSpPr txBox="1"/>
          <p:nvPr/>
        </p:nvSpPr>
        <p:spPr>
          <a:xfrm>
            <a:off x="1703512" y="314706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3BC2B5-8F80-C6B3-0118-C9279EC00C25}"/>
                  </a:ext>
                </a:extLst>
              </p:cNvPr>
              <p:cNvSpPr txBox="1"/>
              <p:nvPr/>
            </p:nvSpPr>
            <p:spPr>
              <a:xfrm>
                <a:off x="449989" y="4296418"/>
                <a:ext cx="539978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}">
                <a:extLst>
                  <a:ext uri="{FF2B5EF4-FFF2-40B4-BE49-F238E27FC236}">
                    <a16:creationId xmlns:a16="http://schemas.microsoft.com/office/drawing/2014/main" id="{D63BC2B5-8F80-C6B3-0118-C9279EC00C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6418"/>
                <a:ext cx="5399786" cy="767474"/>
              </a:xfrm>
              <a:prstGeom prst="rect">
                <a:avLst/>
              </a:prstGeom>
              <a:blipFill>
                <a:blip r:embed="rId4"/>
                <a:stretch>
                  <a:fillRect l="-1806" r="-16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2821D8-BD58-B56E-4557-B8B001C2241F}"/>
                  </a:ext>
                </a:extLst>
              </p:cNvPr>
              <p:cNvSpPr txBox="1"/>
              <p:nvPr/>
            </p:nvSpPr>
            <p:spPr>
              <a:xfrm>
                <a:off x="1703512" y="4970280"/>
                <a:ext cx="16231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2821D8-BD58-B56E-4557-B8B001C22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970280"/>
                <a:ext cx="1623124" cy="766077"/>
              </a:xfrm>
              <a:prstGeom prst="rect">
                <a:avLst/>
              </a:prstGeom>
              <a:blipFill>
                <a:blip r:embed="rId5"/>
                <a:stretch>
                  <a:fillRect l="-561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0881AA-04A7-F54D-91A8-F7678B8B6055}"/>
                  </a:ext>
                </a:extLst>
              </p:cNvPr>
              <p:cNvSpPr txBox="1"/>
              <p:nvPr/>
            </p:nvSpPr>
            <p:spPr>
              <a:xfrm>
                <a:off x="1703512" y="5642745"/>
                <a:ext cx="11659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0881AA-04A7-F54D-91A8-F7678B8B60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642745"/>
                <a:ext cx="1165924" cy="726326"/>
              </a:xfrm>
              <a:prstGeom prst="rect">
                <a:avLst/>
              </a:prstGeom>
              <a:blipFill>
                <a:blip r:embed="rId6"/>
                <a:stretch>
                  <a:fillRect l="-7813" r="-8333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649</Words>
  <Application>Microsoft Office PowerPoint</Application>
  <PresentationFormat>宽屏</PresentationFormat>
  <Paragraphs>81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,isEnd</vt:lpstr>
      <vt:lpstr>_⨹_1_0a825,isEnd</vt:lpstr>
      <vt:lpstr>_⨹_1_7b907,isEnd</vt:lpstr>
      <vt:lpstr>_⨹_7_7931c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2024-07-29T01:35:10Z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