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1" r:id="rId5"/>
    <p:sldId id="367" r:id="rId6"/>
    <p:sldId id="369" r:id="rId7"/>
    <p:sldId id="372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2" name="yt_shape_13372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直接加减类</a:t>
            </a:r>
          </a:p>
        </p:txBody>
      </p:sp>
      <p:sp>
        <p:nvSpPr>
          <p:cNvPr id="13373" name="yt_shape_13373"/>
          <p:cNvSpPr txBox="1"/>
          <p:nvPr/>
        </p:nvSpPr>
        <p:spPr>
          <a:xfrm>
            <a:off x="540119" y="1399565"/>
            <a:ext cx="11100497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一辆大客车上原有乘客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中途下车一半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又上来若干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d49d"/>
              </a:rPr>
              <a:t>现在车上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共有乘客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问中途上车的乘客有多少人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c77f"/>
              </a:rPr>
              <a:t>中途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上来的乘客有多少人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74" name="yt_shape_13374"/>
              <p:cNvSpPr txBox="1"/>
              <p:nvPr/>
            </p:nvSpPr>
            <p:spPr>
              <a:xfrm>
                <a:off x="540000" y="2822652"/>
                <a:ext cx="5958362" cy="29457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所以中途上车的乘客有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即中途上来的乘客有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74" name="yt_shape_13374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22652"/>
                <a:ext cx="5958362" cy="2945743"/>
              </a:xfrm>
              <a:prstGeom prst="rect">
                <a:avLst/>
              </a:prstGeom>
              <a:blipFill>
                <a:blip r:embed="rId2"/>
                <a:stretch>
                  <a:fillRect l="-3173" t="-1656" r="-2149" b="-5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989325">
            <a:extLst>
              <a:ext uri="{FF2B5EF4-FFF2-40B4-BE49-F238E27FC236}">
                <a16:creationId xmlns:a16="http://schemas.microsoft.com/office/drawing/2014/main" id="{E41EE61C-1451-BE46-B941-F8C4480CB4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14787CD-C27E-9078-580C-E29C3545FA07}"/>
                  </a:ext>
                </a:extLst>
              </p:cNvPr>
              <p:cNvSpPr txBox="1"/>
              <p:nvPr/>
            </p:nvSpPr>
            <p:spPr>
              <a:xfrm>
                <a:off x="449989" y="2775846"/>
                <a:ext cx="2313686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得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14787CD-C27E-9078-580C-E29C3545FA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75846"/>
                <a:ext cx="2313686" cy="569100"/>
              </a:xfrm>
              <a:prstGeom prst="rect">
                <a:avLst/>
              </a:prstGeom>
              <a:blipFill>
                <a:blip r:embed="rId4"/>
                <a:stretch>
                  <a:fillRect l="-4222" r="-259631" b="-37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43B80D-3EE4-39D3-C73B-D731085F0846}"/>
                  </a:ext>
                </a:extLst>
              </p:cNvPr>
              <p:cNvSpPr txBox="1"/>
              <p:nvPr/>
            </p:nvSpPr>
            <p:spPr>
              <a:xfrm>
                <a:off x="449989" y="3482830"/>
                <a:ext cx="56442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所以中途上车的乘客有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43B80D-3EE4-39D3-C73B-D731085F08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82830"/>
                <a:ext cx="5644261" cy="766077"/>
              </a:xfrm>
              <a:prstGeom prst="rect">
                <a:avLst/>
              </a:prstGeom>
              <a:blipFill>
                <a:blip r:embed="rId5"/>
                <a:stretch>
                  <a:fillRect l="-1728" r="-162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3C25A6-1E47-D31D-8A6C-7DF641EA629B}"/>
                  </a:ext>
                </a:extLst>
              </p:cNvPr>
              <p:cNvSpPr txBox="1"/>
              <p:nvPr/>
            </p:nvSpPr>
            <p:spPr>
              <a:xfrm>
                <a:off x="449989" y="4155295"/>
                <a:ext cx="52934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3C25A6-1E47-D31D-8A6C-7DF641EA6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5295"/>
                <a:ext cx="5293423" cy="766077"/>
              </a:xfrm>
              <a:prstGeom prst="rect">
                <a:avLst/>
              </a:prstGeom>
              <a:blipFill>
                <a:blip r:embed="rId6"/>
                <a:stretch>
                  <a:fillRect l="-1843" r="-184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CAAD542-15D3-D741-BA50-BE08D0783F60}"/>
              </a:ext>
            </a:extLst>
          </p:cNvPr>
          <p:cNvSpPr txBox="1"/>
          <p:nvPr/>
        </p:nvSpPr>
        <p:spPr>
          <a:xfrm>
            <a:off x="449989" y="4827760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即中途上来的乘客有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6" name="yt_shape_13376"/>
          <p:cNvSpPr txBox="1"/>
          <p:nvPr/>
        </p:nvSpPr>
        <p:spPr>
          <a:xfrm>
            <a:off x="540000" y="900000"/>
            <a:ext cx="233717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整除类</a:t>
            </a:r>
          </a:p>
        </p:txBody>
      </p:sp>
      <p:sp>
        <p:nvSpPr>
          <p:cNvPr id="13377" name="yt_shape_13377"/>
          <p:cNvSpPr txBox="1"/>
          <p:nvPr/>
        </p:nvSpPr>
        <p:spPr>
          <a:xfrm>
            <a:off x="540000" y="1399565"/>
            <a:ext cx="87331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它的十位上的数字是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个位上的数字是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78" name="yt_shape_13378"/>
          <p:cNvSpPr txBox="1"/>
          <p:nvPr/>
        </p:nvSpPr>
        <p:spPr>
          <a:xfrm>
            <a:off x="540000" y="1878868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写出这个两位数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379" name="yt_shape_13379"/>
          <p:cNvSpPr txBox="1"/>
          <p:nvPr/>
        </p:nvSpPr>
        <p:spPr>
          <a:xfrm>
            <a:off x="540000" y="2358171"/>
            <a:ext cx="2654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89392">
            <a:extLst>
              <a:ext uri="{FF2B5EF4-FFF2-40B4-BE49-F238E27FC236}">
                <a16:creationId xmlns:a16="http://schemas.microsoft.com/office/drawing/2014/main" id="{F45B4096-9DB7-4550-3833-CF51268496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96F486-1388-004B-D20B-D01CC60AF07E}"/>
              </a:ext>
            </a:extLst>
          </p:cNvPr>
          <p:cNvSpPr txBox="1"/>
          <p:nvPr/>
        </p:nvSpPr>
        <p:spPr>
          <a:xfrm>
            <a:off x="449989" y="2311365"/>
            <a:ext cx="2808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0" name="yt_shape_13380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把这个两位数十位上的数字与个位上的数字对调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c5d2"/>
              </a:rPr>
              <a:t>得到一个新的两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则原两位数与新两位数的和能被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eb11"/>
              </a:rPr>
              <a:t>其差又一定是哪个数的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这两个数的和为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都是整数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也是整数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所以这两个数的和能被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这两个数的差为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9ff3d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都是整数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也是整数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所以这两个数的差一定是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748828-3162-ACA2-C9B7-10AF9B42FE55}"/>
              </a:ext>
            </a:extLst>
          </p:cNvPr>
          <p:cNvSpPr txBox="1"/>
          <p:nvPr/>
        </p:nvSpPr>
        <p:spPr>
          <a:xfrm>
            <a:off x="450108" y="2279658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这两个数的和为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F45B93-066F-7358-095D-597EE6974828}"/>
              </a:ext>
            </a:extLst>
          </p:cNvPr>
          <p:cNvSpPr txBox="1"/>
          <p:nvPr/>
        </p:nvSpPr>
        <p:spPr>
          <a:xfrm>
            <a:off x="450108" y="2755146"/>
            <a:ext cx="776617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496507-5342-DACF-D166-75C6867AAB5B}"/>
              </a:ext>
            </a:extLst>
          </p:cNvPr>
          <p:cNvSpPr txBox="1"/>
          <p:nvPr/>
        </p:nvSpPr>
        <p:spPr>
          <a:xfrm>
            <a:off x="450108" y="3230634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也是整数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DDFE54-A506-C444-CA45-1CDEC725FA59}"/>
              </a:ext>
            </a:extLst>
          </p:cNvPr>
          <p:cNvSpPr txBox="1"/>
          <p:nvPr/>
        </p:nvSpPr>
        <p:spPr>
          <a:xfrm>
            <a:off x="450108" y="3706122"/>
            <a:ext cx="4283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所以这两个数的和能被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6023F7-E98F-82CD-B3CB-C3B6A37E2512}"/>
              </a:ext>
            </a:extLst>
          </p:cNvPr>
          <p:cNvSpPr txBox="1"/>
          <p:nvPr/>
        </p:nvSpPr>
        <p:spPr>
          <a:xfrm>
            <a:off x="450108" y="4181610"/>
            <a:ext cx="11333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这两个数的差为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9ff3d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77B9FF-8DFF-C50A-B79C-EFDE6C2AED12}"/>
              </a:ext>
            </a:extLst>
          </p:cNvPr>
          <p:cNvSpPr txBox="1"/>
          <p:nvPr/>
        </p:nvSpPr>
        <p:spPr>
          <a:xfrm>
            <a:off x="450108" y="4657098"/>
            <a:ext cx="1189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B756704-4C06-9E4B-92F3-955965A6FFDE}"/>
              </a:ext>
            </a:extLst>
          </p:cNvPr>
          <p:cNvSpPr txBox="1"/>
          <p:nvPr/>
        </p:nvSpPr>
        <p:spPr>
          <a:xfrm>
            <a:off x="450108" y="5132586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也是整数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280CA3C-C40A-52CC-683E-4049D0C84C14}"/>
              </a:ext>
            </a:extLst>
          </p:cNvPr>
          <p:cNvSpPr txBox="1"/>
          <p:nvPr/>
        </p:nvSpPr>
        <p:spPr>
          <a:xfrm>
            <a:off x="450108" y="5608074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所以这两个数的差一定是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2" name="yt_shape_13382"/>
          <p:cNvSpPr txBox="1"/>
          <p:nvPr/>
        </p:nvSpPr>
        <p:spPr>
          <a:xfrm>
            <a:off x="540000" y="900000"/>
            <a:ext cx="233717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图形类</a:t>
            </a:r>
          </a:p>
        </p:txBody>
      </p:sp>
      <p:sp>
        <p:nvSpPr>
          <p:cNvPr id="13383" name="yt_shape_13383"/>
          <p:cNvSpPr txBox="1"/>
          <p:nvPr/>
        </p:nvSpPr>
        <p:spPr>
          <a:xfrm>
            <a:off x="540000" y="1399565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84" name="yt_shape_13384"/>
          <p:cNvSpPr txBox="1"/>
          <p:nvPr/>
        </p:nvSpPr>
        <p:spPr>
          <a:xfrm>
            <a:off x="540000" y="1878868"/>
            <a:ext cx="68095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的式子表示这个长方形的周长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385" name="yt_shape_13385"/>
          <p:cNvSpPr txBox="1"/>
          <p:nvPr/>
        </p:nvSpPr>
        <p:spPr>
          <a:xfrm>
            <a:off x="540119" y="23581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这个长方形的周长为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bdb41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86" name="yt_shape_13386"/>
          <p:cNvSpPr txBox="1"/>
          <p:nvPr/>
        </p:nvSpPr>
        <p:spPr>
          <a:xfrm>
            <a:off x="540000" y="3317606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求它的周长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87" name="yt_shape_13387"/>
          <p:cNvSpPr txBox="1"/>
          <p:nvPr/>
        </p:nvSpPr>
        <p:spPr>
          <a:xfrm>
            <a:off x="540000" y="3796909"/>
            <a:ext cx="842538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所以该长方形的周长为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89460">
            <a:extLst>
              <a:ext uri="{FF2B5EF4-FFF2-40B4-BE49-F238E27FC236}">
                <a16:creationId xmlns:a16="http://schemas.microsoft.com/office/drawing/2014/main" id="{FE5E8C7C-706B-B78A-6240-940934579D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625182-4540-1A59-3C52-FD91A0C773C9}"/>
              </a:ext>
            </a:extLst>
          </p:cNvPr>
          <p:cNvSpPr txBox="1"/>
          <p:nvPr/>
        </p:nvSpPr>
        <p:spPr>
          <a:xfrm>
            <a:off x="450108" y="2311365"/>
            <a:ext cx="11343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这个长方形的周长为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bdb41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AD96C5-7CDE-8C0D-15EE-472A48DE2815}"/>
              </a:ext>
            </a:extLst>
          </p:cNvPr>
          <p:cNvSpPr txBox="1"/>
          <p:nvPr/>
        </p:nvSpPr>
        <p:spPr>
          <a:xfrm>
            <a:off x="450108" y="2786853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E696B7-2ED6-136F-8F64-7ED3D1540E38}"/>
              </a:ext>
            </a:extLst>
          </p:cNvPr>
          <p:cNvSpPr txBox="1"/>
          <p:nvPr/>
        </p:nvSpPr>
        <p:spPr>
          <a:xfrm>
            <a:off x="449989" y="3750103"/>
            <a:ext cx="8523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3F7290-75B5-3CB4-FDC2-FF6AF2D1BDB3}"/>
              </a:ext>
            </a:extLst>
          </p:cNvPr>
          <p:cNvSpPr txBox="1"/>
          <p:nvPr/>
        </p:nvSpPr>
        <p:spPr>
          <a:xfrm>
            <a:off x="449989" y="4225591"/>
            <a:ext cx="7076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所以该长方形的周长为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8" name="yt_shape_13388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方案设计类</a:t>
            </a:r>
          </a:p>
        </p:txBody>
      </p:sp>
      <p:sp>
        <p:nvSpPr>
          <p:cNvPr id="13389" name="yt_shape_13389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某商场销售的西装每套定价为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领带每条定价为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9d6c"/>
              </a:rPr>
              <a:t>国庆节优惠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方案如下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390" name="yt_shape_13390"/>
          <p:cNvSpPr txBox="1"/>
          <p:nvPr/>
        </p:nvSpPr>
        <p:spPr>
          <a:xfrm>
            <a:off x="540000" y="234252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买一套西装送一条领带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391" name="yt_shape_13391"/>
          <p:cNvSpPr txBox="1"/>
          <p:nvPr/>
        </p:nvSpPr>
        <p:spPr>
          <a:xfrm>
            <a:off x="540000" y="2805344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西装和领带都按定价的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92" name="yt_shape_13392"/>
          <p:cNvSpPr txBox="1"/>
          <p:nvPr/>
        </p:nvSpPr>
        <p:spPr>
          <a:xfrm>
            <a:off x="540000" y="3284647"/>
            <a:ext cx="70820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若小王到该商场购买西装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领带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93" name="yt_shape_13393"/>
          <p:cNvSpPr txBox="1"/>
          <p:nvPr/>
        </p:nvSpPr>
        <p:spPr>
          <a:xfrm>
            <a:off x="540119" y="376395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小王按方案一购买需付款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a0ed,isEnd"/>
              </a:rPr>
              <a:t>小王按方案二购买需付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款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2173989529">
            <a:extLst>
              <a:ext uri="{FF2B5EF4-FFF2-40B4-BE49-F238E27FC236}">
                <a16:creationId xmlns:a16="http://schemas.microsoft.com/office/drawing/2014/main" id="{9B82BDDE-092F-8C9E-5510-272D97C478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BF6289-15AC-D26D-734D-3DAB0A334D57}"/>
              </a:ext>
            </a:extLst>
          </p:cNvPr>
          <p:cNvSpPr txBox="1"/>
          <p:nvPr/>
        </p:nvSpPr>
        <p:spPr>
          <a:xfrm>
            <a:off x="4869708" y="3717144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734FCD-BB80-33F6-D54A-905FFFFA3987}"/>
              </a:ext>
            </a:extLst>
          </p:cNvPr>
          <p:cNvSpPr txBox="1"/>
          <p:nvPr/>
        </p:nvSpPr>
        <p:spPr>
          <a:xfrm>
            <a:off x="1059708" y="4192632"/>
            <a:ext cx="2848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5" name="yt_shape_13395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中的哪种购买方案省钱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bda67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所以按方案一购买省钱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你能给出一种更为省钱的购买方案吗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写出你的购买方法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先按方案一购买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套西装获赠送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条领带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再按方案二购买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1769f"/>
              </a:rPr>
              <a:t>条领带更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省钱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则需付款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9B15D9-6B15-E63C-BBF6-81FB9C0F91F6}"/>
              </a:ext>
            </a:extLst>
          </p:cNvPr>
          <p:cNvSpPr txBox="1"/>
          <p:nvPr/>
        </p:nvSpPr>
        <p:spPr>
          <a:xfrm>
            <a:off x="450108" y="1328682"/>
            <a:ext cx="1130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bda67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945DAC-217D-A7D5-6EA4-EC9C7595EA72}"/>
              </a:ext>
            </a:extLst>
          </p:cNvPr>
          <p:cNvSpPr txBox="1"/>
          <p:nvPr/>
        </p:nvSpPr>
        <p:spPr>
          <a:xfrm>
            <a:off x="450108" y="180417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5EB826-F0CE-5371-792D-0F1B982C00C6}"/>
              </a:ext>
            </a:extLst>
          </p:cNvPr>
          <p:cNvSpPr txBox="1"/>
          <p:nvPr/>
        </p:nvSpPr>
        <p:spPr>
          <a:xfrm>
            <a:off x="450108" y="227965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F5667C-4C4F-9A8E-28C2-9D7103D2C905}"/>
              </a:ext>
            </a:extLst>
          </p:cNvPr>
          <p:cNvSpPr txBox="1"/>
          <p:nvPr/>
        </p:nvSpPr>
        <p:spPr>
          <a:xfrm>
            <a:off x="450108" y="2755146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所以按方案一购买省钱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04B835-D3AD-2CDE-A556-E1EC8357CBBC}"/>
              </a:ext>
            </a:extLst>
          </p:cNvPr>
          <p:cNvSpPr txBox="1"/>
          <p:nvPr/>
        </p:nvSpPr>
        <p:spPr>
          <a:xfrm>
            <a:off x="450108" y="3706122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先按方案一购买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套西装获赠送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条领带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再按方案二购买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1769f"/>
              </a:rPr>
              <a:t>条领带更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230596-FD96-B31A-B11A-B30115662253}"/>
              </a:ext>
            </a:extLst>
          </p:cNvPr>
          <p:cNvSpPr txBox="1"/>
          <p:nvPr/>
        </p:nvSpPr>
        <p:spPr>
          <a:xfrm>
            <a:off x="450108" y="4181610"/>
            <a:ext cx="7952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省钱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则需付款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</Words>
  <Application>Microsoft Office PowerPoint</Application>
  <PresentationFormat>宽屏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1" baseType="lpstr">
      <vt:lpstr>,isEnd</vt:lpstr>
      <vt:lpstr>_⨹_1_9ff3d</vt:lpstr>
      <vt:lpstr>_⨹_10_3a0ed,isEnd</vt:lpstr>
      <vt:lpstr>_⨹_10_aeb11</vt:lpstr>
      <vt:lpstr>_⨹_2_bda67</vt:lpstr>
      <vt:lpstr>_⨹_2_bdb41</vt:lpstr>
      <vt:lpstr>_⨹_2_cc77f</vt:lpstr>
      <vt:lpstr>_⨹_4_1769f</vt:lpstr>
      <vt:lpstr>_⨹_4_1d49d</vt:lpstr>
      <vt:lpstr>_⨹_5_89d6c</vt:lpstr>
      <vt:lpstr>_⨹_7_bc5d2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8</cp:revision>
  <dcterms:created xsi:type="dcterms:W3CDTF">2024-07-28T13:31:34Z</dcterms:created>
  <dcterms:modified xsi:type="dcterms:W3CDTF">2024-07-29T02:10:21Z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