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6" r:id="rId7"/>
    <p:sldId id="377" r:id="rId8"/>
    <p:sldId id="379" r:id="rId9"/>
    <p:sldId id="384" r:id="rId10"/>
    <p:sldId id="386" r:id="rId11"/>
    <p:sldId id="387" r:id="rId12"/>
    <p:sldId id="388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45" name="yt_image_13645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48" name="yt_shape_13648"/>
              <p:cNvSpPr txBox="1"/>
              <p:nvPr/>
            </p:nvSpPr>
            <p:spPr>
              <a:xfrm>
                <a:off x="540119" y="1597583"/>
                <a:ext cx="11492915" cy="4012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关于等式的两个基本事实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等式两边可以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相等关系可以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等式的性质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f0fe,isEn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等式的性质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等式两边乘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或除以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6828,isEnd"/>
                  </a:rPr>
                  <a:t>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a200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48" name="yt_shape_13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012573"/>
              </a:xfrm>
              <a:prstGeom prst="rect">
                <a:avLst/>
              </a:prstGeom>
              <a:blipFill>
                <a:blip r:embed="rId3"/>
                <a:stretch>
                  <a:fillRect l="-1645" t="-1216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DAF8CA-71A3-993C-BDC2-75EB0DFE3C0F}"/>
              </a:ext>
            </a:extLst>
          </p:cNvPr>
          <p:cNvSpPr txBox="1"/>
          <p:nvPr/>
        </p:nvSpPr>
        <p:spPr>
          <a:xfrm>
            <a:off x="33457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566DE7-B2DD-CFD4-60FC-8DF3E43209C9}"/>
              </a:ext>
            </a:extLst>
          </p:cNvPr>
          <p:cNvSpPr txBox="1"/>
          <p:nvPr/>
        </p:nvSpPr>
        <p:spPr>
          <a:xfrm>
            <a:off x="8251082" y="2026265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F6514A-C5E1-7457-6052-6F80DEF5CCAB}"/>
              </a:ext>
            </a:extLst>
          </p:cNvPr>
          <p:cNvSpPr txBox="1"/>
          <p:nvPr/>
        </p:nvSpPr>
        <p:spPr>
          <a:xfrm>
            <a:off x="3345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传递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E438F2-5858-17C9-CD88-01817FE76BBA}"/>
              </a:ext>
            </a:extLst>
          </p:cNvPr>
          <p:cNvSpPr txBox="1"/>
          <p:nvPr/>
        </p:nvSpPr>
        <p:spPr>
          <a:xfrm>
            <a:off x="9338521" y="2501753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0261F8-DA28-6304-EF13-72742D716358}"/>
              </a:ext>
            </a:extLst>
          </p:cNvPr>
          <p:cNvSpPr txBox="1"/>
          <p:nvPr/>
        </p:nvSpPr>
        <p:spPr>
          <a:xfrm>
            <a:off x="5860308" y="297724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或式子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65508E-F13D-CEDC-DC00-CB2AFFB23AAA}"/>
              </a:ext>
            </a:extLst>
          </p:cNvPr>
          <p:cNvSpPr txBox="1"/>
          <p:nvPr/>
        </p:nvSpPr>
        <p:spPr>
          <a:xfrm>
            <a:off x="10432307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CEFDAC-C4C0-3664-1468-5ACA60380E06}"/>
              </a:ext>
            </a:extLst>
          </p:cNvPr>
          <p:cNvSpPr txBox="1"/>
          <p:nvPr/>
        </p:nvSpPr>
        <p:spPr>
          <a:xfrm>
            <a:off x="4471246" y="345272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02C92A-4152-6716-E388-6928CB853957}"/>
              </a:ext>
            </a:extLst>
          </p:cNvPr>
          <p:cNvSpPr txBox="1"/>
          <p:nvPr/>
        </p:nvSpPr>
        <p:spPr>
          <a:xfrm>
            <a:off x="4641108" y="392821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6A26A4-A5C0-1D5C-1965-9B1AA902B798}"/>
              </a:ext>
            </a:extLst>
          </p:cNvPr>
          <p:cNvSpPr txBox="1"/>
          <p:nvPr/>
        </p:nvSpPr>
        <p:spPr>
          <a:xfrm>
            <a:off x="7689107" y="3928217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DCFED4-A8AD-7937-575F-EFB0800444F2}"/>
              </a:ext>
            </a:extLst>
          </p:cNvPr>
          <p:cNvSpPr txBox="1"/>
          <p:nvPr/>
        </p:nvSpPr>
        <p:spPr>
          <a:xfrm>
            <a:off x="1059708" y="440370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C42C12-A263-F829-6E03-89BA634FF27D}"/>
              </a:ext>
            </a:extLst>
          </p:cNvPr>
          <p:cNvSpPr txBox="1"/>
          <p:nvPr/>
        </p:nvSpPr>
        <p:spPr>
          <a:xfrm>
            <a:off x="5899996" y="440370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C11AF-DAA8-3D06-84F2-375A111A9870}"/>
              </a:ext>
            </a:extLst>
          </p:cNvPr>
          <p:cNvSpPr txBox="1"/>
          <p:nvPr/>
        </p:nvSpPr>
        <p:spPr>
          <a:xfrm>
            <a:off x="9446471" y="440370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1B2762-D4D0-2428-6DB0-06328425EE83}"/>
              </a:ext>
            </a:extLst>
          </p:cNvPr>
          <p:cNvSpPr txBox="1"/>
          <p:nvPr/>
        </p:nvSpPr>
        <p:spPr>
          <a:xfrm>
            <a:off x="947631" y="4879193"/>
            <a:ext cx="7896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B21931C-3D35-0C07-4D4E-90C392925310}"/>
                  </a:ext>
                </a:extLst>
              </p:cNvPr>
              <p:cNvSpPr txBox="1"/>
              <p:nvPr/>
            </p:nvSpPr>
            <p:spPr>
              <a:xfrm>
                <a:off x="1604856" y="4879193"/>
                <a:ext cx="36702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B21931C-3D35-0C07-4D4E-90C3929253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856" y="4879193"/>
                <a:ext cx="367029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3" name="yt_shape_13713"/>
              <p:cNvSpPr txBox="1"/>
              <p:nvPr/>
            </p:nvSpPr>
            <p:spPr>
              <a:xfrm>
                <a:off x="540000" y="900000"/>
                <a:ext cx="5027017" cy="4863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利用等式的性质解下列方程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3" name="yt_shape_13713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27017" cy="4863191"/>
              </a:xfrm>
              <a:prstGeom prst="rect">
                <a:avLst/>
              </a:prstGeom>
              <a:blipFill>
                <a:blip r:embed="rId2"/>
                <a:stretch>
                  <a:fillRect l="-3762" t="-1129" r="-2791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FB0893-FF8D-E8B9-C686-12E000F520FB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51584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E3FB0893-FF8D-E8B9-C686-12E000F52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5158486" cy="765061"/>
              </a:xfrm>
              <a:prstGeom prst="rect">
                <a:avLst/>
              </a:prstGeom>
              <a:blipFill>
                <a:blip r:embed="rId3"/>
                <a:stretch>
                  <a:fillRect l="-1891" r="-189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F76167-38FD-91EF-087D-8C2EE68F7933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2720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化简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7AF76167-38FD-91EF-087D-8C2EE68F7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2720086" cy="765061"/>
              </a:xfrm>
              <a:prstGeom prst="rect">
                <a:avLst/>
              </a:prstGeom>
              <a:blipFill>
                <a:blip r:embed="rId4"/>
                <a:stretch>
                  <a:fillRect l="-3587" r="-358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4F2994B-3583-3FC2-30B3-F3F7649FC53B}"/>
              </a:ext>
            </a:extLst>
          </p:cNvPr>
          <p:cNvSpPr txBox="1"/>
          <p:nvPr/>
        </p:nvSpPr>
        <p:spPr>
          <a:xfrm>
            <a:off x="449989" y="3343029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85F925-C3D2-40A1-FD63-D8C5A3F7AEC7}"/>
              </a:ext>
            </a:extLst>
          </p:cNvPr>
          <p:cNvSpPr txBox="1"/>
          <p:nvPr/>
        </p:nvSpPr>
        <p:spPr>
          <a:xfrm>
            <a:off x="449989" y="4294005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D8E27B-7CFF-91BD-7065-1EF63F34EC0D}"/>
              </a:ext>
            </a:extLst>
          </p:cNvPr>
          <p:cNvSpPr txBox="1"/>
          <p:nvPr/>
        </p:nvSpPr>
        <p:spPr>
          <a:xfrm>
            <a:off x="449989" y="4769493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B9029E-DE39-EB4F-B916-DB14444AAC3F}"/>
              </a:ext>
            </a:extLst>
          </p:cNvPr>
          <p:cNvSpPr txBox="1"/>
          <p:nvPr/>
        </p:nvSpPr>
        <p:spPr>
          <a:xfrm>
            <a:off x="449989" y="5244981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0" name="yt_shape_13720"/>
          <p:cNvSpPr txBox="1"/>
          <p:nvPr/>
        </p:nvSpPr>
        <p:spPr>
          <a:xfrm>
            <a:off x="540000" y="900000"/>
            <a:ext cx="1031051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请你猜想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根据等式的性质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两边同时加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根据等式的性质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两边同时减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根据等式的性质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两边同时除以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的差为正数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DE18D1-40F5-520A-5D63-9B00F1FBD671}"/>
              </a:ext>
            </a:extLst>
          </p:cNvPr>
          <p:cNvSpPr txBox="1"/>
          <p:nvPr/>
        </p:nvSpPr>
        <p:spPr>
          <a:xfrm>
            <a:off x="449989" y="1328682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557119-6F31-59AA-7AA0-2DE91E2D264D}"/>
              </a:ext>
            </a:extLst>
          </p:cNvPr>
          <p:cNvSpPr txBox="1"/>
          <p:nvPr/>
        </p:nvSpPr>
        <p:spPr>
          <a:xfrm>
            <a:off x="449989" y="1804170"/>
            <a:ext cx="6771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725E49-A1E0-D2E2-2BE5-C22BE978D293}"/>
              </a:ext>
            </a:extLst>
          </p:cNvPr>
          <p:cNvSpPr txBox="1"/>
          <p:nvPr/>
        </p:nvSpPr>
        <p:spPr>
          <a:xfrm>
            <a:off x="449989" y="2279658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962CE2-A2B5-407C-DC03-499EDFD9BB65}"/>
              </a:ext>
            </a:extLst>
          </p:cNvPr>
          <p:cNvSpPr txBox="1"/>
          <p:nvPr/>
        </p:nvSpPr>
        <p:spPr>
          <a:xfrm>
            <a:off x="449989" y="2755146"/>
            <a:ext cx="6771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F3E8D4-A5D4-149F-45FA-F007E48DF07D}"/>
              </a:ext>
            </a:extLst>
          </p:cNvPr>
          <p:cNvSpPr txBox="1"/>
          <p:nvPr/>
        </p:nvSpPr>
        <p:spPr>
          <a:xfrm>
            <a:off x="449989" y="3230634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的差为正数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3" name="yt_shape_13723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722" name="yt_image_13722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5" name="yt_shape_13725"/>
          <p:cNvSpPr txBox="1"/>
          <p:nvPr/>
        </p:nvSpPr>
        <p:spPr>
          <a:xfrm>
            <a:off x="4856172" y="137842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循环小数化分数</a:t>
            </a:r>
          </a:p>
        </p:txBody>
      </p:sp>
      <p:sp>
        <p:nvSpPr>
          <p:cNvPr id="5" name="yt_shape_13726"/>
          <p:cNvSpPr txBox="1"/>
          <p:nvPr/>
        </p:nvSpPr>
        <p:spPr>
          <a:xfrm>
            <a:off x="540000" y="1811667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6" name="yt_shape_13727"/>
          <p:cNvSpPr txBox="1"/>
          <p:nvPr/>
        </p:nvSpPr>
        <p:spPr>
          <a:xfrm>
            <a:off x="540000" y="2290970"/>
            <a:ext cx="42350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怎样将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表示成分数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7" name="yt_shape_13728"/>
          <p:cNvSpPr txBox="1"/>
          <p:nvPr/>
        </p:nvSpPr>
        <p:spPr>
          <a:xfrm>
            <a:off x="540000" y="2770273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小明的探究过程如下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729"/>
              <p:cNvSpPr txBox="1"/>
              <p:nvPr/>
            </p:nvSpPr>
            <p:spPr>
              <a:xfrm>
                <a:off x="540119" y="3233097"/>
                <a:ext cx="11111999" cy="1122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83f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⑦.</a:t>
                </a:r>
              </a:p>
            </p:txBody>
          </p:sp>
        </mc:Choice>
        <mc:Fallback>
          <p:sp>
            <p:nvSpPr>
              <p:cNvPr id="8" name="yt_shape_13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33097"/>
                <a:ext cx="11111999" cy="1122359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731"/>
          <p:cNvSpPr txBox="1"/>
          <p:nvPr/>
        </p:nvSpPr>
        <p:spPr>
          <a:xfrm>
            <a:off x="540000" y="4406244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" name="yt_shape_13732"/>
          <p:cNvSpPr txBox="1"/>
          <p:nvPr/>
        </p:nvSpPr>
        <p:spPr>
          <a:xfrm>
            <a:off x="540119" y="4869068"/>
            <a:ext cx="1066844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从步骤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到步骤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变形的依据是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从步骤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到步骤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0759,isEnd"/>
              </a:rPr>
              <a:t>变形的依据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6B7FC8-EE40-D3B9-5DA8-01AA1BBFF66A}"/>
              </a:ext>
            </a:extLst>
          </p:cNvPr>
          <p:cNvSpPr txBox="1"/>
          <p:nvPr/>
        </p:nvSpPr>
        <p:spPr>
          <a:xfrm>
            <a:off x="6088908" y="4822262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8_3b364"/>
              </a:rPr>
              <a:t>等式两边乘同一个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4A401B-D1A9-2163-DE37-90ADCA4194B8}"/>
              </a:ext>
            </a:extLst>
          </p:cNvPr>
          <p:cNvSpPr txBox="1"/>
          <p:nvPr/>
        </p:nvSpPr>
        <p:spPr>
          <a:xfrm>
            <a:off x="450108" y="529775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或除以同一个不为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结果仍相等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1C59FFE-AB9D-63E7-59CD-94509F7BB079}"/>
              </a:ext>
            </a:extLst>
          </p:cNvPr>
          <p:cNvSpPr txBox="1"/>
          <p:nvPr/>
        </p:nvSpPr>
        <p:spPr>
          <a:xfrm>
            <a:off x="1239794" y="5773238"/>
            <a:ext cx="9857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或式子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6327e"/>
              </a:rPr>
              <a:t>结果仍相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F0438F-FF9D-FB61-97A9-531C0DE7A31A}"/>
              </a:ext>
            </a:extLst>
          </p:cNvPr>
          <p:cNvSpPr txBox="1"/>
          <p:nvPr/>
        </p:nvSpPr>
        <p:spPr>
          <a:xfrm>
            <a:off x="450108" y="624872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3" name="yt_shape_13733"/>
          <p:cNvSpPr txBox="1"/>
          <p:nvPr/>
        </p:nvSpPr>
        <p:spPr>
          <a:xfrm>
            <a:off x="540000" y="900000"/>
            <a:ext cx="946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仿照上述探求过程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表示成分数的形式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34" name="yt_shape_13734"/>
              <p:cNvSpPr txBox="1"/>
              <p:nvPr/>
            </p:nvSpPr>
            <p:spPr>
              <a:xfrm>
                <a:off x="540000" y="1379303"/>
                <a:ext cx="6323462" cy="18037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3600" b="0" i="0" u="none" spc="-864" baseline="-25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3600" b="0" i="0" u="none" spc="-864" baseline="-25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3600" b="0" i="0" u="none" spc="-864" baseline="-25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3600" b="0" i="0" u="none" spc="-864" baseline="-25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3600" b="0" i="0" u="none" spc="-864" baseline="-25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34" name="yt_shape_13734" descr="{&quot;rangeId&quot;:26,&quot;⇞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323462" cy="1803764"/>
              </a:xfrm>
              <a:prstGeom prst="rect">
                <a:avLst/>
              </a:prstGeom>
              <a:blipFill>
                <a:blip r:embed="rId2"/>
                <a:stretch>
                  <a:fillRect l="-2989" t="-2703" r="-1929" b="-9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0A0FBB-1E53-C191-D46D-8D70BD42BAF7}"/>
              </a:ext>
            </a:extLst>
          </p:cNvPr>
          <p:cNvSpPr txBox="1"/>
          <p:nvPr/>
        </p:nvSpPr>
        <p:spPr>
          <a:xfrm>
            <a:off x="449989" y="1332497"/>
            <a:ext cx="64423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-168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3600" b="0" i="0" strike="noStrike" kern="1200" cap="none" spc="-864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-168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3600" b="0" i="0" strike="noStrike" kern="1200" cap="none" spc="-864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-168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3600" b="0" i="0" strike="noStrike" kern="1200" cap="none" spc="-864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8D3880-33BF-4404-332A-A24FAAD20361}"/>
                  </a:ext>
                </a:extLst>
              </p:cNvPr>
              <p:cNvSpPr txBox="1"/>
              <p:nvPr/>
            </p:nvSpPr>
            <p:spPr>
              <a:xfrm>
                <a:off x="449989" y="1807985"/>
                <a:ext cx="635850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-168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3600" b="0" i="0" strike="noStrike" kern="1200" cap="none" spc="-864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⇞': 1, 'mathAnswerShape': 1}">
                <a:extLst>
                  <a:ext uri="{FF2B5EF4-FFF2-40B4-BE49-F238E27FC236}">
                    <a16:creationId xmlns:a16="http://schemas.microsoft.com/office/drawing/2014/main" id="{1B8D3880-33BF-4404-332A-A24FAAD20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7985"/>
                <a:ext cx="6358509" cy="768490"/>
              </a:xfrm>
              <a:prstGeom prst="rect">
                <a:avLst/>
              </a:prstGeom>
              <a:blipFill>
                <a:blip r:embed="rId3"/>
                <a:stretch>
                  <a:fillRect l="-1534" r="-1438" b="-15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5A1F02-6E9D-EED4-1E49-9A8C528688FC}"/>
                  </a:ext>
                </a:extLst>
              </p:cNvPr>
              <p:cNvSpPr txBox="1"/>
              <p:nvPr/>
            </p:nvSpPr>
            <p:spPr>
              <a:xfrm>
                <a:off x="449989" y="2482863"/>
                <a:ext cx="170237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-168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3600" b="0" i="0" strike="noStrike" kern="1200" cap="none" spc="-864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⇞': 1, 'mathAnswerShape': 1}">
                <a:extLst>
                  <a:ext uri="{FF2B5EF4-FFF2-40B4-BE49-F238E27FC236}">
                    <a16:creationId xmlns:a16="http://schemas.microsoft.com/office/drawing/2014/main" id="{D65A1F02-6E9D-EED4-1E49-9A8C52868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2863"/>
                <a:ext cx="1702371" cy="729565"/>
              </a:xfrm>
              <a:prstGeom prst="rect">
                <a:avLst/>
              </a:prstGeom>
              <a:blipFill>
                <a:blip r:embed="rId4"/>
                <a:stretch>
                  <a:fillRect l="-5735" r="-5735" b="-19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5" name="yt_shape_1365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54" name="yt_image_136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7" name="yt_shape_13657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3658" name="yt_shape_13658"/>
          <p:cNvSpPr txBox="1"/>
          <p:nvPr/>
        </p:nvSpPr>
        <p:spPr>
          <a:xfrm>
            <a:off x="540000" y="2102862"/>
            <a:ext cx="69377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59" name="yt_table_13659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002385"/>
                  </p:ext>
                </p:extLst>
              </p:nvPr>
            </p:nvGraphicFramePr>
            <p:xfrm>
              <a:off x="540056" y="2582165"/>
              <a:ext cx="5713731" cy="1160336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  <a:gridCol w="267176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659" name="yt_table_13659" descr="{&quot;rangeId&quot;:5,&quot;type&quot;:&quot;Option&quot;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002385"/>
                  </p:ext>
                </p:extLst>
              </p:nvPr>
            </p:nvGraphicFramePr>
            <p:xfrm>
              <a:off x="540056" y="2582165"/>
              <a:ext cx="5713731" cy="1069722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  <a:gridCol w="267176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6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2897" r="-8797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60" name="yt_shape_13660"/>
          <p:cNvSpPr txBox="1"/>
          <p:nvPr/>
        </p:nvSpPr>
        <p:spPr>
          <a:xfrm>
            <a:off x="540119" y="37024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fb558"/>
              </a:rPr>
              <a:t>其变形过程中所用的等式的性质及顺序最合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1" name="yt_table_136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463083"/>
              </p:ext>
            </p:extLst>
          </p:nvPr>
        </p:nvGraphicFramePr>
        <p:xfrm>
          <a:off x="540056" y="4661874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仅用两次等式的性质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仅用两次等式的性质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先用等式的性质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再用等式的性质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先用等式的性质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再用等式的性质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pic>
        <p:nvPicPr>
          <p:cNvPr id="3" name="yt_shape_1722174037711">
            <a:extLst>
              <a:ext uri="{FF2B5EF4-FFF2-40B4-BE49-F238E27FC236}">
                <a16:creationId xmlns:a16="http://schemas.microsoft.com/office/drawing/2014/main" id="{A700B0DA-4092-2EBC-EAF6-1806DD8E7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8BEC1B-6D8C-4D11-0E12-4B04396A83E1}"/>
              </a:ext>
            </a:extLst>
          </p:cNvPr>
          <p:cNvSpPr txBox="1"/>
          <p:nvPr/>
        </p:nvSpPr>
        <p:spPr>
          <a:xfrm>
            <a:off x="65078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45539-3E2F-2163-F283-6C5E3B8AC703}"/>
              </a:ext>
            </a:extLst>
          </p:cNvPr>
          <p:cNvSpPr txBox="1"/>
          <p:nvPr/>
        </p:nvSpPr>
        <p:spPr>
          <a:xfrm>
            <a:off x="1974108" y="41311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3" name="yt_shape_13663"/>
              <p:cNvSpPr txBox="1"/>
              <p:nvPr/>
            </p:nvSpPr>
            <p:spPr>
              <a:xfrm>
                <a:off x="540000" y="900000"/>
                <a:ext cx="777097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下列变形正确的是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63" name="yt_shape_1366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70973" cy="642163"/>
              </a:xfrm>
              <a:prstGeom prst="rect">
                <a:avLst/>
              </a:prstGeom>
              <a:blipFill>
                <a:blip r:embed="rId2"/>
                <a:stretch>
                  <a:fillRect l="-2433" r="-149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65" name="yt_table_136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179064"/>
              </p:ext>
            </p:extLst>
          </p:nvPr>
        </p:nvGraphicFramePr>
        <p:xfrm>
          <a:off x="540056" y="1592951"/>
          <a:ext cx="6932930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  <a:gridCol w="3000375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667" name="yt_shape_13667"/>
              <p:cNvSpPr txBox="1"/>
              <p:nvPr/>
            </p:nvSpPr>
            <p:spPr>
              <a:xfrm>
                <a:off x="540119" y="2594505"/>
                <a:ext cx="11492915" cy="39522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在下列各题的横线上填上适当的数或整式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使所得结果仍是等式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3c60,isEnd"/>
                  </a:rPr>
                  <a:t>并说明依据的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是等式的哪一条性质以及是怎样变形的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依据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lang="en-US" sz="1500" i="1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  <a:t> </a:t>
                </a:r>
                <a:r>
                  <a:rPr lang="en-US" sz="1500" i="1" u="sng" dirty="0" smtClean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  <a:t>      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依据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lang="en-US"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</a:t>
                </a:r>
                <a:r>
                  <a:rPr sz="8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依据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lang="en-US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0.13504"/>
                  </a:rPr>
                  <a:t> </a:t>
                </a:r>
                <a:r>
                  <a:rPr lang="en-US" sz="2400" u="sng" dirty="0" smtClean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0.13504"/>
                  </a:rPr>
                  <a:t>   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667" name="yt_shape_13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4505"/>
                <a:ext cx="11492915" cy="3952236"/>
              </a:xfrm>
              <a:prstGeom prst="rect">
                <a:avLst/>
              </a:prstGeom>
              <a:blipFill>
                <a:blip r:embed="rId3"/>
                <a:stretch>
                  <a:fillRect l="-1645" t="-1389" r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6EF9BA-48DD-FB04-8636-BFC5F2AEFD66}"/>
              </a:ext>
            </a:extLst>
          </p:cNvPr>
          <p:cNvSpPr txBox="1"/>
          <p:nvPr/>
        </p:nvSpPr>
        <p:spPr>
          <a:xfrm>
            <a:off x="7333007" y="853194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B71860-547C-2FC5-F2FD-BF0B5B9CC874}"/>
              </a:ext>
            </a:extLst>
          </p:cNvPr>
          <p:cNvSpPr txBox="1"/>
          <p:nvPr/>
        </p:nvSpPr>
        <p:spPr>
          <a:xfrm>
            <a:off x="7009657" y="3498675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等式两边加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4232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A0A40-D419-E2AA-4121-1F8A2181FA95}"/>
              </a:ext>
            </a:extLst>
          </p:cNvPr>
          <p:cNvSpPr txBox="1"/>
          <p:nvPr/>
        </p:nvSpPr>
        <p:spPr>
          <a:xfrm>
            <a:off x="4950671" y="3951439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A18443-BA4C-D6BB-940A-B192A0141A28}"/>
              </a:ext>
            </a:extLst>
          </p:cNvPr>
          <p:cNvSpPr txBox="1"/>
          <p:nvPr/>
        </p:nvSpPr>
        <p:spPr>
          <a:xfrm>
            <a:off x="7009657" y="397918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等式两边除以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c9530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7CE605-F44E-7530-09BE-92DB42624473}"/>
              </a:ext>
            </a:extLst>
          </p:cNvPr>
          <p:cNvSpPr txBox="1"/>
          <p:nvPr/>
        </p:nvSpPr>
        <p:spPr>
          <a:xfrm>
            <a:off x="4779856" y="4391465"/>
            <a:ext cx="1172274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010256-F511-42CA-D562-96C323DC219C}"/>
              </a:ext>
            </a:extLst>
          </p:cNvPr>
          <p:cNvSpPr txBox="1"/>
          <p:nvPr/>
        </p:nvSpPr>
        <p:spPr>
          <a:xfrm>
            <a:off x="6991242" y="4598864"/>
            <a:ext cx="4142486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等式两边乘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b35e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2" name="yt_shape_13672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利用等式的性质解方程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73" name="yt_shape_13673"/>
              <p:cNvSpPr txBox="1"/>
              <p:nvPr/>
            </p:nvSpPr>
            <p:spPr>
              <a:xfrm>
                <a:off x="540000" y="1399565"/>
                <a:ext cx="7306103" cy="603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利用等式的性质解方程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73" name="yt_shape_1367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306103" cy="603050"/>
              </a:xfrm>
              <a:prstGeom prst="rect">
                <a:avLst/>
              </a:prstGeom>
              <a:blipFill>
                <a:blip r:embed="rId2"/>
                <a:stretch>
                  <a:fillRect l="-2588" r="-158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75" name="yt_table_136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47716"/>
              </p:ext>
            </p:extLst>
          </p:nvPr>
        </p:nvGraphicFramePr>
        <p:xfrm>
          <a:off x="540056" y="2053403"/>
          <a:ext cx="4526280" cy="950976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  <a:gridCol w="194945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77" name="yt_shape_13677"/>
              <p:cNvSpPr txBox="1"/>
              <p:nvPr/>
            </p:nvSpPr>
            <p:spPr>
              <a:xfrm>
                <a:off x="540000" y="3054957"/>
                <a:ext cx="830836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可分两步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按步骤完成下列填空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77" name="yt_shape_13677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4957"/>
                <a:ext cx="8308365" cy="641201"/>
              </a:xfrm>
              <a:prstGeom prst="rect">
                <a:avLst/>
              </a:prstGeom>
              <a:blipFill>
                <a:blip r:embed="rId3"/>
                <a:stretch>
                  <a:fillRect l="-2274" r="-124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79" name="yt_shape_13679"/>
          <p:cNvSpPr txBox="1"/>
          <p:nvPr/>
        </p:nvSpPr>
        <p:spPr>
          <a:xfrm>
            <a:off x="540000" y="3746946"/>
            <a:ext cx="8850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等式两边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80" name="yt_shape_13680"/>
              <p:cNvSpPr txBox="1"/>
              <p:nvPr/>
            </p:nvSpPr>
            <p:spPr>
              <a:xfrm>
                <a:off x="540000" y="4226249"/>
                <a:ext cx="892231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根据等式的性质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80" name="yt_shape_136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6249"/>
                <a:ext cx="8922314" cy="641201"/>
              </a:xfrm>
              <a:prstGeom prst="rect">
                <a:avLst/>
              </a:prstGeom>
              <a:blipFill>
                <a:blip r:embed="rId4"/>
                <a:stretch>
                  <a:fillRect l="-2119" r="-109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37785">
            <a:extLst>
              <a:ext uri="{FF2B5EF4-FFF2-40B4-BE49-F238E27FC236}">
                <a16:creationId xmlns:a16="http://schemas.microsoft.com/office/drawing/2014/main" id="{94FFBCBB-759C-F64E-6804-F76A2A50C8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4225BC-4D71-B026-8157-85C6C7851E4C}"/>
              </a:ext>
            </a:extLst>
          </p:cNvPr>
          <p:cNvSpPr txBox="1"/>
          <p:nvPr/>
        </p:nvSpPr>
        <p:spPr>
          <a:xfrm>
            <a:off x="6855171" y="1352759"/>
            <a:ext cx="400748" cy="6908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E20FF0-17E5-9B54-DD6E-847E9465550C}"/>
              </a:ext>
            </a:extLst>
          </p:cNvPr>
          <p:cNvSpPr txBox="1"/>
          <p:nvPr/>
        </p:nvSpPr>
        <p:spPr>
          <a:xfrm>
            <a:off x="4107589" y="37001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BC3359-1A50-4090-E28F-508E22A463DD}"/>
              </a:ext>
            </a:extLst>
          </p:cNvPr>
          <p:cNvSpPr txBox="1"/>
          <p:nvPr/>
        </p:nvSpPr>
        <p:spPr>
          <a:xfrm>
            <a:off x="6393589" y="370014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EF73E0-263F-91A8-4085-5F51C0A80A94}"/>
              </a:ext>
            </a:extLst>
          </p:cNvPr>
          <p:cNvSpPr txBox="1"/>
          <p:nvPr/>
        </p:nvSpPr>
        <p:spPr>
          <a:xfrm>
            <a:off x="4107589" y="4179443"/>
            <a:ext cx="637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4BE1F5-0814-AE74-357C-5B421EA8D2E9}"/>
              </a:ext>
            </a:extLst>
          </p:cNvPr>
          <p:cNvSpPr txBox="1"/>
          <p:nvPr/>
        </p:nvSpPr>
        <p:spPr>
          <a:xfrm>
            <a:off x="6393589" y="4179443"/>
            <a:ext cx="1246887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2" name="yt_shape_13682"/>
          <p:cNvSpPr txBox="1"/>
          <p:nvPr/>
        </p:nvSpPr>
        <p:spPr>
          <a:xfrm>
            <a:off x="540000" y="900000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运用等式的性质解下列方程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683" name="yt_shape_13683"/>
          <p:cNvSpPr txBox="1"/>
          <p:nvPr/>
        </p:nvSpPr>
        <p:spPr>
          <a:xfrm>
            <a:off x="540000" y="1379303"/>
            <a:ext cx="7644232" cy="5362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	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4" name="yt_shape_13684"/>
          <p:cNvSpPr txBox="1"/>
          <p:nvPr/>
        </p:nvSpPr>
        <p:spPr>
          <a:xfrm>
            <a:off x="540000" y="201097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两边都减去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685" name="yt_shape_13685"/>
          <p:cNvSpPr txBox="1"/>
          <p:nvPr/>
        </p:nvSpPr>
        <p:spPr>
          <a:xfrm>
            <a:off x="5791267" y="201097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687" name="yt_shape_13687"/>
          <p:cNvSpPr txBox="1"/>
          <p:nvPr/>
        </p:nvSpPr>
        <p:spPr>
          <a:xfrm>
            <a:off x="540000" y="2488102"/>
            <a:ext cx="1155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8" name="yt_shape_13688"/>
          <p:cNvSpPr txBox="1"/>
          <p:nvPr/>
        </p:nvSpPr>
        <p:spPr>
          <a:xfrm>
            <a:off x="5791267" y="2488102"/>
            <a:ext cx="1463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23FB89-49CD-5301-BD93-AF3F3E2EF0FC}"/>
              </a:ext>
            </a:extLst>
          </p:cNvPr>
          <p:cNvSpPr txBox="1"/>
          <p:nvPr/>
        </p:nvSpPr>
        <p:spPr>
          <a:xfrm>
            <a:off x="5701256" y="1964164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C9476F-02AF-74D7-479B-0EA65A1C9853}"/>
              </a:ext>
            </a:extLst>
          </p:cNvPr>
          <p:cNvSpPr txBox="1"/>
          <p:nvPr/>
        </p:nvSpPr>
        <p:spPr>
          <a:xfrm>
            <a:off x="5701256" y="2441296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84" grpId="0" build="allAtOnce"/>
      <p:bldP spid="13687" grpId="0" build="p"/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9" name="yt_shape_13689"/>
          <p:cNvSpPr txBox="1"/>
          <p:nvPr/>
        </p:nvSpPr>
        <p:spPr>
          <a:xfrm>
            <a:off x="540000" y="900000"/>
            <a:ext cx="605935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忽视除式不为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而错用等式的性质</a:t>
            </a:r>
          </a:p>
        </p:txBody>
      </p:sp>
      <p:sp>
        <p:nvSpPr>
          <p:cNvPr id="13690" name="yt_shape_13690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91" name="yt_table_13691" title="H_151.05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083574"/>
                  </p:ext>
                </p:extLst>
              </p:nvPr>
            </p:nvGraphicFramePr>
            <p:xfrm>
              <a:off x="540056" y="1878868"/>
              <a:ext cx="4833938" cy="2111248"/>
            </p:xfrm>
            <a:graphic>
              <a:graphicData uri="http://schemas.openxmlformats.org/drawingml/2006/table">
                <a:tbl>
                  <a:tblPr/>
                  <a:tblGrid>
                    <a:gridCol w="4833938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691" name="yt_table_13691" descr="{&quot;rangeId&quot;:14,&quot;type&quot;:&quot;Option&quot;}" title="H_151.05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083574"/>
                  </p:ext>
                </p:extLst>
              </p:nvPr>
            </p:nvGraphicFramePr>
            <p:xfrm>
              <a:off x="540056" y="1878868"/>
              <a:ext cx="4833938" cy="1918400"/>
            </p:xfrm>
            <a:graphic>
              <a:graphicData uri="http://schemas.openxmlformats.org/drawingml/2006/table">
                <a:tbl>
                  <a:tblPr/>
                  <a:tblGrid>
                    <a:gridCol w="4833938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6"/>
                      </a:ext>
                    </a:extLst>
                  </a:tr>
                  <a:tr h="64528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b="-1613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037860">
            <a:extLst>
              <a:ext uri="{FF2B5EF4-FFF2-40B4-BE49-F238E27FC236}">
                <a16:creationId xmlns:a16="http://schemas.microsoft.com/office/drawing/2014/main" id="{3D550D78-BBB4-60E0-9E77-ECA74F92A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86BA03-09FD-EF84-339A-07F053BCDB42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3" name="yt_shape_1369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92" name="yt_image_1369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5" name="yt_shape_13695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根据等式的性质变形得到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f325"/>
              </a:rPr>
              <a:t>满足的条件是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6" name="yt_table_136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225602"/>
              </p:ext>
            </p:extLst>
          </p:nvPr>
        </p:nvGraphicFramePr>
        <p:xfrm>
          <a:off x="540056" y="2551304"/>
          <a:ext cx="57248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</a:tbl>
          </a:graphicData>
        </a:graphic>
      </p:graphicFrame>
      <p:sp>
        <p:nvSpPr>
          <p:cNvPr id="13698" name="yt_shape_13698"/>
          <p:cNvSpPr txBox="1"/>
          <p:nvPr/>
        </p:nvSpPr>
        <p:spPr>
          <a:xfrm>
            <a:off x="540119" y="3552858"/>
            <a:ext cx="1081246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定义新运算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aa2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770D71-24EA-8FA6-66EF-BDAA818DCE89}"/>
              </a:ext>
            </a:extLst>
          </p:cNvPr>
          <p:cNvSpPr txBox="1"/>
          <p:nvPr/>
        </p:nvSpPr>
        <p:spPr>
          <a:xfrm>
            <a:off x="1059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19FF7E-DFED-1C7E-5C89-82AF16E5DB5B}"/>
              </a:ext>
            </a:extLst>
          </p:cNvPr>
          <p:cNvSpPr txBox="1"/>
          <p:nvPr/>
        </p:nvSpPr>
        <p:spPr>
          <a:xfrm>
            <a:off x="5784108" y="35060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13B060-D755-7D4C-A24C-125A41406470}"/>
              </a:ext>
            </a:extLst>
          </p:cNvPr>
          <p:cNvSpPr txBox="1"/>
          <p:nvPr/>
        </p:nvSpPr>
        <p:spPr>
          <a:xfrm>
            <a:off x="6774707" y="39815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BBD7CB-6DAF-27B5-BD61-3E87EA558644}"/>
              </a:ext>
            </a:extLst>
          </p:cNvPr>
          <p:cNvSpPr txBox="1"/>
          <p:nvPr/>
        </p:nvSpPr>
        <p:spPr>
          <a:xfrm>
            <a:off x="1059708" y="49325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2" name="yt_shape_13702"/>
          <p:cNvSpPr txBox="1"/>
          <p:nvPr/>
        </p:nvSpPr>
        <p:spPr>
          <a:xfrm>
            <a:off x="540000" y="1354444"/>
            <a:ext cx="765273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006CA5-8936-4B3E-FA82-9BBFCEB64024}"/>
              </a:ext>
            </a:extLst>
          </p:cNvPr>
          <p:cNvSpPr txBox="1"/>
          <p:nvPr/>
        </p:nvSpPr>
        <p:spPr>
          <a:xfrm>
            <a:off x="449989" y="1307638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DC8104-4A83-F5B6-CDD8-C985B2CE5DE8}"/>
              </a:ext>
            </a:extLst>
          </p:cNvPr>
          <p:cNvSpPr txBox="1"/>
          <p:nvPr/>
        </p:nvSpPr>
        <p:spPr>
          <a:xfrm>
            <a:off x="449989" y="178312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5ACFC1-7FD2-49A5-EA8D-CFA56F58EE3F}"/>
              </a:ext>
            </a:extLst>
          </p:cNvPr>
          <p:cNvSpPr txBox="1"/>
          <p:nvPr/>
        </p:nvSpPr>
        <p:spPr>
          <a:xfrm>
            <a:off x="449989" y="2734102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91EF68-E3C2-6595-6DF9-49A78B827D3D}"/>
              </a:ext>
            </a:extLst>
          </p:cNvPr>
          <p:cNvSpPr txBox="1"/>
          <p:nvPr/>
        </p:nvSpPr>
        <p:spPr>
          <a:xfrm>
            <a:off x="449989" y="3209590"/>
            <a:ext cx="153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D1BE61-74CA-FDD8-9704-EBD2BBE528F2}"/>
              </a:ext>
            </a:extLst>
          </p:cNvPr>
          <p:cNvSpPr txBox="1"/>
          <p:nvPr/>
        </p:nvSpPr>
        <p:spPr>
          <a:xfrm>
            <a:off x="449989" y="3685078"/>
            <a:ext cx="1835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00" y="764704"/>
            <a:ext cx="90843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的值相等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6" name="yt_shape_1370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下面是小明将等式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进行变形的过程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小明出错的步骤是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D7DEEF-0D64-0AD8-05CD-581CCEACD0D2}"/>
              </a:ext>
            </a:extLst>
          </p:cNvPr>
          <p:cNvSpPr txBox="1"/>
          <p:nvPr/>
        </p:nvSpPr>
        <p:spPr>
          <a:xfrm>
            <a:off x="3040908" y="3230634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或式子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结果仍相等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A85A92-6C42-5113-729C-BD49534E3BDE}"/>
              </a:ext>
            </a:extLst>
          </p:cNvPr>
          <p:cNvSpPr txBox="1"/>
          <p:nvPr/>
        </p:nvSpPr>
        <p:spPr>
          <a:xfrm>
            <a:off x="39553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8E0197-0AD7-AB2B-8317-35F6DAD6E930}"/>
              </a:ext>
            </a:extLst>
          </p:cNvPr>
          <p:cNvSpPr txBox="1"/>
          <p:nvPr/>
        </p:nvSpPr>
        <p:spPr>
          <a:xfrm>
            <a:off x="7003307" y="3706122"/>
            <a:ext cx="460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在不确定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的情况下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210f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85D015-1BCE-BE89-6A0C-E8B7FBB2A959}"/>
              </a:ext>
            </a:extLst>
          </p:cNvPr>
          <p:cNvSpPr txBox="1"/>
          <p:nvPr/>
        </p:nvSpPr>
        <p:spPr>
          <a:xfrm>
            <a:off x="450108" y="4181610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式两边除以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1542</Words>
  <Application>Microsoft Office PowerPoint</Application>
  <PresentationFormat>宽屏</PresentationFormat>
  <Paragraphs>164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_⨹_1_1a200,isEnd</vt:lpstr>
      <vt:lpstr>_⨹_1_50aa2,isEnd</vt:lpstr>
      <vt:lpstr>_⨹_1_5b35e</vt:lpstr>
      <vt:lpstr>_⨹_1_6f0fe,isEnd</vt:lpstr>
      <vt:lpstr>_⨹_1_a210f</vt:lpstr>
      <vt:lpstr>_⨹_1_b83f0</vt:lpstr>
      <vt:lpstr>_⨹_1_c4232</vt:lpstr>
      <vt:lpstr>_⨹_1_c9530</vt:lpstr>
      <vt:lpstr>_⨹_19_fb558</vt:lpstr>
      <vt:lpstr>_⨹_2_86828,isEnd</vt:lpstr>
      <vt:lpstr>_⨹_4_6327e</vt:lpstr>
      <vt:lpstr>_⨹_5_30759,isEnd</vt:lpstr>
      <vt:lpstr>_⨹_6_6f325</vt:lpstr>
      <vt:lpstr>_⨹_6_b3c60,isEnd</vt:lpstr>
      <vt:lpstr>_⨹_8_3b364</vt:lpstr>
      <vt:lpstr>Finished</vt:lpstr>
      <vt:lpstr>W:12.00504,H:50.13504</vt:lpstr>
      <vt:lpstr>W:3.755039,H:37.44,isEnd</vt:lpstr>
      <vt:lpstr>W:6.004961,H:37.44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