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3" r:id="rId6"/>
    <p:sldId id="394" r:id="rId7"/>
    <p:sldId id="375" r:id="rId8"/>
    <p:sldId id="380" r:id="rId9"/>
    <p:sldId id="382" r:id="rId10"/>
    <p:sldId id="384" r:id="rId11"/>
    <p:sldId id="388" r:id="rId12"/>
    <p:sldId id="390" r:id="rId13"/>
    <p:sldId id="391" r:id="rId14"/>
    <p:sldId id="395" r:id="rId15"/>
    <p:sldId id="393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6" name="yt_shape_1085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55" name="yt_image_1085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8" name="yt_shape_10858"/>
          <p:cNvSpPr txBox="1"/>
          <p:nvPr/>
        </p:nvSpPr>
        <p:spPr>
          <a:xfrm>
            <a:off x="540119" y="1597583"/>
            <a:ext cx="11100497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加法交换律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交换加数的位置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加法结合律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先把前两个数相加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或者先把后两个数相加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6D03E2-1C61-7427-D49D-870C71CDB259}"/>
              </a:ext>
            </a:extLst>
          </p:cNvPr>
          <p:cNvSpPr txBox="1"/>
          <p:nvPr/>
        </p:nvSpPr>
        <p:spPr>
          <a:xfrm>
            <a:off x="75367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482621-4A13-0807-1CAE-CDB006FE0743}"/>
              </a:ext>
            </a:extLst>
          </p:cNvPr>
          <p:cNvSpPr txBox="1"/>
          <p:nvPr/>
        </p:nvSpPr>
        <p:spPr>
          <a:xfrm>
            <a:off x="10806061" y="1550777"/>
            <a:ext cx="78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cfff4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C6A704-5444-5812-A440-A0DED7916833}"/>
              </a:ext>
            </a:extLst>
          </p:cNvPr>
          <p:cNvSpPr txBox="1"/>
          <p:nvPr/>
        </p:nvSpPr>
        <p:spPr>
          <a:xfrm>
            <a:off x="450108" y="2026265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2CA9C9-740F-A610-D7A0-52DDF0E8C76C}"/>
              </a:ext>
            </a:extLst>
          </p:cNvPr>
          <p:cNvSpPr txBox="1"/>
          <p:nvPr/>
        </p:nvSpPr>
        <p:spPr>
          <a:xfrm>
            <a:off x="11194307" y="2501753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b0920"/>
              </a:rPr>
              <a:t>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2B3A1F-E56F-5572-5DA2-A37BFE8F95AB}"/>
              </a:ext>
            </a:extLst>
          </p:cNvPr>
          <p:cNvSpPr txBox="1"/>
          <p:nvPr/>
        </p:nvSpPr>
        <p:spPr>
          <a:xfrm>
            <a:off x="450108" y="29772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F0C78B-71FF-C4FE-5D53-1F72C15A56B1}"/>
              </a:ext>
            </a:extLst>
          </p:cNvPr>
          <p:cNvSpPr txBox="1"/>
          <p:nvPr/>
        </p:nvSpPr>
        <p:spPr>
          <a:xfrm>
            <a:off x="4271221" y="2977241"/>
            <a:ext cx="2381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09" name="yt_shape_10909"/>
              <p:cNvSpPr txBox="1"/>
              <p:nvPr/>
            </p:nvSpPr>
            <p:spPr>
              <a:xfrm>
                <a:off x="540000" y="1310570"/>
                <a:ext cx="9295814" cy="50388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）］＋［（－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0909" name="yt_shape_109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0570"/>
                <a:ext cx="9295814" cy="5038815"/>
              </a:xfrm>
              <a:prstGeom prst="rect">
                <a:avLst/>
              </a:prstGeom>
              <a:blipFill>
                <a:blip r:embed="rId2"/>
                <a:stretch>
                  <a:fillRect l="-2034" r="-1050" b="-2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69F351-6397-DFDA-BE4E-0D05EED13050}"/>
                  </a:ext>
                </a:extLst>
              </p:cNvPr>
              <p:cNvSpPr txBox="1"/>
              <p:nvPr/>
            </p:nvSpPr>
            <p:spPr>
              <a:xfrm>
                <a:off x="449989" y="1936229"/>
                <a:ext cx="7539101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69F351-6397-DFDA-BE4E-0D05EED130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36229"/>
                <a:ext cx="7539101" cy="801701"/>
              </a:xfrm>
              <a:prstGeom prst="rect">
                <a:avLst/>
              </a:prstGeom>
              <a:blipFill>
                <a:blip r:embed="rId3"/>
                <a:stretch>
                  <a:fillRect l="-1293" r="-1213" b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4A179A5-54E2-8759-BFDE-802F9DDB022F}"/>
                  </a:ext>
                </a:extLst>
              </p:cNvPr>
              <p:cNvSpPr txBox="1"/>
              <p:nvPr/>
            </p:nvSpPr>
            <p:spPr>
              <a:xfrm>
                <a:off x="1631504" y="2644318"/>
                <a:ext cx="2385124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4A179A5-54E2-8759-BFDE-802F9DDB02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644318"/>
                <a:ext cx="2385124" cy="766839"/>
              </a:xfrm>
              <a:prstGeom prst="rect">
                <a:avLst/>
              </a:prstGeom>
              <a:blipFill>
                <a:blip r:embed="rId4"/>
                <a:stretch>
                  <a:fillRect l="-4092" r="-409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AC3283-8A2C-1F22-ABB1-8F2A323D2DC7}"/>
                  </a:ext>
                </a:extLst>
              </p:cNvPr>
              <p:cNvSpPr txBox="1"/>
              <p:nvPr/>
            </p:nvSpPr>
            <p:spPr>
              <a:xfrm>
                <a:off x="1631504" y="3317545"/>
                <a:ext cx="1446912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AC3283-8A2C-1F22-ABB1-8F2A323D2D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317545"/>
                <a:ext cx="1446912" cy="766839"/>
              </a:xfrm>
              <a:prstGeom prst="rect">
                <a:avLst/>
              </a:prstGeom>
              <a:blipFill>
                <a:blip r:embed="rId5"/>
                <a:stretch>
                  <a:fillRect l="-6751" r="-67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0BA7B8-3C9C-B054-9239-A41522E1DC80}"/>
                  </a:ext>
                </a:extLst>
              </p:cNvPr>
              <p:cNvSpPr txBox="1"/>
              <p:nvPr/>
            </p:nvSpPr>
            <p:spPr>
              <a:xfrm>
                <a:off x="449989" y="4672381"/>
                <a:ext cx="9385998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）］＋［（－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0BA7B8-3C9C-B054-9239-A41522E1DC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72381"/>
                <a:ext cx="9385998" cy="775221"/>
              </a:xfrm>
              <a:prstGeom prst="rect">
                <a:avLst/>
              </a:prstGeom>
              <a:blipFill>
                <a:blip r:embed="rId6"/>
                <a:stretch>
                  <a:fillRect l="-1039" r="-974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5362E3C-3C83-E99B-1BE0-604967E2518F}"/>
              </a:ext>
            </a:extLst>
          </p:cNvPr>
          <p:cNvSpPr txBox="1"/>
          <p:nvPr/>
        </p:nvSpPr>
        <p:spPr>
          <a:xfrm>
            <a:off x="1631504" y="535399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06D12C-192C-4367-B665-E7F1354B9473}"/>
              </a:ext>
            </a:extLst>
          </p:cNvPr>
          <p:cNvSpPr txBox="1"/>
          <p:nvPr/>
        </p:nvSpPr>
        <p:spPr>
          <a:xfrm>
            <a:off x="1631504" y="5829478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827" y="764704"/>
            <a:ext cx="3185487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用简便方法计算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7" name="yt_shape_1091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马冰写作业时不慎将墨水滴在数轴上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bfac"/>
              </a:rPr>
              <a:t>判定墨迹盖住部分的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整数的和是多少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918" name="yt_image_10918" title="H_34.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3389" y="1995319"/>
            <a:ext cx="4545221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0" name="yt_shape_10920"/>
          <p:cNvSpPr txBox="1"/>
          <p:nvPr/>
        </p:nvSpPr>
        <p:spPr>
          <a:xfrm>
            <a:off x="540120" y="248377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被墨迹盖住的整数有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它们分别是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d35f3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即它们的和是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BE04EE-0678-4E8C-6492-B9D6F855E316}"/>
              </a:ext>
            </a:extLst>
          </p:cNvPr>
          <p:cNvSpPr txBox="1"/>
          <p:nvPr/>
        </p:nvSpPr>
        <p:spPr>
          <a:xfrm>
            <a:off x="450109" y="2436973"/>
            <a:ext cx="1115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被墨迹盖住的整数有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它们分别是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4EAD7F-74CC-470F-4B3D-8C8997A83331}"/>
              </a:ext>
            </a:extLst>
          </p:cNvPr>
          <p:cNvSpPr txBox="1"/>
          <p:nvPr/>
        </p:nvSpPr>
        <p:spPr>
          <a:xfrm>
            <a:off x="450109" y="2912461"/>
            <a:ext cx="10746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d35f3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EE7CFC-1E3F-25AC-8ED9-0D3DE65E5D7E}"/>
              </a:ext>
            </a:extLst>
          </p:cNvPr>
          <p:cNvSpPr txBox="1"/>
          <p:nvPr/>
        </p:nvSpPr>
        <p:spPr>
          <a:xfrm>
            <a:off x="450109" y="3387949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7C3C63-6225-DAA6-8761-EC23DE8C2A4D}"/>
              </a:ext>
            </a:extLst>
          </p:cNvPr>
          <p:cNvSpPr txBox="1"/>
          <p:nvPr/>
        </p:nvSpPr>
        <p:spPr>
          <a:xfrm>
            <a:off x="450109" y="3863437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即它们的和是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2" name="yt_shape_10922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921" name="yt_image_10921" title="H_29.7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924" name="yt_shape_10924"/>
              <p:cNvSpPr txBox="1"/>
              <p:nvPr/>
            </p:nvSpPr>
            <p:spPr>
              <a:xfrm>
                <a:off x="540119" y="1596158"/>
                <a:ext cx="11492915" cy="36656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用拆分法简便计算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先阅读第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再计算第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b3004"/>
                  </a:rPr>
                  <a:t>）＝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＋［（－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409b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24" name="yt_shape_109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6158"/>
                <a:ext cx="11492915" cy="3665683"/>
              </a:xfrm>
              <a:prstGeom prst="rect">
                <a:avLst/>
              </a:prstGeom>
              <a:blipFill>
                <a:blip r:embed="rId3"/>
                <a:stretch>
                  <a:fillRect l="-1645" t="-1498" b="-1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0" name="yt_shape_10930"/>
              <p:cNvSpPr txBox="1"/>
              <p:nvPr/>
            </p:nvSpPr>
            <p:spPr>
              <a:xfrm>
                <a:off x="540119" y="900000"/>
                <a:ext cx="11492915" cy="47421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4050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0e410"/>
                  </a:rPr>
                  <a:t>）＋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3470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0" name="yt_shape_10930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742196"/>
              </a:xfrm>
              <a:prstGeom prst="rect">
                <a:avLst/>
              </a:prstGeom>
              <a:blipFill>
                <a:blip r:embed="rId2"/>
                <a:stretch>
                  <a:fillRect l="-1645" b="-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F209451-1522-6785-087A-66443616176D}"/>
                  </a:ext>
                </a:extLst>
              </p:cNvPr>
              <p:cNvSpPr txBox="1"/>
              <p:nvPr/>
            </p:nvSpPr>
            <p:spPr>
              <a:xfrm>
                <a:off x="187266" y="1609838"/>
                <a:ext cx="12198620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2_0e410"/>
                  </a:rPr>
                  <a:t>）＋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F209451-1522-6785-087A-6644361617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266" y="1609838"/>
                <a:ext cx="12198620" cy="775792"/>
              </a:xfrm>
              <a:prstGeom prst="rect">
                <a:avLst/>
              </a:prstGeom>
              <a:blipFill>
                <a:blip r:embed="rId3"/>
                <a:stretch>
                  <a:fillRect l="-800" t="-7087" r="-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874B2F-4FD8-BA7D-7101-37388C9554CB}"/>
                  </a:ext>
                </a:extLst>
              </p:cNvPr>
              <p:cNvSpPr txBox="1"/>
              <p:nvPr/>
            </p:nvSpPr>
            <p:spPr>
              <a:xfrm>
                <a:off x="1419911" y="1831881"/>
                <a:ext cx="11055986" cy="25271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</a:endParaRPr>
              </a:p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）］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f3470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874B2F-4FD8-BA7D-7101-37388C9554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9911" y="1831881"/>
                <a:ext cx="11055986" cy="2527174"/>
              </a:xfrm>
              <a:prstGeom prst="rect">
                <a:avLst/>
              </a:prstGeom>
              <a:blipFill>
                <a:blip r:embed="rId4"/>
                <a:stretch>
                  <a:fillRect l="-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E0CB9E-B9AF-94EC-8571-16B53679EC86}"/>
                  </a:ext>
                </a:extLst>
              </p:cNvPr>
              <p:cNvSpPr txBox="1"/>
              <p:nvPr/>
            </p:nvSpPr>
            <p:spPr>
              <a:xfrm>
                <a:off x="1419911" y="3313660"/>
                <a:ext cx="20803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E0CB9E-B9AF-94EC-8571-16B53679EC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9911" y="3313660"/>
                <a:ext cx="2080324" cy="766458"/>
              </a:xfrm>
              <a:prstGeom prst="rect">
                <a:avLst/>
              </a:prstGeom>
              <a:blipFill>
                <a:blip r:embed="rId5"/>
                <a:stretch>
                  <a:fillRect l="-4692" r="-469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FB28754-3135-A77A-825F-0D4EC64894AE}"/>
                  </a:ext>
                </a:extLst>
              </p:cNvPr>
              <p:cNvSpPr txBox="1"/>
              <p:nvPr/>
            </p:nvSpPr>
            <p:spPr>
              <a:xfrm>
                <a:off x="1419911" y="3986506"/>
                <a:ext cx="1165924" cy="7276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FB28754-3135-A77A-825F-0D4EC64894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9911" y="3986506"/>
                <a:ext cx="1165924" cy="727659"/>
              </a:xfrm>
              <a:prstGeom prst="rect">
                <a:avLst/>
              </a:prstGeom>
              <a:blipFill>
                <a:blip r:embed="rId6"/>
                <a:stretch>
                  <a:fillRect l="-8377" r="-8377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uiExpand="1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5" name="yt_shape_10935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934" name="yt_image_109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7" name="yt_shape_10937"/>
          <p:cNvSpPr txBox="1"/>
          <p:nvPr/>
        </p:nvSpPr>
        <p:spPr>
          <a:xfrm>
            <a:off x="540000" y="1350999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利用加法的运算律简化运算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应把握三个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结合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相反结合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b2de0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同号结合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凑整结合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1" name="yt_shape_1086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60" name="yt_image_1086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63" name="yt_shape_10863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加法运算律</a:t>
            </a:r>
          </a:p>
        </p:txBody>
      </p:sp>
      <p:sp>
        <p:nvSpPr>
          <p:cNvPr id="10864" name="yt_shape_10864"/>
          <p:cNvSpPr txBox="1"/>
          <p:nvPr/>
        </p:nvSpPr>
        <p:spPr>
          <a:xfrm>
            <a:off x="540000" y="2102862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下列运用加法交换律正确的是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65" name="yt_table_108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698684"/>
              </p:ext>
            </p:extLst>
          </p:nvPr>
        </p:nvGraphicFramePr>
        <p:xfrm>
          <a:off x="540056" y="2582165"/>
          <a:ext cx="5300663" cy="1901952"/>
        </p:xfrm>
        <a:graphic>
          <a:graphicData uri="http://schemas.openxmlformats.org/drawingml/2006/table">
            <a:tbl>
              <a:tblPr/>
              <a:tblGrid>
                <a:gridCol w="530066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67" name="yt_shape_10867"/>
              <p:cNvSpPr txBox="1"/>
              <p:nvPr/>
            </p:nvSpPr>
            <p:spPr>
              <a:xfrm>
                <a:off x="540000" y="4534485"/>
                <a:ext cx="9577943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867" name="yt_shape_1086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34485"/>
                <a:ext cx="9577943" cy="641971"/>
              </a:xfrm>
              <a:prstGeom prst="rect">
                <a:avLst/>
              </a:prstGeom>
              <a:blipFill>
                <a:blip r:embed="rId3"/>
                <a:stretch>
                  <a:fillRect l="-1973" r="-95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69" name="yt_table_10869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2039423"/>
                  </p:ext>
                </p:extLst>
              </p:nvPr>
            </p:nvGraphicFramePr>
            <p:xfrm>
              <a:off x="540056" y="5227244"/>
              <a:ext cx="8505191" cy="671449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  <a:gridCol w="2600643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1381125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869" name="yt_table_10869" descr="{&quot;rangeId&quot;:5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2039423"/>
                  </p:ext>
                </p:extLst>
              </p:nvPr>
            </p:nvGraphicFramePr>
            <p:xfrm>
              <a:off x="540056" y="5227244"/>
              <a:ext cx="8505191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  <a:gridCol w="2600643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1381125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3770" r="-5316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1497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3652288">
            <a:extLst>
              <a:ext uri="{FF2B5EF4-FFF2-40B4-BE49-F238E27FC236}">
                <a16:creationId xmlns:a16="http://schemas.microsoft.com/office/drawing/2014/main" id="{81571C08-4DB3-D9AD-D068-F0A6B638D9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E56064-8C28-B721-7419-BBE8A968BF69}"/>
              </a:ext>
            </a:extLst>
          </p:cNvPr>
          <p:cNvSpPr txBox="1"/>
          <p:nvPr/>
        </p:nvSpPr>
        <p:spPr>
          <a:xfrm>
            <a:off x="54029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1E818A-769A-6BCC-5C4E-099E970AC657}"/>
              </a:ext>
            </a:extLst>
          </p:cNvPr>
          <p:cNvSpPr txBox="1"/>
          <p:nvPr/>
        </p:nvSpPr>
        <p:spPr>
          <a:xfrm>
            <a:off x="9122501" y="4487679"/>
            <a:ext cx="383285" cy="7293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0" name="yt_shape_10870"/>
          <p:cNvSpPr txBox="1"/>
          <p:nvPr/>
        </p:nvSpPr>
        <p:spPr>
          <a:xfrm>
            <a:off x="540000" y="900000"/>
            <a:ext cx="8463855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在后面的横线上填上这一步所依据的运算律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  <a:tabLst>
                <a:tab pos="4399740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</a:p>
          <a:p>
            <a:pPr eaLnBrk="1" latinLnBrk="0" hangingPunct="0">
              <a:lnSpc>
                <a:spcPct val="129999"/>
              </a:lnSpc>
              <a:tabLst>
                <a:tab pos="4399740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[19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0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1EB345-F974-0BC9-FA33-5468D6267B4B}"/>
              </a:ext>
            </a:extLst>
          </p:cNvPr>
          <p:cNvSpPr txBox="1"/>
          <p:nvPr/>
        </p:nvSpPr>
        <p:spPr>
          <a:xfrm>
            <a:off x="5154704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加法交换律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D3EA7D-645C-36D1-B88C-D6AC3EFF1205}"/>
              </a:ext>
            </a:extLst>
          </p:cNvPr>
          <p:cNvSpPr txBox="1"/>
          <p:nvPr/>
        </p:nvSpPr>
        <p:spPr>
          <a:xfrm>
            <a:off x="5154704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加法结合律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096177-C0DC-6ECC-6429-092D3D3C2863}"/>
              </a:ext>
            </a:extLst>
          </p:cNvPr>
          <p:cNvSpPr txBox="1"/>
          <p:nvPr/>
        </p:nvSpPr>
        <p:spPr>
          <a:xfrm>
            <a:off x="8222389" y="370612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8" name="yt_shape_10878"/>
          <p:cNvSpPr txBox="1"/>
          <p:nvPr/>
        </p:nvSpPr>
        <p:spPr>
          <a:xfrm>
            <a:off x="540000" y="1340768"/>
            <a:ext cx="6206827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F4DD80-D8A4-2096-3364-1A1D60781C76}"/>
              </a:ext>
            </a:extLst>
          </p:cNvPr>
          <p:cNvSpPr txBox="1"/>
          <p:nvPr/>
        </p:nvSpPr>
        <p:spPr>
          <a:xfrm>
            <a:off x="449989" y="1769450"/>
            <a:ext cx="632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265136-8943-B755-D86B-35225F396143}"/>
              </a:ext>
            </a:extLst>
          </p:cNvPr>
          <p:cNvSpPr txBox="1"/>
          <p:nvPr/>
        </p:nvSpPr>
        <p:spPr>
          <a:xfrm>
            <a:off x="1694082" y="224493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05C943-305D-982F-DF71-5140A56359B6}"/>
              </a:ext>
            </a:extLst>
          </p:cNvPr>
          <p:cNvSpPr txBox="1"/>
          <p:nvPr/>
        </p:nvSpPr>
        <p:spPr>
          <a:xfrm>
            <a:off x="1694082" y="272042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634A2A-E4E5-5F3C-EC00-191F836FFBDC}"/>
              </a:ext>
            </a:extLst>
          </p:cNvPr>
          <p:cNvSpPr txBox="1"/>
          <p:nvPr/>
        </p:nvSpPr>
        <p:spPr>
          <a:xfrm>
            <a:off x="449989" y="3671402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B9A334-0256-E5CF-6398-DDF4EF35B0A7}"/>
              </a:ext>
            </a:extLst>
          </p:cNvPr>
          <p:cNvSpPr txBox="1"/>
          <p:nvPr/>
        </p:nvSpPr>
        <p:spPr>
          <a:xfrm>
            <a:off x="1694082" y="414689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BE971D-5066-4E78-2CE1-A3D51BAF2122}"/>
              </a:ext>
            </a:extLst>
          </p:cNvPr>
          <p:cNvSpPr txBox="1"/>
          <p:nvPr/>
        </p:nvSpPr>
        <p:spPr>
          <a:xfrm>
            <a:off x="1694082" y="462237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988" y="768304"/>
            <a:ext cx="888637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运用加法的运算律计算下列各题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82" name="yt_shape_10882"/>
              <p:cNvSpPr txBox="1"/>
              <p:nvPr/>
            </p:nvSpPr>
            <p:spPr>
              <a:xfrm>
                <a:off x="540000" y="900000"/>
                <a:ext cx="7377019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82" name="yt_shape_10882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77019" cy="2264659"/>
              </a:xfrm>
              <a:prstGeom prst="rect">
                <a:avLst/>
              </a:prstGeom>
              <a:blipFill>
                <a:blip r:embed="rId2"/>
                <a:stretch>
                  <a:fillRect l="-2562" r="-1488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70D17CC-87B8-746A-5139-6464B208C68E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74857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770D17CC-87B8-746A-5139-6464B208C6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7485762" cy="765061"/>
              </a:xfrm>
              <a:prstGeom prst="rect">
                <a:avLst/>
              </a:prstGeom>
              <a:blipFill>
                <a:blip r:embed="rId3"/>
                <a:stretch>
                  <a:fillRect l="-1303" r="-12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A1817EF-1A80-9338-3B19-A309B44C6D52}"/>
              </a:ext>
            </a:extLst>
          </p:cNvPr>
          <p:cNvSpPr txBox="1"/>
          <p:nvPr/>
        </p:nvSpPr>
        <p:spPr>
          <a:xfrm>
            <a:off x="1631504" y="219609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B404A0-92F3-73C8-F4E6-3455BDE079C1}"/>
              </a:ext>
            </a:extLst>
          </p:cNvPr>
          <p:cNvSpPr txBox="1"/>
          <p:nvPr/>
        </p:nvSpPr>
        <p:spPr>
          <a:xfrm>
            <a:off x="1631504" y="26715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6" name="yt_shape_10886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有理数加法运算律的应用</a:t>
            </a:r>
          </a:p>
        </p:txBody>
      </p:sp>
      <p:sp>
        <p:nvSpPr>
          <p:cNvPr id="10887" name="yt_shape_10887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一架直升机从海拔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米的高原上起飞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第一次上升了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第二次上升了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7697,isEnd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第三次上升了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第四次上升了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9f31,isEnd"/>
              </a:rPr>
              <a:t>此时这架飞机离海平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888" name="yt_shape_10888"/>
          <p:cNvSpPr txBox="1"/>
          <p:nvPr/>
        </p:nvSpPr>
        <p:spPr>
          <a:xfrm>
            <a:off x="540119" y="283913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某气象员为了掌握一周内天气的变化情况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测量了一周内的气温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b2b3"/>
              </a:rPr>
              <a:t>下列是一周内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气温变化情况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正数表示比前一日上升数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负数表示比前一日下降数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889" name="yt_table_1088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705061"/>
              </p:ext>
            </p:extLst>
          </p:nvPr>
        </p:nvGraphicFramePr>
        <p:xfrm>
          <a:off x="540000" y="3782086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6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75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75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气温变化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91" name="yt_shape_10891"/>
          <p:cNvSpPr txBox="1"/>
          <p:nvPr/>
        </p:nvSpPr>
        <p:spPr>
          <a:xfrm>
            <a:off x="540000" y="5185692"/>
            <a:ext cx="507831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试分析这个星期气温的总体变化情况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892" name="yt_shape_10892"/>
          <p:cNvSpPr txBox="1"/>
          <p:nvPr/>
        </p:nvSpPr>
        <p:spPr>
          <a:xfrm>
            <a:off x="540000" y="5648516"/>
            <a:ext cx="754052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所以这个星期总体气温上升了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3" name="yt_shape_1722173652375">
            <a:extLst>
              <a:ext uri="{FF2B5EF4-FFF2-40B4-BE49-F238E27FC236}">
                <a16:creationId xmlns:a16="http://schemas.microsoft.com/office/drawing/2014/main" id="{599A7AF2-3FE8-C122-8F66-5E9088EF0B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4211DA-0176-C892-38E1-F0134F155D57}"/>
              </a:ext>
            </a:extLst>
          </p:cNvPr>
          <p:cNvSpPr txBox="1"/>
          <p:nvPr/>
        </p:nvSpPr>
        <p:spPr>
          <a:xfrm>
            <a:off x="1059708" y="230373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5E79E5-2158-0C33-FFAF-D188EF0CC784}"/>
              </a:ext>
            </a:extLst>
          </p:cNvPr>
          <p:cNvSpPr txBox="1"/>
          <p:nvPr/>
        </p:nvSpPr>
        <p:spPr>
          <a:xfrm>
            <a:off x="449989" y="5601710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7D338B-3497-121E-EF6B-20E3B0C787FA}"/>
              </a:ext>
            </a:extLst>
          </p:cNvPr>
          <p:cNvSpPr txBox="1"/>
          <p:nvPr/>
        </p:nvSpPr>
        <p:spPr>
          <a:xfrm>
            <a:off x="449989" y="6077198"/>
            <a:ext cx="476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所以这个星期总体气温上升了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3" name="yt_shape_10893"/>
          <p:cNvSpPr txBox="1"/>
          <p:nvPr/>
        </p:nvSpPr>
        <p:spPr>
          <a:xfrm>
            <a:off x="540000" y="900000"/>
            <a:ext cx="898322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在进行加法计算时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因拆分带分数出现符号问题而出错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94" name="yt_shape_10894"/>
              <p:cNvSpPr txBox="1"/>
              <p:nvPr/>
            </p:nvSpPr>
            <p:spPr>
              <a:xfrm>
                <a:off x="540000" y="1399565"/>
                <a:ext cx="6674904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94" name="yt_shape_10894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674904" cy="641201"/>
              </a:xfrm>
              <a:prstGeom prst="rect">
                <a:avLst/>
              </a:prstGeom>
              <a:blipFill>
                <a:blip r:embed="rId2"/>
                <a:stretch>
                  <a:fillRect l="-2831" r="-173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652449">
            <a:extLst>
              <a:ext uri="{FF2B5EF4-FFF2-40B4-BE49-F238E27FC236}">
                <a16:creationId xmlns:a16="http://schemas.microsoft.com/office/drawing/2014/main" id="{2036F814-4C9D-0EB2-6EFE-DF76EB46EF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7E724B-0FA8-A7AD-C7DB-70A496050AD0}"/>
                  </a:ext>
                </a:extLst>
              </p:cNvPr>
              <p:cNvSpPr txBox="1"/>
              <p:nvPr/>
            </p:nvSpPr>
            <p:spPr>
              <a:xfrm>
                <a:off x="5922102" y="1352759"/>
                <a:ext cx="11659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817E724B-0FA8-A7AD-C7DB-70A496050A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2102" y="1352759"/>
                <a:ext cx="1165924" cy="728612"/>
              </a:xfrm>
              <a:prstGeom prst="rect">
                <a:avLst/>
              </a:prstGeom>
              <a:blipFill>
                <a:blip r:embed="rId4"/>
                <a:stretch>
                  <a:fillRect l="-781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B0B39C2-6AEC-93E5-68E2-6A6DF563612B}"/>
              </a:ext>
            </a:extLst>
          </p:cNvPr>
          <p:cNvCxnSpPr/>
          <p:nvPr/>
        </p:nvCxnSpPr>
        <p:spPr>
          <a:xfrm>
            <a:off x="5707313" y="2053615"/>
            <a:ext cx="1290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7" name="yt_shape_1089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96" name="yt_image_10896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99" name="yt_shape_10899"/>
          <p:cNvSpPr txBox="1"/>
          <p:nvPr/>
        </p:nvSpPr>
        <p:spPr>
          <a:xfrm>
            <a:off x="540000" y="1591869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下列变形运用加法运算律正确的是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00" name="yt_table_10900" title="H_150.8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0642869"/>
                  </p:ext>
                </p:extLst>
              </p:nvPr>
            </p:nvGraphicFramePr>
            <p:xfrm>
              <a:off x="540056" y="2071172"/>
              <a:ext cx="7110414" cy="2108645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900" name="yt_table_10900" descr="{&quot;rangeId&quot;:13,&quot;type&quot;:&quot;Option&quot;}" title="H_150.8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0642869"/>
                  </p:ext>
                </p:extLst>
              </p:nvPr>
            </p:nvGraphicFramePr>
            <p:xfrm>
              <a:off x="540056" y="2071172"/>
              <a:ext cx="7110414" cy="1915987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5660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4BC26D-1A56-2AC7-1900-5361AAB8C2A0}"/>
              </a:ext>
            </a:extLst>
          </p:cNvPr>
          <p:cNvSpPr txBox="1"/>
          <p:nvPr/>
        </p:nvSpPr>
        <p:spPr>
          <a:xfrm>
            <a:off x="60125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1" name="yt_shape_1090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老师在黑板上写了四个式子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913b"/>
              </a:rPr>
              <a:t>其中计算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结果为整数的是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02" name="yt_table_10902" title="H_156.9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720385"/>
              </p:ext>
            </p:extLst>
          </p:nvPr>
        </p:nvGraphicFramePr>
        <p:xfrm>
          <a:off x="6096000" y="2011799"/>
          <a:ext cx="5195960" cy="19933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195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	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…①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	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…②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	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…③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	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904" name="yt_table_1090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677194"/>
              </p:ext>
            </p:extLst>
          </p:nvPr>
        </p:nvGraphicFramePr>
        <p:xfrm>
          <a:off x="540056" y="2103239"/>
          <a:ext cx="1414463" cy="1901952"/>
        </p:xfrm>
        <a:graphic>
          <a:graphicData uri="http://schemas.openxmlformats.org/drawingml/2006/table">
            <a:tbl>
              <a:tblPr/>
              <a:tblGrid>
                <a:gridCol w="141446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CDAAE8D-98BA-BC09-9264-9544E5D3EA8C}"/>
              </a:ext>
            </a:extLst>
          </p:cNvPr>
          <p:cNvSpPr txBox="1"/>
          <p:nvPr/>
        </p:nvSpPr>
        <p:spPr>
          <a:xfrm>
            <a:off x="3193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906"/>
          <p:cNvSpPr txBox="1"/>
          <p:nvPr/>
        </p:nvSpPr>
        <p:spPr>
          <a:xfrm>
            <a:off x="540119" y="4200228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某公交车上原有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个站点时上下车情况如下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1d23,isEnd"/>
              </a:rPr>
              <a:t>上车为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下车为负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888e,isEnd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则车上还有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对于正整数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规定一种新运算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2350,isEnd"/>
              </a:rPr>
              <a:t>开始的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个整数之和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F2A224-3187-E36F-2F2E-1E0F9366ED83}"/>
              </a:ext>
            </a:extLst>
          </p:cNvPr>
          <p:cNvSpPr txBox="1"/>
          <p:nvPr/>
        </p:nvSpPr>
        <p:spPr>
          <a:xfrm>
            <a:off x="2278908" y="510439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88DA5A-94AC-8EC5-B5C5-006E27BDB974}"/>
              </a:ext>
            </a:extLst>
          </p:cNvPr>
          <p:cNvSpPr txBox="1"/>
          <p:nvPr/>
        </p:nvSpPr>
        <p:spPr>
          <a:xfrm>
            <a:off x="8622557" y="605537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982</Words>
  <Application>Microsoft Office PowerPoint</Application>
  <PresentationFormat>宽屏</PresentationFormat>
  <Paragraphs>150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8" baseType="lpstr">
      <vt:lpstr>,isEnd</vt:lpstr>
      <vt:lpstr>_⨹_1_57697,isEnd</vt:lpstr>
      <vt:lpstr>_⨹_1_6409b</vt:lpstr>
      <vt:lpstr>_⨹_1_b0920</vt:lpstr>
      <vt:lpstr>_⨹_1_b2de0</vt:lpstr>
      <vt:lpstr>_⨹_1_cfff4</vt:lpstr>
      <vt:lpstr>_⨹_1_d35f3</vt:lpstr>
      <vt:lpstr>_⨹_1_f3470</vt:lpstr>
      <vt:lpstr>_⨹_2_0e410</vt:lpstr>
      <vt:lpstr>_⨹_2_8888e,isEnd</vt:lpstr>
      <vt:lpstr>_⨹_2_b3004</vt:lpstr>
      <vt:lpstr>_⨹_3_31d23,isEnd</vt:lpstr>
      <vt:lpstr>_⨹_3_92350,isEnd</vt:lpstr>
      <vt:lpstr>_⨹_4_9913b</vt:lpstr>
      <vt:lpstr>_⨹_6_1b2b3</vt:lpstr>
      <vt:lpstr>_⨹_9_49f31,isEnd</vt:lpstr>
      <vt:lpstr>_⨹_9_ebfac</vt:lpstr>
      <vt:lpstr>Finished</vt:lpstr>
      <vt:lpstr>IsAddLine</vt:lpstr>
      <vt:lpstr>W:3.755039,H:37.44,isEnd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2024-07-28T15:28:43Z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