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4" r:id="rId6"/>
    <p:sldId id="376" r:id="rId7"/>
    <p:sldId id="380" r:id="rId8"/>
    <p:sldId id="384" r:id="rId9"/>
    <p:sldId id="386" r:id="rId10"/>
    <p:sldId id="390" r:id="rId11"/>
    <p:sldId id="393" r:id="rId12"/>
    <p:sldId id="400" r:id="rId13"/>
    <p:sldId id="402" r:id="rId14"/>
    <p:sldId id="403" r:id="rId15"/>
    <p:sldId id="40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64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4" name="yt_shape_1028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83" name="yt_image_1028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6" name="yt_shape_10286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不同的两个数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在任意一个数的前面添加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1abd,isEnd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新的数就表示原数的相反数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互为相反数的两个数对应的点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4a00,isEnd"/>
              </a:rPr>
              <a:t>在数轴上关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一个正数的相反数是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一个负数的相反数是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a978,isEnd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51C5DD-4F2C-DF37-D385-07073460DD0B}"/>
              </a:ext>
            </a:extLst>
          </p:cNvPr>
          <p:cNvSpPr txBox="1"/>
          <p:nvPr/>
        </p:nvSpPr>
        <p:spPr>
          <a:xfrm>
            <a:off x="17455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522EB2-2A9A-9F91-771F-8CB8494C6F2D}"/>
              </a:ext>
            </a:extLst>
          </p:cNvPr>
          <p:cNvSpPr txBox="1"/>
          <p:nvPr/>
        </p:nvSpPr>
        <p:spPr>
          <a:xfrm>
            <a:off x="104323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AD777F-0562-A83E-CDFF-D04711ECA614}"/>
              </a:ext>
            </a:extLst>
          </p:cNvPr>
          <p:cNvSpPr txBox="1"/>
          <p:nvPr/>
        </p:nvSpPr>
        <p:spPr>
          <a:xfrm>
            <a:off x="10597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C3ED61-3DA7-6F3D-9295-EA4F3291B14E}"/>
              </a:ext>
            </a:extLst>
          </p:cNvPr>
          <p:cNvSpPr txBox="1"/>
          <p:nvPr/>
        </p:nvSpPr>
        <p:spPr>
          <a:xfrm>
            <a:off x="38791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888CAB-C600-69EA-E5B1-38F77DB289DC}"/>
              </a:ext>
            </a:extLst>
          </p:cNvPr>
          <p:cNvSpPr txBox="1"/>
          <p:nvPr/>
        </p:nvSpPr>
        <p:spPr>
          <a:xfrm>
            <a:off x="8146307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42BDA4-4DCE-09C1-D884-D7A0680300E3}"/>
              </a:ext>
            </a:extLst>
          </p:cNvPr>
          <p:cNvSpPr txBox="1"/>
          <p:nvPr/>
        </p:nvSpPr>
        <p:spPr>
          <a:xfrm>
            <a:off x="1059708" y="34527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54" name="yt_shape_10354"/>
              <p:cNvSpPr txBox="1"/>
              <p:nvPr/>
            </p:nvSpPr>
            <p:spPr>
              <a:xfrm>
                <a:off x="540000" y="900000"/>
                <a:ext cx="5463034" cy="3510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化简下列各式的符号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并回答问题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54" name="yt_shape_10354" descr="{&quot;rangeId&quot;:2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3034" cy="3510192"/>
              </a:xfrm>
              <a:prstGeom prst="rect">
                <a:avLst/>
              </a:prstGeom>
              <a:blipFill>
                <a:blip r:embed="rId2"/>
                <a:stretch>
                  <a:fillRect l="-3460" t="-1565" r="-2344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4A0957-7ACD-13F3-4423-998C9260387C}"/>
                  </a:ext>
                </a:extLst>
              </p:cNvPr>
              <p:cNvSpPr txBox="1"/>
              <p:nvPr/>
            </p:nvSpPr>
            <p:spPr>
              <a:xfrm>
                <a:off x="450108" y="4410192"/>
                <a:ext cx="7518100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4A0957-7ACD-13F3-4423-998C926038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10192"/>
                <a:ext cx="7518100" cy="768046"/>
              </a:xfrm>
              <a:prstGeom prst="rect">
                <a:avLst/>
              </a:prstGeom>
              <a:blipFill>
                <a:blip r:embed="rId3"/>
                <a:stretch>
                  <a:fillRect l="-129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362"/>
              <p:cNvSpPr txBox="1"/>
              <p:nvPr/>
            </p:nvSpPr>
            <p:spPr>
              <a:xfrm>
                <a:off x="540119" y="5178239"/>
                <a:ext cx="11492915" cy="9977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前面有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个负号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化简结果是多少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前面有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个负号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化简结果是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前面有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个负号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化简结果是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规律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0_f3e09"/>
                  </a:rPr>
                  <a:t>一个数的前面有偶数个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负号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化简结果是其本身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一个数的前面有奇数个负号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9_a52eb"/>
                  </a:rPr>
                  <a:t>化简结果是这个数的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相反数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3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78239"/>
                <a:ext cx="11492915" cy="997781"/>
              </a:xfrm>
              <a:prstGeom prst="rect">
                <a:avLst/>
              </a:prstGeom>
              <a:blipFill>
                <a:blip r:embed="rId4"/>
                <a:stretch>
                  <a:fillRect l="-1645" t="-4878" b="-264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3E831F3-FE14-C535-3CB1-6769231F4275}"/>
              </a:ext>
            </a:extLst>
          </p:cNvPr>
          <p:cNvSpPr txBox="1"/>
          <p:nvPr/>
        </p:nvSpPr>
        <p:spPr>
          <a:xfrm>
            <a:off x="450108" y="5606920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62" name="yt_shape_10362"/>
              <p:cNvSpPr txBox="1"/>
              <p:nvPr/>
            </p:nvSpPr>
            <p:spPr>
              <a:xfrm>
                <a:off x="540119" y="900001"/>
                <a:ext cx="11492915" cy="6063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前面有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个负号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化简结果是多少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你能总结出什么规律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前面有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个负号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化简结果是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规律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0_f3e09"/>
                  </a:rPr>
                  <a:t>一个数的前面有偶数个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负号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化简结果是其本身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一个数的前面有奇数个负号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9_a52eb"/>
                  </a:rPr>
                  <a:t>化简结果是这个数的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相反数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62" name="yt_shape_103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492915" cy="606388"/>
              </a:xfrm>
              <a:prstGeom prst="rect">
                <a:avLst/>
              </a:prstGeom>
              <a:blipFill>
                <a:blip r:embed="rId2"/>
                <a:stretch>
                  <a:fillRect l="-1645" t="-9091" b="-424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9F79D71-E966-2079-3AAC-6892A74D0505}"/>
              </a:ext>
            </a:extLst>
          </p:cNvPr>
          <p:cNvSpPr txBox="1"/>
          <p:nvPr/>
        </p:nvSpPr>
        <p:spPr>
          <a:xfrm>
            <a:off x="450108" y="1412776"/>
            <a:ext cx="11362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前面有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化简结果是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f3e09"/>
              </a:rPr>
              <a:t>一个数的前面有偶数个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90790B-BE2B-D7BF-AD6C-AF3C7D40DD70}"/>
              </a:ext>
            </a:extLst>
          </p:cNvPr>
          <p:cNvSpPr txBox="1"/>
          <p:nvPr/>
        </p:nvSpPr>
        <p:spPr>
          <a:xfrm>
            <a:off x="450108" y="1888264"/>
            <a:ext cx="11286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负号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化简结果是其本身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一个数的前面有奇数个负号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9_a52eb"/>
              </a:rPr>
              <a:t>化简结果是这个数的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1BF884-DB8F-DF63-ACAC-95FD95102CA5}"/>
              </a:ext>
            </a:extLst>
          </p:cNvPr>
          <p:cNvSpPr txBox="1"/>
          <p:nvPr/>
        </p:nvSpPr>
        <p:spPr>
          <a:xfrm>
            <a:off x="450108" y="2363752"/>
            <a:ext cx="1323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9" name="yt_shape_1036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4225"/>
              </a:rPr>
              <a:t>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3124A3-61C0-BDCF-C1B4-E391366D9BAE}"/>
              </a:ext>
            </a:extLst>
          </p:cNvPr>
          <p:cNvSpPr txBox="1"/>
          <p:nvPr/>
        </p:nvSpPr>
        <p:spPr>
          <a:xfrm>
            <a:off x="450108" y="1804170"/>
            <a:ext cx="9873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6D9C53-4D19-1D69-4F01-80D26D3E028A}"/>
              </a:ext>
            </a:extLst>
          </p:cNvPr>
          <p:cNvSpPr txBox="1"/>
          <p:nvPr/>
        </p:nvSpPr>
        <p:spPr>
          <a:xfrm>
            <a:off x="450108" y="2279658"/>
            <a:ext cx="533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3FD295-8E3A-8746-F51C-7DD9FBA3F40C}"/>
              </a:ext>
            </a:extLst>
          </p:cNvPr>
          <p:cNvSpPr txBox="1"/>
          <p:nvPr/>
        </p:nvSpPr>
        <p:spPr>
          <a:xfrm>
            <a:off x="450108" y="2755146"/>
            <a:ext cx="427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2" name="yt_shape_1037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71" name="yt_image_1037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4" name="yt_shape_10374"/>
          <p:cNvSpPr txBox="1"/>
          <p:nvPr/>
        </p:nvSpPr>
        <p:spPr>
          <a:xfrm>
            <a:off x="540119" y="1597583"/>
            <a:ext cx="11492915" cy="13654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276e4"/>
              </a:rPr>
              <a:t>在没有标明单位长度的数轴上的大致位置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250" b="0" i="0" u="none" spc="27716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</a:rPr>
              <a:t> </a:t>
            </a:r>
          </a:p>
        </p:txBody>
      </p:sp>
      <p:pic>
        <p:nvPicPr>
          <p:cNvPr id="10375" name="yt_image_10375" title="H_35.001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3032" y="2703602"/>
            <a:ext cx="3589020" cy="44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8" name="yt_shape_10378"/>
          <p:cNvSpPr txBox="1"/>
          <p:nvPr/>
        </p:nvSpPr>
        <p:spPr>
          <a:xfrm>
            <a:off x="540000" y="3198805"/>
            <a:ext cx="7309693" cy="21906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的正负性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在数轴上标出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4002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0382" name="yt_image_10382" title="H_18.8614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335165"/>
            <a:ext cx="3095209" cy="2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5" name="yt_shape_10385"/>
          <p:cNvSpPr txBox="1"/>
          <p:nvPr/>
        </p:nvSpPr>
        <p:spPr>
          <a:xfrm>
            <a:off x="540000" y="5625425"/>
            <a:ext cx="106952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D9B821-3FAA-356E-875E-0B0F2590115B}"/>
              </a:ext>
            </a:extLst>
          </p:cNvPr>
          <p:cNvSpPr txBox="1"/>
          <p:nvPr/>
        </p:nvSpPr>
        <p:spPr>
          <a:xfrm>
            <a:off x="449989" y="3627487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648D32-56DB-19F7-8AF4-245A72C405CD}"/>
              </a:ext>
            </a:extLst>
          </p:cNvPr>
          <p:cNvSpPr txBox="1"/>
          <p:nvPr/>
        </p:nvSpPr>
        <p:spPr>
          <a:xfrm>
            <a:off x="449989" y="457846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F60A55-8AB6-9416-561F-6E4B2BAE2356}"/>
              </a:ext>
            </a:extLst>
          </p:cNvPr>
          <p:cNvSpPr txBox="1"/>
          <p:nvPr/>
        </p:nvSpPr>
        <p:spPr>
          <a:xfrm>
            <a:off x="449989" y="6054107"/>
            <a:ext cx="4942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表示的点与数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ed5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F398B4-6378-7178-F297-EC8D9ACDF0B4}"/>
              </a:ext>
            </a:extLst>
          </p:cNvPr>
          <p:cNvSpPr txBox="1"/>
          <p:nvPr/>
        </p:nvSpPr>
        <p:spPr>
          <a:xfrm>
            <a:off x="450108" y="1804170"/>
            <a:ext cx="4637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0375" title="H_35.001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3032" y="2703602"/>
            <a:ext cx="3589020" cy="44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9" name="yt_shape_1028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88" name="yt_image_1028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1" name="yt_shape_10291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2" name="yt_shape_10292"/>
              <p:cNvSpPr txBox="1"/>
              <p:nvPr/>
            </p:nvSpPr>
            <p:spPr>
              <a:xfrm>
                <a:off x="540000" y="2102862"/>
                <a:ext cx="6745436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湖南省中考改编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92" name="yt_shape_1029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6745436" cy="641779"/>
              </a:xfrm>
              <a:prstGeom prst="rect">
                <a:avLst/>
              </a:prstGeom>
              <a:blipFill>
                <a:blip r:embed="rId3"/>
                <a:stretch>
                  <a:fillRect l="-2803" r="-171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94" name="yt_table_10294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659961"/>
                  </p:ext>
                </p:extLst>
              </p:nvPr>
            </p:nvGraphicFramePr>
            <p:xfrm>
              <a:off x="540056" y="2795429"/>
              <a:ext cx="5112068" cy="1348868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1901825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94" name="yt_table_10294" descr="{&quot;rangeId&quot;:4,&quot;type&quot;:&quot;Option&quot;}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659961"/>
                  </p:ext>
                </p:extLst>
              </p:nvPr>
            </p:nvGraphicFramePr>
            <p:xfrm>
              <a:off x="540056" y="2795429"/>
              <a:ext cx="5112068" cy="1271144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1901825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8371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8371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95" name="yt_shape_10295"/>
          <p:cNvSpPr txBox="1"/>
          <p:nvPr/>
        </p:nvSpPr>
        <p:spPr>
          <a:xfrm>
            <a:off x="540000" y="4117080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96" name="yt_table_10296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6935542"/>
                  </p:ext>
                </p:extLst>
              </p:nvPr>
            </p:nvGraphicFramePr>
            <p:xfrm>
              <a:off x="540056" y="4596383"/>
              <a:ext cx="5183506" cy="1342898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96" name="yt_table_10296" descr="{&quot;rangeId&quot;:5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6935542"/>
                  </p:ext>
                </p:extLst>
              </p:nvPr>
            </p:nvGraphicFramePr>
            <p:xfrm>
              <a:off x="540056" y="4596383"/>
              <a:ext cx="5183506" cy="1265428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2654" t="95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000" r="-6148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2654" t="-1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582064">
            <a:extLst>
              <a:ext uri="{FF2B5EF4-FFF2-40B4-BE49-F238E27FC236}">
                <a16:creationId xmlns:a16="http://schemas.microsoft.com/office/drawing/2014/main" id="{6EEF20BC-6226-250C-BBAB-5C4C1F847A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F67FDA-D98A-869C-F955-215660724F12}"/>
              </a:ext>
            </a:extLst>
          </p:cNvPr>
          <p:cNvSpPr txBox="1"/>
          <p:nvPr/>
        </p:nvSpPr>
        <p:spPr>
          <a:xfrm>
            <a:off x="6317389" y="2056056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D6B204-8B25-ADB4-1708-5EFAD26217A8}"/>
              </a:ext>
            </a:extLst>
          </p:cNvPr>
          <p:cNvSpPr txBox="1"/>
          <p:nvPr/>
        </p:nvSpPr>
        <p:spPr>
          <a:xfrm>
            <a:off x="5707789" y="40702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7" name="yt_shape_10297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cd73"/>
              </a:rPr>
              <a:t>互为相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98" name="yt_table_102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150441"/>
              </p:ext>
            </p:extLst>
          </p:nvPr>
        </p:nvGraphicFramePr>
        <p:xfrm>
          <a:off x="540056" y="185943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sp>
        <p:nvSpPr>
          <p:cNvPr id="10300" name="yt_shape_10300"/>
          <p:cNvSpPr txBox="1"/>
          <p:nvPr/>
        </p:nvSpPr>
        <p:spPr>
          <a:xfrm>
            <a:off x="540120" y="23856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若一个数的相反数等于它本身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a63d"/>
              </a:rPr>
              <a:t>则这个数是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1" name="yt_table_103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720746"/>
              </p:ext>
            </p:extLst>
          </p:nvPr>
        </p:nvGraphicFramePr>
        <p:xfrm>
          <a:off x="540056" y="3345041"/>
          <a:ext cx="6776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303" name="yt_shape_10303"/>
              <p:cNvSpPr txBox="1"/>
              <p:nvPr/>
            </p:nvSpPr>
            <p:spPr>
              <a:xfrm>
                <a:off x="540000" y="4346595"/>
                <a:ext cx="10060446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0303" name="yt_shape_103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6595"/>
                <a:ext cx="10060446" cy="1108958"/>
              </a:xfrm>
              <a:prstGeom prst="rect">
                <a:avLst/>
              </a:prstGeom>
              <a:blipFill>
                <a:blip r:embed="rId2"/>
                <a:stretch>
                  <a:fillRect l="-1879" r="-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1DFD992-2F21-5A1C-01C8-B6579FDD574D}"/>
              </a:ext>
            </a:extLst>
          </p:cNvPr>
          <p:cNvSpPr txBox="1"/>
          <p:nvPr/>
        </p:nvSpPr>
        <p:spPr>
          <a:xfrm>
            <a:off x="36505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B695DB-0975-B639-0AB9-9CC002008D0A}"/>
              </a:ext>
            </a:extLst>
          </p:cNvPr>
          <p:cNvSpPr txBox="1"/>
          <p:nvPr/>
        </p:nvSpPr>
        <p:spPr>
          <a:xfrm>
            <a:off x="1059709" y="28142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9FC067-60FF-98D0-D201-9BF80B4FB463}"/>
              </a:ext>
            </a:extLst>
          </p:cNvPr>
          <p:cNvSpPr txBox="1"/>
          <p:nvPr/>
        </p:nvSpPr>
        <p:spPr>
          <a:xfrm>
            <a:off x="3717064" y="4299789"/>
            <a:ext cx="1094487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866A8C0-1118-FB40-B002-84DE62125C3F}"/>
                  </a:ext>
                </a:extLst>
              </p:cNvPr>
              <p:cNvSpPr txBox="1"/>
              <p:nvPr/>
            </p:nvSpPr>
            <p:spPr>
              <a:xfrm>
                <a:off x="8055701" y="4299789"/>
                <a:ext cx="8611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A866A8C0-1118-FB40-B002-84DE62125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5701" y="4299789"/>
                <a:ext cx="861124" cy="767474"/>
              </a:xfrm>
              <a:prstGeom prst="rect">
                <a:avLst/>
              </a:prstGeom>
              <a:blipFill>
                <a:blip r:embed="rId3"/>
                <a:stretch>
                  <a:fillRect l="-105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9D97B51-0E70-37AF-83F2-EEF48694A43C}"/>
              </a:ext>
            </a:extLst>
          </p:cNvPr>
          <p:cNvCxnSpPr/>
          <p:nvPr/>
        </p:nvCxnSpPr>
        <p:spPr>
          <a:xfrm>
            <a:off x="7840913" y="5039507"/>
            <a:ext cx="9859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06" name="yt_shape_10306"/>
              <p:cNvSpPr txBox="1"/>
              <p:nvPr/>
            </p:nvSpPr>
            <p:spPr>
              <a:xfrm>
                <a:off x="540119" y="1268760"/>
                <a:ext cx="11492915" cy="1788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的相反数分别为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3c253"/>
                  </a:rPr>
                  <a:t>，－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0306" name="yt_shape_10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8760"/>
                <a:ext cx="11492915" cy="1788118"/>
              </a:xfrm>
              <a:prstGeom prst="rect">
                <a:avLst/>
              </a:prstGeom>
              <a:blipFill>
                <a:blip r:embed="rId2"/>
                <a:stretch>
                  <a:fillRect l="-1645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6AB0A3-32C4-0B49-5803-C2991083D29D}"/>
                  </a:ext>
                </a:extLst>
              </p:cNvPr>
              <p:cNvSpPr txBox="1"/>
              <p:nvPr/>
            </p:nvSpPr>
            <p:spPr>
              <a:xfrm>
                <a:off x="450108" y="1895181"/>
                <a:ext cx="1104649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的相反数分别为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3c253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6AB0A3-32C4-0B49-5803-C2991083D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95181"/>
                <a:ext cx="11046492" cy="766839"/>
              </a:xfrm>
              <a:prstGeom prst="rect">
                <a:avLst/>
              </a:prstGeom>
              <a:blipFill>
                <a:blip r:embed="rId3"/>
                <a:stretch>
                  <a:fillRect l="-883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807129E-B723-94E2-CB7F-18E675CB37DB}"/>
              </a:ext>
            </a:extLst>
          </p:cNvPr>
          <p:cNvSpPr txBox="1"/>
          <p:nvPr/>
        </p:nvSpPr>
        <p:spPr>
          <a:xfrm>
            <a:off x="450108" y="2568408"/>
            <a:ext cx="162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  <a:sym typeface="_⨹_2_3c253"/>
              </a:rPr>
              <a:t>－</a:t>
            </a: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119" y="764704"/>
            <a:ext cx="380104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写出下列各数的相反数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0" name="yt_shape_10310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相反数的几何意义</a:t>
            </a:r>
          </a:p>
        </p:txBody>
      </p:sp>
      <p:sp>
        <p:nvSpPr>
          <p:cNvPr id="10311" name="yt_shape_10311"/>
          <p:cNvSpPr txBox="1"/>
          <p:nvPr/>
        </p:nvSpPr>
        <p:spPr>
          <a:xfrm>
            <a:off x="540000" y="1399565"/>
            <a:ext cx="110927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上的点表示的数中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2" name="yt_table_10312" title="H_90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764738"/>
              </p:ext>
            </p:extLst>
          </p:nvPr>
        </p:nvGraphicFramePr>
        <p:xfrm>
          <a:off x="540056" y="1878868"/>
          <a:ext cx="6720206" cy="1149096"/>
        </p:xfrm>
        <a:graphic>
          <a:graphicData uri="http://schemas.openxmlformats.org/drawingml/2006/table">
            <a:tbl>
              <a:tblPr/>
              <a:tblGrid>
                <a:gridCol w="382619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89401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900" b="0" i="0" u="none">
                          <a:solidFill>
                            <a:srgbClr val="1EE3CF"/>
                          </a:solidFill>
                          <a:effectLst/>
                          <a:latin typeface="Times New Roman" pitchFamily="29"/>
                          <a:ea typeface="Times New Roman" pitchFamily="2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900" b="0" i="0" u="none">
                          <a:solidFill>
                            <a:srgbClr val="1EE3CF"/>
                          </a:solidFill>
                          <a:effectLst/>
                          <a:latin typeface="Times New Roman" pitchFamily="29"/>
                          <a:ea typeface="Times New Roman" pitchFamily="2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900" b="0" i="0" u="none">
                          <a:solidFill>
                            <a:srgbClr val="1EE3CF"/>
                          </a:solidFill>
                          <a:effectLst/>
                          <a:latin typeface="Times New Roman" pitchFamily="29"/>
                          <a:ea typeface="Times New Roman" pitchFamily="2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900" b="0" i="0" u="none">
                          <a:solidFill>
                            <a:srgbClr val="1EE3CF"/>
                          </a:solidFill>
                          <a:effectLst/>
                          <a:latin typeface="Times New Roman" pitchFamily="29"/>
                          <a:ea typeface="Times New Roman" pitchFamily="2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sp>
        <p:nvSpPr>
          <p:cNvPr id="10314" name="yt_shape_10314"/>
          <p:cNvSpPr txBox="1"/>
          <p:nvPr/>
        </p:nvSpPr>
        <p:spPr>
          <a:xfrm>
            <a:off x="540119" y="30784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5021"/>
              </a:rPr>
              <a:t>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6" name="yt_table_103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601614"/>
              </p:ext>
            </p:extLst>
          </p:nvPr>
        </p:nvGraphicFramePr>
        <p:xfrm>
          <a:off x="540056" y="4037933"/>
          <a:ext cx="6078856" cy="950976"/>
        </p:xfrm>
        <a:graphic>
          <a:graphicData uri="http://schemas.openxmlformats.org/drawingml/2006/table">
            <a:tbl>
              <a:tblPr/>
              <a:tblGrid>
                <a:gridCol w="382619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pic>
        <p:nvPicPr>
          <p:cNvPr id="10315" name="yt_image_10315_skip" title="H_37.0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0715" y="4037933"/>
            <a:ext cx="2219257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582143">
            <a:extLst>
              <a:ext uri="{FF2B5EF4-FFF2-40B4-BE49-F238E27FC236}">
                <a16:creationId xmlns:a16="http://schemas.microsoft.com/office/drawing/2014/main" id="{5AB7E28D-9AF1-20E2-C667-495D86B4D6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2173582218">
            <a:extLst>
              <a:ext uri="{FF2B5EF4-FFF2-40B4-BE49-F238E27FC236}">
                <a16:creationId xmlns:a16="http://schemas.microsoft.com/office/drawing/2014/main" id="{B7B9133F-13BA-F9E9-E613-E7E3D22C39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1951787"/>
            <a:ext cx="1936939" cy="428709"/>
          </a:xfrm>
          <a:prstGeom prst="rect">
            <a:avLst/>
          </a:prstGeom>
        </p:spPr>
      </p:pic>
      <p:pic>
        <p:nvPicPr>
          <p:cNvPr id="7" name="yt_shape_1722173582279">
            <a:extLst>
              <a:ext uri="{FF2B5EF4-FFF2-40B4-BE49-F238E27FC236}">
                <a16:creationId xmlns:a16="http://schemas.microsoft.com/office/drawing/2014/main" id="{F870126E-3120-2014-F45C-EDA103ECB9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849" y="1951787"/>
            <a:ext cx="1936942" cy="428710"/>
          </a:xfrm>
          <a:prstGeom prst="rect">
            <a:avLst/>
          </a:prstGeom>
        </p:spPr>
      </p:pic>
      <p:pic>
        <p:nvPicPr>
          <p:cNvPr id="9" name="yt_shape_1722173582339">
            <a:extLst>
              <a:ext uri="{FF2B5EF4-FFF2-40B4-BE49-F238E27FC236}">
                <a16:creationId xmlns:a16="http://schemas.microsoft.com/office/drawing/2014/main" id="{84D613C2-8522-A08B-4ACF-569CCE3A6D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2526335"/>
            <a:ext cx="1936942" cy="428710"/>
          </a:xfrm>
          <a:prstGeom prst="rect">
            <a:avLst/>
          </a:prstGeom>
        </p:spPr>
      </p:pic>
      <p:pic>
        <p:nvPicPr>
          <p:cNvPr id="11" name="yt_shape_1722173582401">
            <a:extLst>
              <a:ext uri="{FF2B5EF4-FFF2-40B4-BE49-F238E27FC236}">
                <a16:creationId xmlns:a16="http://schemas.microsoft.com/office/drawing/2014/main" id="{2B3587AB-53BC-F85A-2D6E-B7073589992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12" y="2526335"/>
            <a:ext cx="1936939" cy="42870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0A4E3E-57FD-BB2D-1F69-42D44BC9A451}"/>
              </a:ext>
            </a:extLst>
          </p:cNvPr>
          <p:cNvSpPr txBox="1"/>
          <p:nvPr/>
        </p:nvSpPr>
        <p:spPr>
          <a:xfrm>
            <a:off x="106226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E13D3C-530F-99FE-0975-CEE5829D7C45}"/>
              </a:ext>
            </a:extLst>
          </p:cNvPr>
          <p:cNvSpPr txBox="1"/>
          <p:nvPr/>
        </p:nvSpPr>
        <p:spPr>
          <a:xfrm>
            <a:off x="1364508" y="35071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0318"/>
          <p:cNvSpPr txBox="1"/>
          <p:nvPr/>
        </p:nvSpPr>
        <p:spPr>
          <a:xfrm>
            <a:off x="540119" y="5180501"/>
            <a:ext cx="1109266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4309,isEnd"/>
              </a:rPr>
              <a:t>的相反数的点是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6" name="yt_image_10319" title="H_24.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56504" y="6292300"/>
            <a:ext cx="3278991" cy="3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2A408BB-E0E2-B6AD-E37F-04A7BACF00AD}"/>
              </a:ext>
            </a:extLst>
          </p:cNvPr>
          <p:cNvSpPr txBox="1"/>
          <p:nvPr/>
        </p:nvSpPr>
        <p:spPr>
          <a:xfrm>
            <a:off x="1107333" y="5609183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" name="yt_shape_1032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p:sp>
        <p:nvSpPr>
          <p:cNvPr id="10322" name="yt_shape_10322"/>
          <p:cNvSpPr txBox="1"/>
          <p:nvPr/>
        </p:nvSpPr>
        <p:spPr>
          <a:xfrm>
            <a:off x="540000" y="1399565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23" name="yt_table_103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181360"/>
              </p:ext>
            </p:extLst>
          </p:nvPr>
        </p:nvGraphicFramePr>
        <p:xfrm>
          <a:off x="540056" y="1878868"/>
          <a:ext cx="7774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367506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sp>
        <p:nvSpPr>
          <p:cNvPr id="10325" name="yt_shape_10325"/>
          <p:cNvSpPr txBox="1"/>
          <p:nvPr/>
        </p:nvSpPr>
        <p:spPr>
          <a:xfrm>
            <a:off x="540000" y="2880422"/>
            <a:ext cx="82905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26" name="yt_table_103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85603"/>
              </p:ext>
            </p:extLst>
          </p:nvPr>
        </p:nvGraphicFramePr>
        <p:xfrm>
          <a:off x="540056" y="3359725"/>
          <a:ext cx="7012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91306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sp>
        <p:nvSpPr>
          <p:cNvPr id="10328" name="yt_shape_10328"/>
          <p:cNvSpPr txBox="1"/>
          <p:nvPr/>
        </p:nvSpPr>
        <p:spPr>
          <a:xfrm>
            <a:off x="540119" y="4361279"/>
            <a:ext cx="1066844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582469">
            <a:extLst>
              <a:ext uri="{FF2B5EF4-FFF2-40B4-BE49-F238E27FC236}">
                <a16:creationId xmlns:a16="http://schemas.microsoft.com/office/drawing/2014/main" id="{BEF18586-FBF4-83B8-7A85-FEEC0EDE98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025FA0-7E17-B6AF-694B-9391F9CF426C}"/>
              </a:ext>
            </a:extLst>
          </p:cNvPr>
          <p:cNvSpPr txBox="1"/>
          <p:nvPr/>
        </p:nvSpPr>
        <p:spPr>
          <a:xfrm>
            <a:off x="5250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6DA62B-E86B-6B10-E8FA-A023D97384AC}"/>
              </a:ext>
            </a:extLst>
          </p:cNvPr>
          <p:cNvSpPr txBox="1"/>
          <p:nvPr/>
        </p:nvSpPr>
        <p:spPr>
          <a:xfrm>
            <a:off x="7830086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9AF89B-33A7-8AC0-85BD-70387E4DC02E}"/>
              </a:ext>
            </a:extLst>
          </p:cNvPr>
          <p:cNvSpPr txBox="1"/>
          <p:nvPr/>
        </p:nvSpPr>
        <p:spPr>
          <a:xfrm>
            <a:off x="3408923" y="431447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BA80EC-ED50-00F2-6E33-E3046E3CF71C}"/>
              </a:ext>
            </a:extLst>
          </p:cNvPr>
          <p:cNvSpPr txBox="1"/>
          <p:nvPr/>
        </p:nvSpPr>
        <p:spPr>
          <a:xfrm>
            <a:off x="8024583" y="431447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B0EB3E-ABCB-9A23-910B-32AFA3F9F3A0}"/>
              </a:ext>
            </a:extLst>
          </p:cNvPr>
          <p:cNvSpPr txBox="1"/>
          <p:nvPr/>
        </p:nvSpPr>
        <p:spPr>
          <a:xfrm>
            <a:off x="1155475" y="47820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0a60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F69110-168E-DD81-11C9-FD52AAE20AF4}"/>
              </a:ext>
            </a:extLst>
          </p:cNvPr>
          <p:cNvSpPr txBox="1"/>
          <p:nvPr/>
        </p:nvSpPr>
        <p:spPr>
          <a:xfrm>
            <a:off x="5639921" y="478996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9" name="yt_shape_10329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对相反数的概念理解不清</a:t>
            </a:r>
          </a:p>
        </p:txBody>
      </p:sp>
      <p:sp>
        <p:nvSpPr>
          <p:cNvPr id="10330" name="yt_shape_10330"/>
          <p:cNvSpPr txBox="1"/>
          <p:nvPr/>
        </p:nvSpPr>
        <p:spPr>
          <a:xfrm>
            <a:off x="540000" y="1399565"/>
            <a:ext cx="4578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1" name="yt_shape_10331"/>
              <p:cNvSpPr txBox="1"/>
              <p:nvPr/>
            </p:nvSpPr>
            <p:spPr>
              <a:xfrm>
                <a:off x="540000" y="1878868"/>
                <a:ext cx="618438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31" name="yt_shape_10331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6184385" cy="638893"/>
              </a:xfrm>
              <a:prstGeom prst="rect">
                <a:avLst/>
              </a:prstGeom>
              <a:blipFill>
                <a:blip r:embed="rId2"/>
                <a:stretch>
                  <a:fillRect l="-3057" r="-197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582533">
            <a:extLst>
              <a:ext uri="{FF2B5EF4-FFF2-40B4-BE49-F238E27FC236}">
                <a16:creationId xmlns:a16="http://schemas.microsoft.com/office/drawing/2014/main" id="{E3548BBD-2505-80A7-25DC-7AD8A5D501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80151E-5550-1057-E195-5A96E621CCA4}"/>
              </a:ext>
            </a:extLst>
          </p:cNvPr>
          <p:cNvSpPr txBox="1"/>
          <p:nvPr/>
        </p:nvSpPr>
        <p:spPr>
          <a:xfrm>
            <a:off x="4174264" y="1352759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3F0AA3-BD69-AA55-2791-12721BF20000}"/>
                  </a:ext>
                </a:extLst>
              </p:cNvPr>
              <p:cNvSpPr txBox="1"/>
              <p:nvPr/>
            </p:nvSpPr>
            <p:spPr>
              <a:xfrm>
                <a:off x="5588727" y="1832062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483F0AA3-BD69-AA55-2791-12721BF20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8727" y="1832062"/>
                <a:ext cx="1013524" cy="726326"/>
              </a:xfrm>
              <a:prstGeom prst="rect">
                <a:avLst/>
              </a:prstGeom>
              <a:blipFill>
                <a:blip r:embed="rId4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B60B29E-00AD-E1AC-CFDC-C5D83C81D41F}"/>
              </a:ext>
            </a:extLst>
          </p:cNvPr>
          <p:cNvCxnSpPr/>
          <p:nvPr/>
        </p:nvCxnSpPr>
        <p:spPr>
          <a:xfrm>
            <a:off x="5373938" y="2530632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4" name="yt_shape_1033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33" name="yt_image_10333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6" name="yt_shape_10336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四个点在一条没有标明原点的数轴上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a0c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8" name="yt_table_103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308872"/>
              </p:ext>
            </p:extLst>
          </p:nvPr>
        </p:nvGraphicFramePr>
        <p:xfrm>
          <a:off x="540056" y="2841562"/>
          <a:ext cx="9176703" cy="475488"/>
        </p:xfrm>
        <a:graphic>
          <a:graphicData uri="http://schemas.openxmlformats.org/drawingml/2006/table">
            <a:tbl>
              <a:tblPr/>
              <a:tblGrid>
                <a:gridCol w="2522855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2505393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2522855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</a:tbl>
          </a:graphicData>
        </a:graphic>
      </p:graphicFrame>
      <p:pic>
        <p:nvPicPr>
          <p:cNvPr id="10337" name="yt_image_10337_skip" title="H_22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8130" y="2551304"/>
            <a:ext cx="3594081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0" name="yt_shape_10340"/>
          <p:cNvSpPr txBox="1"/>
          <p:nvPr/>
        </p:nvSpPr>
        <p:spPr>
          <a:xfrm>
            <a:off x="540120" y="33677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一个数在数轴上所对应的点向左移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4d16"/>
              </a:rPr>
              <a:t>得到它的相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反数所对应的点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1" name="yt_table_103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388436"/>
              </p:ext>
            </p:extLst>
          </p:nvPr>
        </p:nvGraphicFramePr>
        <p:xfrm>
          <a:off x="540056" y="4327168"/>
          <a:ext cx="6976111" cy="950976"/>
        </p:xfrm>
        <a:graphic>
          <a:graphicData uri="http://schemas.openxmlformats.org/drawingml/2006/table">
            <a:tbl>
              <a:tblPr/>
              <a:tblGrid>
                <a:gridCol w="5028248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p:sp>
        <p:nvSpPr>
          <p:cNvPr id="10343" name="yt_shape_10343"/>
          <p:cNvSpPr txBox="1"/>
          <p:nvPr/>
        </p:nvSpPr>
        <p:spPr>
          <a:xfrm>
            <a:off x="540120" y="53287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两点所表示的数互为相反数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54a1,isEnd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所表示的数应是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4D447F-A0FC-9C53-10FC-94EF88E205A9}"/>
              </a:ext>
            </a:extLst>
          </p:cNvPr>
          <p:cNvSpPr txBox="1"/>
          <p:nvPr/>
        </p:nvSpPr>
        <p:spPr>
          <a:xfrm>
            <a:off x="53269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BBB4-6FCF-FF89-0418-B108C3CBBFCB}"/>
              </a:ext>
            </a:extLst>
          </p:cNvPr>
          <p:cNvSpPr txBox="1"/>
          <p:nvPr/>
        </p:nvSpPr>
        <p:spPr>
          <a:xfrm>
            <a:off x="5022109" y="37964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8FDDC4-BA30-84C2-CECE-44754CAAD534}"/>
              </a:ext>
            </a:extLst>
          </p:cNvPr>
          <p:cNvSpPr txBox="1"/>
          <p:nvPr/>
        </p:nvSpPr>
        <p:spPr>
          <a:xfrm>
            <a:off x="4558559" y="57574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4" name="yt_shape_10344"/>
          <p:cNvSpPr txBox="1"/>
          <p:nvPr/>
        </p:nvSpPr>
        <p:spPr>
          <a:xfrm>
            <a:off x="540000" y="900000"/>
            <a:ext cx="9882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四个点在一条没有标明原点的数轴上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45" name="yt_image_10345" title="H_22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3906" y="1379303"/>
            <a:ext cx="3204187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7" name="yt_shape_10347"/>
          <p:cNvSpPr txBox="1"/>
          <p:nvPr/>
        </p:nvSpPr>
        <p:spPr>
          <a:xfrm>
            <a:off x="540000" y="1720349"/>
            <a:ext cx="10155024" cy="21906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请在数轴上表示出原点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0" u="none" spc="25909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,isEnd"/>
              </a:rPr>
              <a:t> </a:t>
            </a:r>
          </a:p>
        </p:txBody>
      </p:sp>
      <p:pic>
        <p:nvPicPr>
          <p:cNvPr id="10351" name="yt_image_10351" title="H_18.8614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40230"/>
            <a:ext cx="3337318" cy="2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E8AADE-C5AC-EE82-1EC9-82E26DC93DFD}"/>
              </a:ext>
            </a:extLst>
          </p:cNvPr>
          <p:cNvSpPr txBox="1"/>
          <p:nvPr/>
        </p:nvSpPr>
        <p:spPr>
          <a:xfrm>
            <a:off x="7582626" y="1673543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457CBC-0B36-5C10-D991-33091354D048}"/>
              </a:ext>
            </a:extLst>
          </p:cNvPr>
          <p:cNvSpPr txBox="1"/>
          <p:nvPr/>
        </p:nvSpPr>
        <p:spPr>
          <a:xfrm>
            <a:off x="7600089" y="2149031"/>
            <a:ext cx="108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7ABB74-2064-D990-A544-3FBE94D06040}"/>
              </a:ext>
            </a:extLst>
          </p:cNvPr>
          <p:cNvSpPr txBox="1"/>
          <p:nvPr/>
        </p:nvSpPr>
        <p:spPr>
          <a:xfrm>
            <a:off x="449989" y="3100007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1293</Words>
  <Application>Microsoft Office PowerPoint</Application>
  <PresentationFormat>宽屏</PresentationFormat>
  <Paragraphs>154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7" baseType="lpstr">
      <vt:lpstr>,isEnd</vt:lpstr>
      <vt:lpstr>_⨹_1_40a60</vt:lpstr>
      <vt:lpstr>_⨹_1_d1abd,isEnd</vt:lpstr>
      <vt:lpstr>_⨹_1_ea0c8</vt:lpstr>
      <vt:lpstr>_⨹_1_f2ed5</vt:lpstr>
      <vt:lpstr>_⨹_10_f3e09</vt:lpstr>
      <vt:lpstr>_⨹_18_276e4</vt:lpstr>
      <vt:lpstr>_⨹_2_3c253</vt:lpstr>
      <vt:lpstr>_⨹_3_1cd73</vt:lpstr>
      <vt:lpstr>_⨹_3_e54a1,isEnd</vt:lpstr>
      <vt:lpstr>_⨹_4_45021</vt:lpstr>
      <vt:lpstr>_⨹_4_ea978,isEnd</vt:lpstr>
      <vt:lpstr>_⨹_5_14225</vt:lpstr>
      <vt:lpstr>_⨹_5_64d16</vt:lpstr>
      <vt:lpstr>_⨹_5_6a63d</vt:lpstr>
      <vt:lpstr>_⨹_5_e4a00,isEnd</vt:lpstr>
      <vt:lpstr>_⨹_7_54309,isEnd</vt:lpstr>
      <vt:lpstr>_⨹_9_a52eb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2024-07-28T13:31:34Z</dcterms:created>
  <dcterms:modified xsi:type="dcterms:W3CDTF">2024-07-28T15:02:32Z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