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4" r:id="rId7"/>
    <p:sldId id="377" r:id="rId8"/>
    <p:sldId id="378" r:id="rId9"/>
    <p:sldId id="380" r:id="rId10"/>
    <p:sldId id="382" r:id="rId11"/>
    <p:sldId id="384" r:id="rId12"/>
    <p:sldId id="388" r:id="rId13"/>
    <p:sldId id="389" r:id="rId14"/>
    <p:sldId id="393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42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1" name="yt_shape_1481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10" name="yt_image_1481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3" name="yt_shape_14813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包围着体的是面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面有平面和曲面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面与面相交的地方是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9634,isEnd"/>
              </a:rPr>
              <a:t>它分为直线和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线与线相交的地方是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它是构成图形的基本元素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从运动的观点来看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C4704B-A163-F7B2-5E65-ABFFBC35DA63}"/>
              </a:ext>
            </a:extLst>
          </p:cNvPr>
          <p:cNvSpPr txBox="1"/>
          <p:nvPr/>
        </p:nvSpPr>
        <p:spPr>
          <a:xfrm>
            <a:off x="86035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92C93F-0414-A39F-946D-B3D9C7852C0E}"/>
              </a:ext>
            </a:extLst>
          </p:cNvPr>
          <p:cNvSpPr txBox="1"/>
          <p:nvPr/>
        </p:nvSpPr>
        <p:spPr>
          <a:xfrm>
            <a:off x="44125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DECE36-6DA9-DD97-D810-833BCCC33E90}"/>
              </a:ext>
            </a:extLst>
          </p:cNvPr>
          <p:cNvSpPr txBox="1"/>
          <p:nvPr/>
        </p:nvSpPr>
        <p:spPr>
          <a:xfrm>
            <a:off x="4793508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5031B2-3523-3F3B-E65F-0AB7E3B0AFAC}"/>
              </a:ext>
            </a:extLst>
          </p:cNvPr>
          <p:cNvSpPr txBox="1"/>
          <p:nvPr/>
        </p:nvSpPr>
        <p:spPr>
          <a:xfrm>
            <a:off x="6927107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85672C-EA84-2D59-B68D-FEA4865E38A3}"/>
              </a:ext>
            </a:extLst>
          </p:cNvPr>
          <p:cNvSpPr txBox="1"/>
          <p:nvPr/>
        </p:nvSpPr>
        <p:spPr>
          <a:xfrm>
            <a:off x="9060707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2" name="yt_shape_1486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一个直角三角形的两条直角边的长分别为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5a47,isEnd"/>
              </a:rPr>
              <a:t>绕它的直角边所在的直线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旋转所形成几何体的体积是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观察下图中的圆柱和棱柱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1B95AE-964E-B4DD-45E3-0F4C904CA70F}"/>
              </a:ext>
            </a:extLst>
          </p:cNvPr>
          <p:cNvSpPr txBox="1"/>
          <p:nvPr/>
        </p:nvSpPr>
        <p:spPr>
          <a:xfrm>
            <a:off x="4412508" y="1328682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128π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864"/>
          <p:cNvSpPr txBox="1"/>
          <p:nvPr/>
        </p:nvSpPr>
        <p:spPr>
          <a:xfrm>
            <a:off x="540119" y="230179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圆柱和棱柱各由几个面组成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它们都是平面吗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圆柱由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个面组成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上、下两个底面是平面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侧面是曲面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棱柱由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b5f42"/>
              </a:rPr>
              <a:t>个面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都是平面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image_14866" title="H_103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4132252"/>
            <a:ext cx="174439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868"/>
          <p:cNvSpPr txBox="1"/>
          <p:nvPr/>
        </p:nvSpPr>
        <p:spPr>
          <a:xfrm>
            <a:off x="540000" y="3723107"/>
            <a:ext cx="84638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圆柱的侧面与底面相交成几条线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它们都是直线吗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都不是直线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这个棱柱有几条棱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经过每个顶点有几条棱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7" name="yt_shape_14873"/>
          <p:cNvSpPr txBox="1"/>
          <p:nvPr/>
        </p:nvSpPr>
        <p:spPr>
          <a:xfrm>
            <a:off x="540000" y="5140235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这个棱柱有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个顶点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经过每个顶点有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505175-FC90-F67C-E5B8-9704832C6C9D}"/>
              </a:ext>
            </a:extLst>
          </p:cNvPr>
          <p:cNvSpPr txBox="1"/>
          <p:nvPr/>
        </p:nvSpPr>
        <p:spPr>
          <a:xfrm>
            <a:off x="450108" y="2730473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个面组成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上、下两个底面是平面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侧面是曲面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棱柱由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b5f42"/>
              </a:rPr>
              <a:t>个面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B2BE63-054F-092C-09EB-53574830E119}"/>
              </a:ext>
            </a:extLst>
          </p:cNvPr>
          <p:cNvSpPr txBox="1"/>
          <p:nvPr/>
        </p:nvSpPr>
        <p:spPr>
          <a:xfrm>
            <a:off x="450108" y="3205961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都是平面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ED4580-C633-F129-CC25-D1187F70747B}"/>
              </a:ext>
            </a:extLst>
          </p:cNvPr>
          <p:cNvSpPr txBox="1"/>
          <p:nvPr/>
        </p:nvSpPr>
        <p:spPr>
          <a:xfrm>
            <a:off x="449989" y="415178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都不是直线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6" name="yt_shape_1487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阴影图形是由直角三角形和长方形拼成的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bc323"/>
              </a:rPr>
              <a:t>绕虚线旋转一周可以得到一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求得到立体图形的体积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77" name="yt_image_14877" title="H_164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2307" y="2011799"/>
            <a:ext cx="1327384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79" name="yt_shape_14879"/>
              <p:cNvSpPr txBox="1"/>
              <p:nvPr/>
            </p:nvSpPr>
            <p:spPr>
              <a:xfrm>
                <a:off x="540000" y="4151530"/>
                <a:ext cx="8771632" cy="2069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阴影图形旋转一周得到的立体图形是圆锥和圆柱的组合图形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圆锥的体积为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圆柱的体积为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故立体图形的体积是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9" name="yt_shape_14879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1530"/>
                <a:ext cx="8771632" cy="2069221"/>
              </a:xfrm>
              <a:prstGeom prst="rect">
                <a:avLst/>
              </a:prstGeom>
              <a:blipFill>
                <a:blip r:embed="rId3"/>
                <a:stretch>
                  <a:fillRect l="-2156" t="-2360" r="-1182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12B85F-3181-4B95-970B-75C3A75E3052}"/>
              </a:ext>
            </a:extLst>
          </p:cNvPr>
          <p:cNvSpPr txBox="1"/>
          <p:nvPr/>
        </p:nvSpPr>
        <p:spPr>
          <a:xfrm>
            <a:off x="449989" y="4104724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阴影图形旋转一周得到的立体图形是圆锥和圆柱的组合图形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DDD61C-F820-2DE4-0236-C655A1C05D67}"/>
                  </a:ext>
                </a:extLst>
              </p:cNvPr>
              <p:cNvSpPr txBox="1"/>
              <p:nvPr/>
            </p:nvSpPr>
            <p:spPr>
              <a:xfrm>
                <a:off x="449989" y="4580212"/>
                <a:ext cx="43186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圆锥的体积为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4ADDD61C-F820-2DE4-0236-C655A1C05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0212"/>
                <a:ext cx="4318698" cy="767474"/>
              </a:xfrm>
              <a:prstGeom prst="rect">
                <a:avLst/>
              </a:prstGeom>
              <a:blipFill>
                <a:blip r:embed="rId4"/>
                <a:stretch>
                  <a:fillRect l="-2260" r="-22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DCD57A7-C822-1425-5ACA-39A8264E9719}"/>
              </a:ext>
            </a:extLst>
          </p:cNvPr>
          <p:cNvSpPr txBox="1"/>
          <p:nvPr/>
        </p:nvSpPr>
        <p:spPr>
          <a:xfrm>
            <a:off x="449989" y="5254074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圆柱的体积为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856459-210D-BA69-9B26-73FF5AC691AF}"/>
              </a:ext>
            </a:extLst>
          </p:cNvPr>
          <p:cNvSpPr txBox="1"/>
          <p:nvPr/>
        </p:nvSpPr>
        <p:spPr>
          <a:xfrm>
            <a:off x="449989" y="5729562"/>
            <a:ext cx="490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故立体图形的体积是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2" name="yt_shape_14882"/>
          <p:cNvSpPr txBox="1"/>
          <p:nvPr/>
        </p:nvSpPr>
        <p:spPr>
          <a:xfrm>
            <a:off x="540000" y="787201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81" name="yt_image_14881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7201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4" name="yt_shape_14884"/>
          <p:cNvSpPr txBox="1"/>
          <p:nvPr/>
        </p:nvSpPr>
        <p:spPr>
          <a:xfrm>
            <a:off x="540119" y="148478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是正方体木块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把它切去一块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ef06"/>
              </a:rPr>
              <a:t>得到图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②③④⑤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85" name="yt_image_14885" title="H_63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736" y="2115907"/>
            <a:ext cx="4536504" cy="80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887"/>
          <p:cNvSpPr txBox="1"/>
          <p:nvPr/>
        </p:nvSpPr>
        <p:spPr>
          <a:xfrm>
            <a:off x="540119" y="296422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的正方体木块共有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请你将图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1f6e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中木块的顶点数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面数填入下表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7" name="yt_table_14888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912344"/>
              </p:ext>
            </p:extLst>
          </p:nvPr>
        </p:nvGraphicFramePr>
        <p:xfrm>
          <a:off x="540000" y="3807688"/>
          <a:ext cx="11111998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1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2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2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8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棱数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面数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9A3A3CC6-1A58-4E0A-6252-525EBAFEA162}"/>
              </a:ext>
            </a:extLst>
          </p:cNvPr>
          <p:cNvSpPr txBox="1"/>
          <p:nvPr/>
        </p:nvSpPr>
        <p:spPr>
          <a:xfrm>
            <a:off x="3889522" y="474712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AFC0DA-4FA5-86F8-063D-E5D10EB79615}"/>
              </a:ext>
            </a:extLst>
          </p:cNvPr>
          <p:cNvSpPr txBox="1"/>
          <p:nvPr/>
        </p:nvSpPr>
        <p:spPr>
          <a:xfrm>
            <a:off x="6921757" y="474712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A4F267-9A56-D972-B8CB-9365E5566420}"/>
              </a:ext>
            </a:extLst>
          </p:cNvPr>
          <p:cNvSpPr txBox="1"/>
          <p:nvPr/>
        </p:nvSpPr>
        <p:spPr>
          <a:xfrm>
            <a:off x="9963517" y="474712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598F63-CFE9-1683-9A42-F16934F0B6AF}"/>
              </a:ext>
            </a:extLst>
          </p:cNvPr>
          <p:cNvSpPr txBox="1"/>
          <p:nvPr/>
        </p:nvSpPr>
        <p:spPr>
          <a:xfrm>
            <a:off x="3889522" y="527353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7AF5A7-1621-2875-A04F-7B91F1EB6EC2}"/>
              </a:ext>
            </a:extLst>
          </p:cNvPr>
          <p:cNvSpPr txBox="1"/>
          <p:nvPr/>
        </p:nvSpPr>
        <p:spPr>
          <a:xfrm>
            <a:off x="6874132" y="527353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56F406-9304-736A-5A18-E32DAD21992E}"/>
              </a:ext>
            </a:extLst>
          </p:cNvPr>
          <p:cNvSpPr txBox="1"/>
          <p:nvPr/>
        </p:nvSpPr>
        <p:spPr>
          <a:xfrm>
            <a:off x="9953992" y="527353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B941EC-AF80-868A-0857-EBCE911E7C1F}"/>
              </a:ext>
            </a:extLst>
          </p:cNvPr>
          <p:cNvSpPr txBox="1"/>
          <p:nvPr/>
        </p:nvSpPr>
        <p:spPr>
          <a:xfrm>
            <a:off x="3889522" y="574022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714FB6-78A1-E916-FF01-30CCFD2205FB}"/>
              </a:ext>
            </a:extLst>
          </p:cNvPr>
          <p:cNvSpPr txBox="1"/>
          <p:nvPr/>
        </p:nvSpPr>
        <p:spPr>
          <a:xfrm>
            <a:off x="6874132" y="574022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D9235DA-F122-B856-8075-40DD1EBFB072}"/>
              </a:ext>
            </a:extLst>
          </p:cNvPr>
          <p:cNvSpPr txBox="1"/>
          <p:nvPr/>
        </p:nvSpPr>
        <p:spPr>
          <a:xfrm>
            <a:off x="9963517" y="57402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7A93A19-63B7-4403-7C42-678FF375D29E}"/>
              </a:ext>
            </a:extLst>
          </p:cNvPr>
          <p:cNvSpPr txBox="1"/>
          <p:nvPr/>
        </p:nvSpPr>
        <p:spPr>
          <a:xfrm>
            <a:off x="3841897" y="619738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C79037-3648-9502-55A7-F759EBFA3970}"/>
              </a:ext>
            </a:extLst>
          </p:cNvPr>
          <p:cNvSpPr txBox="1"/>
          <p:nvPr/>
        </p:nvSpPr>
        <p:spPr>
          <a:xfrm>
            <a:off x="6874132" y="620690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5965599-3B7E-8F00-12BF-111E031BF394}"/>
              </a:ext>
            </a:extLst>
          </p:cNvPr>
          <p:cNvSpPr txBox="1"/>
          <p:nvPr/>
        </p:nvSpPr>
        <p:spPr>
          <a:xfrm>
            <a:off x="9953992" y="620690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0" name="yt_shape_1489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各种木块的顶点数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87c6f"/>
              </a:rPr>
              <a:t>面数之间的数量关系可以归纳出一定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请你试写出顶点数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D7C563-8977-A604-D589-4B8648E38438}"/>
              </a:ext>
            </a:extLst>
          </p:cNvPr>
          <p:cNvSpPr txBox="1"/>
          <p:nvPr/>
        </p:nvSpPr>
        <p:spPr>
          <a:xfrm>
            <a:off x="450108" y="1804170"/>
            <a:ext cx="2683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4885" title="H_63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2871912"/>
            <a:ext cx="5184576" cy="91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3" name="yt_shape_14893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892" name="yt_image_148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5" name="yt_shape_14895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凡是绕轴旋转得到的图形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8_ff841"/>
              </a:rPr>
              <a:t>只能是球、圆柱、圆锥或它们的一部分或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它们组合而成的图形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6" name="yt_shape_1481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15" name="yt_image_1481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8" name="yt_shape_14818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图形构成的元素</a:t>
            </a:r>
          </a:p>
        </p:txBody>
      </p:sp>
      <p:sp>
        <p:nvSpPr>
          <p:cNvPr id="14819" name="yt_shape_14819"/>
          <p:cNvSpPr txBox="1"/>
          <p:nvPr/>
        </p:nvSpPr>
        <p:spPr>
          <a:xfrm>
            <a:off x="540000" y="2102862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面与面相交形成的是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0" name="yt_table_148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71219"/>
              </p:ext>
            </p:extLst>
          </p:nvPr>
        </p:nvGraphicFramePr>
        <p:xfrm>
          <a:off x="540056" y="2582165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0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106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1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"/>
                  </a:ext>
                </a:extLst>
              </a:tr>
            </a:tbl>
          </a:graphicData>
        </a:graphic>
      </p:graphicFrame>
      <p:sp>
        <p:nvSpPr>
          <p:cNvPr id="14822" name="yt_shape_14822"/>
          <p:cNvSpPr txBox="1"/>
          <p:nvPr/>
        </p:nvSpPr>
        <p:spPr>
          <a:xfrm>
            <a:off x="540000" y="3108336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下列几何体没有曲面的是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3" name="yt_table_148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896791"/>
              </p:ext>
            </p:extLst>
          </p:nvPr>
        </p:nvGraphicFramePr>
        <p:xfrm>
          <a:off x="540056" y="3587639"/>
          <a:ext cx="9029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06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06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106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1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5"/>
                  </a:ext>
                </a:extLst>
              </a:tr>
            </a:tbl>
          </a:graphicData>
        </a:graphic>
      </p:graphicFrame>
      <p:sp>
        <p:nvSpPr>
          <p:cNvPr id="14825" name="yt_shape_14825"/>
          <p:cNvSpPr txBox="1"/>
          <p:nvPr/>
        </p:nvSpPr>
        <p:spPr>
          <a:xfrm>
            <a:off x="540000" y="4113810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由曲面和平面围成的是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6" name="yt_table_148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303829"/>
              </p:ext>
            </p:extLst>
          </p:nvPr>
        </p:nvGraphicFramePr>
        <p:xfrm>
          <a:off x="540056" y="4593113"/>
          <a:ext cx="7690486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107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1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球和圆锥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球和圆柱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圆锥和圆柱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圆柱和棱柱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"/>
                  </a:ext>
                </a:extLst>
              </a:tr>
            </a:tbl>
          </a:graphicData>
        </a:graphic>
      </p:graphicFrame>
      <p:pic>
        <p:nvPicPr>
          <p:cNvPr id="3" name="yt_shape_1722174209192">
            <a:extLst>
              <a:ext uri="{FF2B5EF4-FFF2-40B4-BE49-F238E27FC236}">
                <a16:creationId xmlns:a16="http://schemas.microsoft.com/office/drawing/2014/main" id="{B1189083-39E1-1277-2D3B-94330C14E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290905-3E84-EBD2-658B-53BDFA0AD030}"/>
              </a:ext>
            </a:extLst>
          </p:cNvPr>
          <p:cNvSpPr txBox="1"/>
          <p:nvPr/>
        </p:nvSpPr>
        <p:spPr>
          <a:xfrm>
            <a:off x="4183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2302E5-1799-E4B7-C903-2878CAF03C68}"/>
              </a:ext>
            </a:extLst>
          </p:cNvPr>
          <p:cNvSpPr txBox="1"/>
          <p:nvPr/>
        </p:nvSpPr>
        <p:spPr>
          <a:xfrm>
            <a:off x="47933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E5A00B-B944-7D00-68E4-458F59DC1752}"/>
              </a:ext>
            </a:extLst>
          </p:cNvPr>
          <p:cNvSpPr txBox="1"/>
          <p:nvPr/>
        </p:nvSpPr>
        <p:spPr>
          <a:xfrm>
            <a:off x="8450989" y="4067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8" name="yt_shape_14828"/>
          <p:cNvSpPr txBox="1"/>
          <p:nvPr/>
        </p:nvSpPr>
        <p:spPr>
          <a:xfrm>
            <a:off x="540000" y="900000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下雨时汽车的雨刷把玻璃上的雨水刷干净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这属于的实际运用是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9" name="yt_table_148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329623"/>
              </p:ext>
            </p:extLst>
          </p:nvPr>
        </p:nvGraphicFramePr>
        <p:xfrm>
          <a:off x="540056" y="1379303"/>
          <a:ext cx="542004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1073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1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"/>
                  </a:ext>
                </a:extLst>
              </a:tr>
            </a:tbl>
          </a:graphicData>
        </a:graphic>
      </p:graphicFrame>
      <p:sp>
        <p:nvSpPr>
          <p:cNvPr id="14831" name="yt_shape_14831"/>
          <p:cNvSpPr txBox="1"/>
          <p:nvPr/>
        </p:nvSpPr>
        <p:spPr>
          <a:xfrm>
            <a:off x="540000" y="2380857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下列现象能说明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面动成体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2" name="yt_table_148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904539"/>
              </p:ext>
            </p:extLst>
          </p:nvPr>
        </p:nvGraphicFramePr>
        <p:xfrm>
          <a:off x="540056" y="2860160"/>
          <a:ext cx="6807200" cy="1901952"/>
        </p:xfrm>
        <a:graphic>
          <a:graphicData uri="http://schemas.openxmlformats.org/drawingml/2006/table">
            <a:tbl>
              <a:tblPr/>
              <a:tblGrid>
                <a:gridCol w="6807200">
                  <a:extLst>
                    <a:ext uri="{9D8B030D-6E8A-4147-A177-3AD203B41FA5}">
                      <a16:colId xmlns:a16="http://schemas.microsoft.com/office/drawing/2014/main" val="11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时钟的钟摆摆动留下的痕迹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旋转一扇门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门在空中运动的轨迹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扔出一块小石子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石子在天空中飞行的路线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一根舞动的荧光棒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3006C31-1E25-9187-FE5F-3E0A20D68F29}"/>
              </a:ext>
            </a:extLst>
          </p:cNvPr>
          <p:cNvSpPr txBox="1"/>
          <p:nvPr/>
        </p:nvSpPr>
        <p:spPr>
          <a:xfrm>
            <a:off x="9974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3D90DA-AE57-B081-4CEB-1A746A671063}"/>
              </a:ext>
            </a:extLst>
          </p:cNvPr>
          <p:cNvSpPr txBox="1"/>
          <p:nvPr/>
        </p:nvSpPr>
        <p:spPr>
          <a:xfrm>
            <a:off x="6012589" y="2334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4" name="yt_shape_14834"/>
          <p:cNvSpPr txBox="1"/>
          <p:nvPr/>
        </p:nvSpPr>
        <p:spPr>
          <a:xfrm>
            <a:off x="540121" y="900000"/>
            <a:ext cx="10668447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如图的几何体由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个曲面和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个平面组成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9117,isEnd"/>
              </a:rPr>
              <a:t>面与面相交形成的线中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条是直线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条是曲线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35" name="yt_image_14835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341" y="2011798"/>
            <a:ext cx="1317347" cy="163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1A560A-BD50-ABE8-98BA-B217EA1E3A9E}"/>
              </a:ext>
            </a:extLst>
          </p:cNvPr>
          <p:cNvSpPr txBox="1"/>
          <p:nvPr/>
        </p:nvSpPr>
        <p:spPr>
          <a:xfrm>
            <a:off x="3377095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B2410E-53CA-2B0C-A3F8-519D32631E4E}"/>
              </a:ext>
            </a:extLst>
          </p:cNvPr>
          <p:cNvSpPr txBox="1"/>
          <p:nvPr/>
        </p:nvSpPr>
        <p:spPr>
          <a:xfrm>
            <a:off x="5663095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53FBC-657F-7F1D-4023-38D2114B0A31}"/>
              </a:ext>
            </a:extLst>
          </p:cNvPr>
          <p:cNvSpPr txBox="1"/>
          <p:nvPr/>
        </p:nvSpPr>
        <p:spPr>
          <a:xfrm>
            <a:off x="10597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ED4D4-9E84-432F-D33B-133AA31095ED}"/>
              </a:ext>
            </a:extLst>
          </p:cNvPr>
          <p:cNvSpPr txBox="1"/>
          <p:nvPr/>
        </p:nvSpPr>
        <p:spPr>
          <a:xfrm>
            <a:off x="33457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2C12DE-4211-E209-C601-9B34F52E4171}"/>
              </a:ext>
            </a:extLst>
          </p:cNvPr>
          <p:cNvSpPr txBox="1"/>
          <p:nvPr/>
        </p:nvSpPr>
        <p:spPr>
          <a:xfrm>
            <a:off x="59365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7" name="yt_shape_14837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由平面图形旋转而成的立体图形</a:t>
            </a:r>
          </a:p>
        </p:txBody>
      </p:sp>
      <p:sp>
        <p:nvSpPr>
          <p:cNvPr id="14838" name="yt_shape_1483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将下列如图的平面图形绕轴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9754"/>
              </a:rPr>
              <a:t>可以得到的立体图形是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39" name="yt_image_148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1682" y="2511364"/>
            <a:ext cx="4848634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1" name="yt_shape_14841"/>
          <p:cNvSpPr txBox="1"/>
          <p:nvPr/>
        </p:nvSpPr>
        <p:spPr>
          <a:xfrm>
            <a:off x="540000" y="4102576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42" name="yt_image_148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3460" y="4734243"/>
            <a:ext cx="4665078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74209272">
            <a:extLst>
              <a:ext uri="{FF2B5EF4-FFF2-40B4-BE49-F238E27FC236}">
                <a16:creationId xmlns:a16="http://schemas.microsoft.com/office/drawing/2014/main" id="{957AE552-DD25-C4ED-70E8-BAF941CDA5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A8BF57-EEA4-D6AD-5D95-33083D6BAE9D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867486-D1C4-27E9-81CA-DB18EB9C9409}"/>
              </a:ext>
            </a:extLst>
          </p:cNvPr>
          <p:cNvSpPr txBox="1"/>
          <p:nvPr/>
        </p:nvSpPr>
        <p:spPr>
          <a:xfrm>
            <a:off x="10279789" y="40557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4" name="yt_shape_14844"/>
          <p:cNvSpPr txBox="1"/>
          <p:nvPr/>
        </p:nvSpPr>
        <p:spPr>
          <a:xfrm>
            <a:off x="540000" y="900000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下列立体图形可以看作由哪个平面图形绕虚线旋转一周而得到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用线连一连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45" name="yt_image_14845" title="H_228.782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5062" y="1580233"/>
            <a:ext cx="6661875" cy="369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215680" y="3429000"/>
            <a:ext cx="3384376" cy="115212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503712" y="3429000"/>
            <a:ext cx="1425061" cy="10081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51177" y="3350464"/>
            <a:ext cx="1709119" cy="10749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135416" y="3429000"/>
            <a:ext cx="3678353" cy="10081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7" name="yt_shape_14847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将平面图形旋转得到几何体时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考虑不全面致错</a:t>
            </a:r>
          </a:p>
        </p:txBody>
      </p:sp>
      <p:sp>
        <p:nvSpPr>
          <p:cNvPr id="14848" name="yt_shape_1484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绕它的一边旋转一周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1fc0,isEnd"/>
              </a:rPr>
              <a:t>得到的几何体的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2174209346">
            <a:extLst>
              <a:ext uri="{FF2B5EF4-FFF2-40B4-BE49-F238E27FC236}">
                <a16:creationId xmlns:a16="http://schemas.microsoft.com/office/drawing/2014/main" id="{54708234-1DE7-EBFC-DF39-6BE361890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23EF24-529D-081A-D312-759457CAABDA}"/>
              </a:ext>
            </a:extLst>
          </p:cNvPr>
          <p:cNvSpPr txBox="1"/>
          <p:nvPr/>
        </p:nvSpPr>
        <p:spPr>
          <a:xfrm>
            <a:off x="1669308" y="1828247"/>
            <a:ext cx="2805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0" name="yt_shape_148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49" name="yt_image_14849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2" name="yt_shape_14852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中国有着深远的沙画历史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如图是一幅沙画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983a"/>
              </a:rPr>
              <a:t>在制作沙画过程中没有用到的数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学知识是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4" name="yt_table_148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43152"/>
              </p:ext>
            </p:extLst>
          </p:nvPr>
        </p:nvGraphicFramePr>
        <p:xfrm>
          <a:off x="540056" y="2551304"/>
          <a:ext cx="63519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1076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1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线与线相交成点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5"/>
                  </a:ext>
                </a:extLst>
              </a:tr>
            </a:tbl>
          </a:graphicData>
        </a:graphic>
      </p:graphicFrame>
      <p:pic>
        <p:nvPicPr>
          <p:cNvPr id="14853" name="yt_image_14853_skip" title="H_122.2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182" y="2551304"/>
            <a:ext cx="137760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600462-AD89-1075-7A00-7626D47FAA3D}"/>
              </a:ext>
            </a:extLst>
          </p:cNvPr>
          <p:cNvSpPr txBox="1"/>
          <p:nvPr/>
        </p:nvSpPr>
        <p:spPr>
          <a:xfrm>
            <a:off x="22789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6" name="yt_shape_14856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圆柱是由长方形绕着它的一边所在直线旋转一周得到的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8d03"/>
              </a:rPr>
              <a:t>下列绕着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直线旋转一周能得到如图立体图形的是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57" name="yt_image_14857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7642" y="2011799"/>
            <a:ext cx="4756714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9" name="yt_shape_14859"/>
          <p:cNvSpPr txBox="1"/>
          <p:nvPr/>
        </p:nvSpPr>
        <p:spPr>
          <a:xfrm>
            <a:off x="540119" y="360872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0d26,isEnd"/>
              </a:rPr>
              <a:t>它是由简单的几何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60" name="yt_image_14860" title="H_115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7052" y="4704044"/>
            <a:ext cx="1097895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219A1D-E12F-C3E5-1658-9DB61CB94970}"/>
              </a:ext>
            </a:extLst>
          </p:cNvPr>
          <p:cNvSpPr txBox="1"/>
          <p:nvPr/>
        </p:nvSpPr>
        <p:spPr>
          <a:xfrm>
            <a:off x="62413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ED48AA-0B01-34EC-F188-7A0ED0B5D452}"/>
              </a:ext>
            </a:extLst>
          </p:cNvPr>
          <p:cNvSpPr txBox="1"/>
          <p:nvPr/>
        </p:nvSpPr>
        <p:spPr>
          <a:xfrm>
            <a:off x="3726708" y="35619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C39D4B-F64B-618D-175C-7614EE3E17A3}"/>
              </a:ext>
            </a:extLst>
          </p:cNvPr>
          <p:cNvSpPr txBox="1"/>
          <p:nvPr/>
        </p:nvSpPr>
        <p:spPr>
          <a:xfrm>
            <a:off x="5403108" y="35619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1BB12F-844E-DC01-0E0F-7F53E111298B}"/>
              </a:ext>
            </a:extLst>
          </p:cNvPr>
          <p:cNvSpPr txBox="1"/>
          <p:nvPr/>
        </p:nvSpPr>
        <p:spPr>
          <a:xfrm>
            <a:off x="7231907" y="35619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6C2541-ED8C-A04C-9B62-F1539A5E8355}"/>
              </a:ext>
            </a:extLst>
          </p:cNvPr>
          <p:cNvSpPr txBox="1"/>
          <p:nvPr/>
        </p:nvSpPr>
        <p:spPr>
          <a:xfrm>
            <a:off x="1059708" y="4037407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661B93-F858-343F-27C2-384E89E17677}"/>
              </a:ext>
            </a:extLst>
          </p:cNvPr>
          <p:cNvSpPr txBox="1"/>
          <p:nvPr/>
        </p:nvSpPr>
        <p:spPr>
          <a:xfrm>
            <a:off x="2888508" y="4037407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1018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_⨹_1_a1f6e</vt:lpstr>
      <vt:lpstr>_⨹_10_09754</vt:lpstr>
      <vt:lpstr>_⨹_10_b9117,isEnd</vt:lpstr>
      <vt:lpstr>_⨹_11_05a47,isEnd</vt:lpstr>
      <vt:lpstr>_⨹_12_bc323</vt:lpstr>
      <vt:lpstr>_⨹_14_5983a</vt:lpstr>
      <vt:lpstr>_⨹_16_87c6f</vt:lpstr>
      <vt:lpstr>_⨹_18_ff841</vt:lpstr>
      <vt:lpstr>_⨹_2_b5f42</vt:lpstr>
      <vt:lpstr>_⨹_3_5ef06</vt:lpstr>
      <vt:lpstr>_⨹_4_68d03</vt:lpstr>
      <vt:lpstr>_⨹_6_99634,isEnd</vt:lpstr>
      <vt:lpstr>_⨹_7_b1fc0,isEnd</vt:lpstr>
      <vt:lpstr>_⨹_8_80d26,isEnd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2024-07-28T13:31:34Z</dcterms:created>
  <dcterms:modified xsi:type="dcterms:W3CDTF">2024-07-29T02:53:10Z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