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4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抓住关键词寻找相等关系</a:t>
            </a:r>
          </a:p>
        </p:txBody>
      </p:sp>
      <p:sp>
        <p:nvSpPr>
          <p:cNvPr id="14550" name="yt_shape_1455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儿子今年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父亲今年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是否有哪一年父亲年龄恰好是儿子的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f9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年后父亲年龄恰好是儿子的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51" name="yt_shape_14551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从百位到个位上的数字依次由三个连续奇数从小到大组成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cd2"/>
              </a:rPr>
              <a:t>若把百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位和个位上的数字对调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则所得到的新数比原数的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求原来的三位数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52" name="yt_shape_14552"/>
          <p:cNvSpPr txBox="1"/>
          <p:nvPr/>
        </p:nvSpPr>
        <p:spPr>
          <a:xfrm>
            <a:off x="540119" y="33184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设原来百位上的数字是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则十位上的数字是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个位上的数字是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cd8a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2[100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53" name="yt_shape_14553"/>
          <p:cNvSpPr txBox="1"/>
          <p:nvPr/>
        </p:nvSpPr>
        <p:spPr>
          <a:xfrm>
            <a:off x="540000" y="4758001"/>
            <a:ext cx="31162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即原来的三位数是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173764">
            <a:extLst>
              <a:ext uri="{FF2B5EF4-FFF2-40B4-BE49-F238E27FC236}">
                <a16:creationId xmlns:a16="http://schemas.microsoft.com/office/drawing/2014/main" id="{D8CEE7EF-8A39-9880-4343-C75DDE316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B4E314-3C07-42EC-A6C8-F418199B111A}"/>
              </a:ext>
            </a:extLst>
          </p:cNvPr>
          <p:cNvSpPr txBox="1"/>
          <p:nvPr/>
        </p:nvSpPr>
        <p:spPr>
          <a:xfrm>
            <a:off x="6698507" y="1828247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9B694E-9619-2EE7-31FC-9C3E2D0836A9}"/>
              </a:ext>
            </a:extLst>
          </p:cNvPr>
          <p:cNvSpPr txBox="1"/>
          <p:nvPr/>
        </p:nvSpPr>
        <p:spPr>
          <a:xfrm>
            <a:off x="450108" y="3271629"/>
            <a:ext cx="11181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设原来百位上的数字是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则十位上的数字是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个位上的数字是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d8a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11CF5C-7841-7653-7FF6-58C111B9B113}"/>
              </a:ext>
            </a:extLst>
          </p:cNvPr>
          <p:cNvSpPr txBox="1"/>
          <p:nvPr/>
        </p:nvSpPr>
        <p:spPr>
          <a:xfrm>
            <a:off x="450108" y="374711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12B75F-CC2B-49B4-F0B7-526B9D1FA0EC}"/>
              </a:ext>
            </a:extLst>
          </p:cNvPr>
          <p:cNvSpPr txBox="1"/>
          <p:nvPr/>
        </p:nvSpPr>
        <p:spPr>
          <a:xfrm>
            <a:off x="450108" y="4222605"/>
            <a:ext cx="10098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10A61D-C20C-821E-D15D-B906A273AC42}"/>
              </a:ext>
            </a:extLst>
          </p:cNvPr>
          <p:cNvSpPr txBox="1"/>
          <p:nvPr/>
        </p:nvSpPr>
        <p:spPr>
          <a:xfrm>
            <a:off x="449989" y="4711195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EC2E70-6EA8-51B1-6991-C77FEA70F4F7}"/>
              </a:ext>
            </a:extLst>
          </p:cNvPr>
          <p:cNvSpPr txBox="1"/>
          <p:nvPr/>
        </p:nvSpPr>
        <p:spPr>
          <a:xfrm>
            <a:off x="449989" y="5186683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B67505-637E-0092-6375-71A83657F610}"/>
              </a:ext>
            </a:extLst>
          </p:cNvPr>
          <p:cNvSpPr txBox="1"/>
          <p:nvPr/>
        </p:nvSpPr>
        <p:spPr>
          <a:xfrm>
            <a:off x="449989" y="5662171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即原来的三位数是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4" name="yt_shape_14554"/>
          <p:cNvSpPr txBox="1"/>
          <p:nvPr/>
        </p:nvSpPr>
        <p:spPr>
          <a:xfrm>
            <a:off x="540000" y="900000"/>
            <a:ext cx="103393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根据行程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面积等问题的基本数量关系寻找相等关系</a:t>
            </a:r>
          </a:p>
        </p:txBody>
      </p:sp>
      <p:sp>
        <p:nvSpPr>
          <p:cNvPr id="14555" name="yt_shape_1455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李阿姨存入银行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定期一年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到期扣除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的利息税后得到本息和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153f"/>
              </a:rPr>
              <a:t>2048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则该种储蓄的年利率为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56" name="yt_table_145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331997"/>
              </p:ext>
            </p:extLst>
          </p:nvPr>
        </p:nvGraphicFramePr>
        <p:xfrm>
          <a:off x="540056" y="235900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100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100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100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1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"/>
                  </a:ext>
                </a:extLst>
              </a:tr>
            </a:tbl>
          </a:graphicData>
        </a:graphic>
      </p:graphicFrame>
      <p:sp>
        <p:nvSpPr>
          <p:cNvPr id="14558" name="yt_shape_14558"/>
          <p:cNvSpPr txBox="1"/>
          <p:nvPr/>
        </p:nvSpPr>
        <p:spPr>
          <a:xfrm>
            <a:off x="540119" y="288517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汽车从甲地到乙地原计划每小时行驶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为了缩短时间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60fb"/>
              </a:rPr>
              <a:t>实际平均每小时比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则全程可少用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问两地有多远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69b5a"/>
              </a:rPr>
              <a:t>抓住计划用时和实际行驶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时间之间的关系列方程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59" name="yt_shape_14559"/>
              <p:cNvSpPr txBox="1"/>
              <p:nvPr/>
            </p:nvSpPr>
            <p:spPr>
              <a:xfrm>
                <a:off x="540000" y="4308258"/>
                <a:ext cx="3904915" cy="1086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设两地的距离为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559" name="yt_shape_14559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8258"/>
                <a:ext cx="3904915" cy="1086259"/>
              </a:xfrm>
              <a:prstGeom prst="rect">
                <a:avLst/>
              </a:prstGeom>
              <a:blipFill>
                <a:blip r:embed="rId2"/>
                <a:stretch>
                  <a:fillRect l="-4844" t="-5056" r="-3750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61" name="yt_shape_14561"/>
          <p:cNvSpPr txBox="1"/>
          <p:nvPr/>
        </p:nvSpPr>
        <p:spPr>
          <a:xfrm>
            <a:off x="540000" y="5445305"/>
            <a:ext cx="1925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62" name="yt_shape_14562"/>
          <p:cNvSpPr txBox="1"/>
          <p:nvPr/>
        </p:nvSpPr>
        <p:spPr>
          <a:xfrm>
            <a:off x="540000" y="5924608"/>
            <a:ext cx="30088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两地相距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173854">
            <a:extLst>
              <a:ext uri="{FF2B5EF4-FFF2-40B4-BE49-F238E27FC236}">
                <a16:creationId xmlns:a16="http://schemas.microsoft.com/office/drawing/2014/main" id="{66CC0C37-84F9-6060-D94D-0AA4457A65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9FD6DC-ACC4-B119-5B18-2D2233C6B7EE}"/>
              </a:ext>
            </a:extLst>
          </p:cNvPr>
          <p:cNvSpPr txBox="1"/>
          <p:nvPr/>
        </p:nvSpPr>
        <p:spPr>
          <a:xfrm>
            <a:off x="4717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71698-4964-E858-C0BE-4387F2BB4F02}"/>
              </a:ext>
            </a:extLst>
          </p:cNvPr>
          <p:cNvSpPr txBox="1"/>
          <p:nvPr/>
        </p:nvSpPr>
        <p:spPr>
          <a:xfrm>
            <a:off x="449989" y="4261452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设两地的距离为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DEC08D-C5D8-2517-2A67-CA5B8794D766}"/>
                  </a:ext>
                </a:extLst>
              </p:cNvPr>
              <p:cNvSpPr txBox="1"/>
              <p:nvPr/>
            </p:nvSpPr>
            <p:spPr>
              <a:xfrm>
                <a:off x="449989" y="4736940"/>
                <a:ext cx="4047236" cy="693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27DEC08D-C5D8-2517-2A67-CA5B8794D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6940"/>
                <a:ext cx="4047236" cy="693878"/>
              </a:xfrm>
              <a:prstGeom prst="rect">
                <a:avLst/>
              </a:prstGeom>
              <a:blipFill>
                <a:blip r:embed="rId4"/>
                <a:stretch>
                  <a:fillRect l="-2410" r="-2259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93B9792-D615-190D-5E06-370B68F8D95C}"/>
              </a:ext>
            </a:extLst>
          </p:cNvPr>
          <p:cNvSpPr txBox="1"/>
          <p:nvPr/>
        </p:nvSpPr>
        <p:spPr>
          <a:xfrm>
            <a:off x="449989" y="5398499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7CB383-26D8-7B15-8FC5-2497B320D4BC}"/>
              </a:ext>
            </a:extLst>
          </p:cNvPr>
          <p:cNvSpPr txBox="1"/>
          <p:nvPr/>
        </p:nvSpPr>
        <p:spPr>
          <a:xfrm>
            <a:off x="449989" y="5877802"/>
            <a:ext cx="315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两地相距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63" name="yt_shape_14563"/>
              <p:cNvSpPr txBox="1"/>
              <p:nvPr/>
            </p:nvSpPr>
            <p:spPr>
              <a:xfrm>
                <a:off x="540119" y="900000"/>
                <a:ext cx="11492915" cy="36769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某项工程由甲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乙两队完成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670e"/>
                  </a:rPr>
                  <a:t>先由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然后两队合做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问再做多少天可以完成工程的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5_782f2"/>
                  </a:rPr>
                  <a:t>根据分量之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和等于总量来列方程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设再做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天可以完成工程的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天就可以完成工程的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63" name="yt_shape_14563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76904"/>
              </a:xfrm>
              <a:prstGeom prst="rect">
                <a:avLst/>
              </a:prstGeom>
              <a:blipFill>
                <a:blip r:embed="rId2"/>
                <a:stretch>
                  <a:fillRect l="-1645" t="-1493" b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B92178-D159-2877-2DA4-A05EB3A76C22}"/>
                  </a:ext>
                </a:extLst>
              </p:cNvPr>
              <p:cNvSpPr txBox="1"/>
              <p:nvPr/>
            </p:nvSpPr>
            <p:spPr>
              <a:xfrm>
                <a:off x="450108" y="2486605"/>
                <a:ext cx="4748911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设再做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天可以完成工程的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56B92178-D159-2877-2DA4-A05EB3A76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86605"/>
                <a:ext cx="4748911" cy="776046"/>
              </a:xfrm>
              <a:prstGeom prst="rect">
                <a:avLst/>
              </a:prstGeom>
              <a:blipFill>
                <a:blip r:embed="rId3"/>
                <a:stretch>
                  <a:fillRect l="-2054" r="-192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DB4E3E-A849-7928-3776-4BB3B82B577E}"/>
                  </a:ext>
                </a:extLst>
              </p:cNvPr>
              <p:cNvSpPr txBox="1"/>
              <p:nvPr/>
            </p:nvSpPr>
            <p:spPr>
              <a:xfrm>
                <a:off x="450108" y="3169039"/>
                <a:ext cx="6950773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4EDB4E3E-A849-7928-3776-4BB3B82B5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69039"/>
                <a:ext cx="6950773" cy="776047"/>
              </a:xfrm>
              <a:prstGeom prst="rect">
                <a:avLst/>
              </a:prstGeom>
              <a:blipFill>
                <a:blip r:embed="rId4"/>
                <a:stretch>
                  <a:fillRect l="-1404" r="-131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6CFB0F-D4F1-DEC2-4EF9-B8E5CC4C958E}"/>
                  </a:ext>
                </a:extLst>
              </p:cNvPr>
              <p:cNvSpPr txBox="1"/>
              <p:nvPr/>
            </p:nvSpPr>
            <p:spPr>
              <a:xfrm>
                <a:off x="450108" y="3851474"/>
                <a:ext cx="4671123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再做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天就可以完成工程的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ED6CFB0F-D4F1-DEC2-4EF9-B8E5CC4C9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51474"/>
                <a:ext cx="4671123" cy="736676"/>
              </a:xfrm>
              <a:prstGeom prst="rect">
                <a:avLst/>
              </a:prstGeom>
              <a:blipFill>
                <a:blip r:embed="rId5"/>
                <a:stretch>
                  <a:fillRect l="-2089" r="-208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9" name="yt_shape_14569"/>
          <p:cNvSpPr txBox="1"/>
          <p:nvPr/>
        </p:nvSpPr>
        <p:spPr>
          <a:xfrm>
            <a:off x="540000" y="900000"/>
            <a:ext cx="69538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用不同的式子表示同一个量得到相等关系</a:t>
            </a:r>
          </a:p>
        </p:txBody>
      </p:sp>
      <p:sp>
        <p:nvSpPr>
          <p:cNvPr id="14570" name="yt_shape_1457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中放入六个长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宽都分别相等的小长方形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尺寸如图所示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91d9"/>
              </a:rPr>
              <a:t>求小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则依题意可列方程为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2" name="yt_table_145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299866"/>
              </p:ext>
            </p:extLst>
          </p:nvPr>
        </p:nvGraphicFramePr>
        <p:xfrm>
          <a:off x="540056" y="2359000"/>
          <a:ext cx="8295006" cy="950976"/>
        </p:xfrm>
        <a:graphic>
          <a:graphicData uri="http://schemas.openxmlformats.org/drawingml/2006/table">
            <a:tbl>
              <a:tblPr/>
              <a:tblGrid>
                <a:gridCol w="5305743">
                  <a:extLst>
                    <a:ext uri="{9D8B030D-6E8A-4147-A177-3AD203B41FA5}">
                      <a16:colId xmlns:a16="http://schemas.microsoft.com/office/drawing/2014/main" val="11011"/>
                    </a:ext>
                  </a:extLst>
                </a:gridCol>
                <a:gridCol w="2989263">
                  <a:extLst>
                    <a:ext uri="{9D8B030D-6E8A-4147-A177-3AD203B41FA5}">
                      <a16:colId xmlns:a16="http://schemas.microsoft.com/office/drawing/2014/main" val="11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"/>
                  </a:ext>
                </a:extLst>
              </a:tr>
            </a:tbl>
          </a:graphicData>
        </a:graphic>
      </p:graphicFrame>
      <p:pic>
        <p:nvPicPr>
          <p:cNvPr id="14571" name="yt_image_14571_skip" title="H_121.7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8919" y="2359000"/>
            <a:ext cx="235108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173932">
            <a:extLst>
              <a:ext uri="{FF2B5EF4-FFF2-40B4-BE49-F238E27FC236}">
                <a16:creationId xmlns:a16="http://schemas.microsoft.com/office/drawing/2014/main" id="{EEBC9A42-41F3-E7AA-7771-EBA839395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C94965-1F33-2919-DDBC-CA2071D7E048}"/>
              </a:ext>
            </a:extLst>
          </p:cNvPr>
          <p:cNvSpPr txBox="1"/>
          <p:nvPr/>
        </p:nvSpPr>
        <p:spPr>
          <a:xfrm>
            <a:off x="830982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一艘轮船沿江从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港顺流用了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港逆流用了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8e9d,isEnd"/>
              </a:rPr>
              <a:t>已知水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2km/h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设轮船在静水中的速度是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某商场因换季准备处理一批羊绒衫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若每件羊绒衫按标价的六折出售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40f2,isEnd"/>
              </a:rPr>
              <a:t>每件将亏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若按标价的八折出售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每件将赚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每件羊绒衫的标价是多少元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bd3,isEnd"/>
              </a:rPr>
              <a:t>进价是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设每件羊绒衫的标价是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每件羊绒衫的标价为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361F85-62B9-3424-2423-CC0596CC6DFF}"/>
              </a:ext>
            </a:extLst>
          </p:cNvPr>
          <p:cNvSpPr txBox="1"/>
          <p:nvPr/>
        </p:nvSpPr>
        <p:spPr>
          <a:xfrm>
            <a:off x="9246446" y="1328682"/>
            <a:ext cx="2162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613C78-F613-CA4D-BBCF-8918A9A26781}"/>
              </a:ext>
            </a:extLst>
          </p:cNvPr>
          <p:cNvSpPr txBox="1"/>
          <p:nvPr/>
        </p:nvSpPr>
        <p:spPr>
          <a:xfrm>
            <a:off x="450108" y="180417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1_0d83c"/>
              </a:rPr>
              <a:t>3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864FFF-DC4F-CBCD-6F96-5AEB46017CC5}"/>
              </a:ext>
            </a:extLst>
          </p:cNvPr>
          <p:cNvSpPr txBox="1"/>
          <p:nvPr/>
        </p:nvSpPr>
        <p:spPr>
          <a:xfrm>
            <a:off x="450108" y="3706122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设每件羊绒衫的标价是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1D5C4D-6B7C-B01D-AE2A-2F508B938BF6}"/>
              </a:ext>
            </a:extLst>
          </p:cNvPr>
          <p:cNvSpPr txBox="1"/>
          <p:nvPr/>
        </p:nvSpPr>
        <p:spPr>
          <a:xfrm>
            <a:off x="450108" y="4181610"/>
            <a:ext cx="4134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8EF7E8-CDA1-29B7-7744-0328E47C41EF}"/>
              </a:ext>
            </a:extLst>
          </p:cNvPr>
          <p:cNvSpPr txBox="1"/>
          <p:nvPr/>
        </p:nvSpPr>
        <p:spPr>
          <a:xfrm>
            <a:off x="2298671" y="4657098"/>
            <a:ext cx="1277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E91B01-0D01-8204-5CFE-D67F798C9533}"/>
              </a:ext>
            </a:extLst>
          </p:cNvPr>
          <p:cNvSpPr txBox="1"/>
          <p:nvPr/>
        </p:nvSpPr>
        <p:spPr>
          <a:xfrm>
            <a:off x="450108" y="5132586"/>
            <a:ext cx="489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14C186-2796-03EE-A51F-2F9D4CEAFA11}"/>
              </a:ext>
            </a:extLst>
          </p:cNvPr>
          <p:cNvSpPr txBox="1"/>
          <p:nvPr/>
        </p:nvSpPr>
        <p:spPr>
          <a:xfrm>
            <a:off x="450108" y="5608074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每件羊绒衫的标价为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</Words>
  <Application>Microsoft Office PowerPoint</Application>
  <PresentationFormat>宽屏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4" baseType="lpstr">
      <vt:lpstr>,isEnd</vt:lpstr>
      <vt:lpstr>_⨹_1_0d83c</vt:lpstr>
      <vt:lpstr>_⨹_1_cd8a0</vt:lpstr>
      <vt:lpstr>_⨹_1_f7f9b,isEnd</vt:lpstr>
      <vt:lpstr>_⨹_11_69b5a</vt:lpstr>
      <vt:lpstr>_⨹_2_6670e</vt:lpstr>
      <vt:lpstr>_⨹_2_c91d9</vt:lpstr>
      <vt:lpstr>_⨹_3_18e9d,isEnd</vt:lpstr>
      <vt:lpstr>_⨹_3_96cd2</vt:lpstr>
      <vt:lpstr>_⨹_3_dabd3,isEnd</vt:lpstr>
      <vt:lpstr>_⨹_4_4153f</vt:lpstr>
      <vt:lpstr>_⨹_4_b40f2,isEnd</vt:lpstr>
      <vt:lpstr>_⨹_5_782f2</vt:lpstr>
      <vt:lpstr>_⨹_8_860fb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2024-07-29T02:41:00Z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