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6" r:id="rId6"/>
    <p:sldId id="378" r:id="rId7"/>
    <p:sldId id="382" r:id="rId8"/>
    <p:sldId id="384" r:id="rId9"/>
    <p:sldId id="388" r:id="rId10"/>
    <p:sldId id="390" r:id="rId11"/>
    <p:sldId id="392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36" name="yt_image_13736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9" name="yt_shape_13739"/>
          <p:cNvSpPr txBox="1"/>
          <p:nvPr/>
        </p:nvSpPr>
        <p:spPr>
          <a:xfrm>
            <a:off x="540119" y="1597583"/>
            <a:ext cx="11237501" cy="2560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将方程中的同类项进行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为未知数的一元一次方程变形为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为已知数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然后利用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4d49,isEnd"/>
              </a:rPr>
              <a:t>方程两边同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sz="3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从而得到</a:t>
            </a:r>
            <a:r>
              <a:rPr sz="3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利用合并同类项解一元一次方程的步骤为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基本的相等关系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各部分量的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3435F7-C417-D0D1-E219-A4B7C7D7B408}"/>
              </a:ext>
            </a:extLst>
          </p:cNvPr>
          <p:cNvSpPr txBox="1"/>
          <p:nvPr/>
        </p:nvSpPr>
        <p:spPr>
          <a:xfrm>
            <a:off x="4183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07CFA1-01CD-CB92-DFC6-C98FED03A13F}"/>
              </a:ext>
            </a:extLst>
          </p:cNvPr>
          <p:cNvSpPr txBox="1"/>
          <p:nvPr/>
        </p:nvSpPr>
        <p:spPr>
          <a:xfrm>
            <a:off x="10862521" y="1550777"/>
            <a:ext cx="91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0a552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0CA442-2E0C-FB68-A456-35E5B25A1E7F}"/>
              </a:ext>
            </a:extLst>
          </p:cNvPr>
          <p:cNvSpPr txBox="1"/>
          <p:nvPr/>
        </p:nvSpPr>
        <p:spPr>
          <a:xfrm>
            <a:off x="450108" y="2026265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5B4503-F487-B202-82D9-838B7992DB9C}"/>
              </a:ext>
            </a:extLst>
          </p:cNvPr>
          <p:cNvSpPr txBox="1"/>
          <p:nvPr/>
        </p:nvSpPr>
        <p:spPr>
          <a:xfrm>
            <a:off x="7575587" y="2026265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CDEA6A-A4E0-FC40-7BB9-6157A2E1723C}"/>
              </a:ext>
            </a:extLst>
          </p:cNvPr>
          <p:cNvSpPr txBox="1"/>
          <p:nvPr/>
        </p:nvSpPr>
        <p:spPr>
          <a:xfrm>
            <a:off x="1059708" y="2501753"/>
            <a:ext cx="1342137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6BF675-7A67-79FE-C222-B2218C6268A4}"/>
                  </a:ext>
                </a:extLst>
              </p:cNvPr>
              <p:cNvSpPr txBox="1"/>
              <p:nvPr/>
            </p:nvSpPr>
            <p:spPr>
              <a:xfrm>
                <a:off x="4098183" y="2348880"/>
                <a:ext cx="121259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6BF675-7A67-79FE-C222-B2218C626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8183" y="2348880"/>
                <a:ext cx="1212597" cy="778460"/>
              </a:xfrm>
              <a:prstGeom prst="rect">
                <a:avLst/>
              </a:prstGeom>
              <a:blipFill>
                <a:blip r:embed="rId3"/>
                <a:stretch>
                  <a:fillRect l="-7538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5EAD773-6050-A99C-61D6-199600341C58}"/>
              </a:ext>
            </a:extLst>
          </p:cNvPr>
          <p:cNvSpPr txBox="1"/>
          <p:nvPr/>
        </p:nvSpPr>
        <p:spPr>
          <a:xfrm>
            <a:off x="10584707" y="318660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CFF86B-B512-76A4-6A47-FF2728775E7E}"/>
              </a:ext>
            </a:extLst>
          </p:cNvPr>
          <p:cNvSpPr txBox="1"/>
          <p:nvPr/>
        </p:nvSpPr>
        <p:spPr>
          <a:xfrm>
            <a:off x="5098308" y="366208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6" name="yt_shape_1380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05" name="yt_image_13805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08" name="yt_shape_13808"/>
              <p:cNvSpPr txBox="1"/>
              <p:nvPr/>
            </p:nvSpPr>
            <p:spPr>
              <a:xfrm>
                <a:off x="540119" y="1597583"/>
                <a:ext cx="11100497" cy="49500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列一元一次方程解答问题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孙子算经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769e7"/>
                  </a:rPr>
                  <a:t>内容主要讲数学的用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浅显易懂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其中有许多有趣的数学题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河边洗碗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6bfc"/>
                  </a:rPr>
                  <a:t>今有妇人河上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荡桮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津吏问曰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桮何以多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妇人曰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家有客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津吏曰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客几何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dd13"/>
                  </a:rPr>
                  <a:t>妇人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二人共饭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三人共羹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四人共肉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凡用桮六十五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不知客几何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85e2"/>
                  </a:rPr>
                  <a:t>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一名妇女在河边洗刷一大摞碗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一个津吏问她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怎么刷这么多碗呢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她回答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111b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家里来客人了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津吏又问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家里来了多少客人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妇女答道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fdae"/>
                  </a:rPr>
                  <a:t>个人给一碗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个人给一碗汤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个人给一碗肉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一共要用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不知来了多少客人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设来了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个客人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来了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个客人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3808" name="yt_shape_13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00497" cy="4950009"/>
              </a:xfrm>
              <a:prstGeom prst="rect">
                <a:avLst/>
              </a:prstGeom>
              <a:blipFill>
                <a:blip r:embed="rId3"/>
                <a:stretch>
                  <a:fillRect l="-1702" t="-985" r="-1647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6BD53F-604D-56E3-A2F6-1856FC7CF2EF}"/>
              </a:ext>
            </a:extLst>
          </p:cNvPr>
          <p:cNvSpPr txBox="1"/>
          <p:nvPr/>
        </p:nvSpPr>
        <p:spPr>
          <a:xfrm>
            <a:off x="450108" y="4879193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设来了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个客人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6FCD92-A1DE-FFB0-7432-571962FEA3FF}"/>
                  </a:ext>
                </a:extLst>
              </p:cNvPr>
              <p:cNvSpPr txBox="1"/>
              <p:nvPr/>
            </p:nvSpPr>
            <p:spPr>
              <a:xfrm>
                <a:off x="497733" y="5354681"/>
                <a:ext cx="44774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166FCD92-A1DE-FFB0-7432-571962FEA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354681"/>
                <a:ext cx="4477448" cy="767474"/>
              </a:xfrm>
              <a:prstGeom prst="rect">
                <a:avLst/>
              </a:prstGeom>
              <a:blipFill>
                <a:blip r:embed="rId4"/>
                <a:stretch>
                  <a:fillRect r="-21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1E8E5A6-17B4-C436-0865-395AA6E47111}"/>
              </a:ext>
            </a:extLst>
          </p:cNvPr>
          <p:cNvSpPr txBox="1"/>
          <p:nvPr/>
        </p:nvSpPr>
        <p:spPr>
          <a:xfrm>
            <a:off x="450108" y="6028543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来了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个客人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4" name="yt_shape_1374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43" name="yt_image_1374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6" name="yt_shape_13746"/>
          <p:cNvSpPr txBox="1"/>
          <p:nvPr/>
        </p:nvSpPr>
        <p:spPr>
          <a:xfrm>
            <a:off x="540000" y="1603297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利用合并同类项解一元一次方程</a:t>
            </a:r>
          </a:p>
        </p:txBody>
      </p:sp>
      <p:sp>
        <p:nvSpPr>
          <p:cNvPr id="13747" name="yt_shape_13747"/>
          <p:cNvSpPr txBox="1"/>
          <p:nvPr/>
        </p:nvSpPr>
        <p:spPr>
          <a:xfrm>
            <a:off x="540000" y="2102862"/>
            <a:ext cx="92894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进行合并同类项正确的是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8" name="yt_table_137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720817"/>
              </p:ext>
            </p:extLst>
          </p:nvPr>
        </p:nvGraphicFramePr>
        <p:xfrm>
          <a:off x="540056" y="2582165"/>
          <a:ext cx="670147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</a:tbl>
          </a:graphicData>
        </a:graphic>
      </p:graphicFrame>
      <p:sp>
        <p:nvSpPr>
          <p:cNvPr id="13750" name="yt_shape_13750"/>
          <p:cNvSpPr txBox="1"/>
          <p:nvPr/>
        </p:nvSpPr>
        <p:spPr>
          <a:xfrm>
            <a:off x="540000" y="3583719"/>
            <a:ext cx="5108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1" name="yt_table_137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17015"/>
              </p:ext>
            </p:extLst>
          </p:nvPr>
        </p:nvGraphicFramePr>
        <p:xfrm>
          <a:off x="540056" y="4063022"/>
          <a:ext cx="64903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  <a:gridCol w="166211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</a:tbl>
          </a:graphicData>
        </a:graphic>
      </p:graphicFrame>
      <p:sp>
        <p:nvSpPr>
          <p:cNvPr id="13753" name="yt_shape_13753"/>
          <p:cNvSpPr txBox="1"/>
          <p:nvPr/>
        </p:nvSpPr>
        <p:spPr>
          <a:xfrm>
            <a:off x="540000" y="5064576"/>
            <a:ext cx="9749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4" name="yt_table_137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544349"/>
              </p:ext>
            </p:extLst>
          </p:nvPr>
        </p:nvGraphicFramePr>
        <p:xfrm>
          <a:off x="540056" y="5543879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</a:tbl>
          </a:graphicData>
        </a:graphic>
      </p:graphicFrame>
      <p:pic>
        <p:nvPicPr>
          <p:cNvPr id="3" name="yt_shape_1722174047716">
            <a:extLst>
              <a:ext uri="{FF2B5EF4-FFF2-40B4-BE49-F238E27FC236}">
                <a16:creationId xmlns:a16="http://schemas.microsoft.com/office/drawing/2014/main" id="{0A95A877-C613-874E-1A31-544CE0D239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6BF880-BA05-DC96-EB30-14BF582AD508}"/>
              </a:ext>
            </a:extLst>
          </p:cNvPr>
          <p:cNvSpPr txBox="1"/>
          <p:nvPr/>
        </p:nvSpPr>
        <p:spPr>
          <a:xfrm>
            <a:off x="8836751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C75046-5F3D-3B57-1D84-AFAE04F9A14E}"/>
              </a:ext>
            </a:extLst>
          </p:cNvPr>
          <p:cNvSpPr txBox="1"/>
          <p:nvPr/>
        </p:nvSpPr>
        <p:spPr>
          <a:xfrm>
            <a:off x="46790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2EDBFA-0582-8972-DD52-6E07B032B26E}"/>
              </a:ext>
            </a:extLst>
          </p:cNvPr>
          <p:cNvSpPr txBox="1"/>
          <p:nvPr/>
        </p:nvSpPr>
        <p:spPr>
          <a:xfrm>
            <a:off x="9274901" y="50177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6" name="yt_shape_13756"/>
              <p:cNvSpPr txBox="1"/>
              <p:nvPr/>
            </p:nvSpPr>
            <p:spPr>
              <a:xfrm>
                <a:off x="540000" y="900000"/>
                <a:ext cx="5849358" cy="494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6" name="yt_shape_13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49358" cy="4948599"/>
              </a:xfrm>
              <a:prstGeom prst="rect">
                <a:avLst/>
              </a:prstGeom>
              <a:blipFill>
                <a:blip r:embed="rId2"/>
                <a:stretch>
                  <a:fillRect l="-3233" r="-2190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18131C-ACC6-D92C-1614-BB3B8A93AC0E}"/>
                  </a:ext>
                </a:extLst>
              </p:cNvPr>
              <p:cNvSpPr txBox="1"/>
              <p:nvPr/>
            </p:nvSpPr>
            <p:spPr>
              <a:xfrm>
                <a:off x="5074377" y="718707"/>
                <a:ext cx="11960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18131C-ACC6-D92C-1614-BB3B8A93A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377" y="718707"/>
                <a:ext cx="1196086" cy="766077"/>
              </a:xfrm>
              <a:prstGeom prst="rect">
                <a:avLst/>
              </a:prstGeom>
              <a:blipFill>
                <a:blip r:embed="rId3"/>
                <a:stretch>
                  <a:fillRect l="-76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3AA5EC2-3558-11BD-D6F1-CB8A97EFEEE6}"/>
              </a:ext>
            </a:extLst>
          </p:cNvPr>
          <p:cNvSpPr txBox="1"/>
          <p:nvPr/>
        </p:nvSpPr>
        <p:spPr>
          <a:xfrm>
            <a:off x="449989" y="2476635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2181BD-4B55-E7FF-214F-17C5629B42DC}"/>
              </a:ext>
            </a:extLst>
          </p:cNvPr>
          <p:cNvSpPr txBox="1"/>
          <p:nvPr/>
        </p:nvSpPr>
        <p:spPr>
          <a:xfrm>
            <a:off x="449989" y="3427611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B2E731-E111-DAB6-4787-556D4424E1DC}"/>
              </a:ext>
            </a:extLst>
          </p:cNvPr>
          <p:cNvSpPr txBox="1"/>
          <p:nvPr/>
        </p:nvSpPr>
        <p:spPr>
          <a:xfrm>
            <a:off x="449989" y="3903099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3C7E9D-445C-74D2-B93F-EDD9FE768AB9}"/>
              </a:ext>
            </a:extLst>
          </p:cNvPr>
          <p:cNvSpPr txBox="1"/>
          <p:nvPr/>
        </p:nvSpPr>
        <p:spPr>
          <a:xfrm>
            <a:off x="449989" y="4854075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C0D9F7-6F52-694A-011B-517170091AA2}"/>
              </a:ext>
            </a:extLst>
          </p:cNvPr>
          <p:cNvSpPr txBox="1"/>
          <p:nvPr/>
        </p:nvSpPr>
        <p:spPr>
          <a:xfrm>
            <a:off x="449989" y="5329563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5" name="yt_shape_13765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各部分量的和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列方程解决问题</a:t>
            </a:r>
          </a:p>
        </p:txBody>
      </p:sp>
      <p:sp>
        <p:nvSpPr>
          <p:cNvPr id="13766" name="yt_shape_13766"/>
          <p:cNvSpPr txBox="1"/>
          <p:nvPr/>
        </p:nvSpPr>
        <p:spPr>
          <a:xfrm>
            <a:off x="540119" y="1399565"/>
            <a:ext cx="1110049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挖一条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米长的水渠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乙两队从两头同时施工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甲队每天挖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c7e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队每天挖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需要几天能挖好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设需要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天才能挖好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c0b7"/>
              </a:rPr>
              <a:t>则由题意可得方程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7" name="yt_table_137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098863"/>
              </p:ext>
            </p:extLst>
          </p:nvPr>
        </p:nvGraphicFramePr>
        <p:xfrm>
          <a:off x="540056" y="2839131"/>
          <a:ext cx="8261668" cy="950976"/>
        </p:xfrm>
        <a:graphic>
          <a:graphicData uri="http://schemas.openxmlformats.org/drawingml/2006/table">
            <a:tbl>
              <a:tblPr/>
              <a:tblGrid>
                <a:gridCol w="4407218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  <a:gridCol w="3854450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</a:tbl>
          </a:graphicData>
        </a:graphic>
      </p:graphicFrame>
      <p:pic>
        <p:nvPicPr>
          <p:cNvPr id="3" name="yt_shape_1722174047812">
            <a:extLst>
              <a:ext uri="{FF2B5EF4-FFF2-40B4-BE49-F238E27FC236}">
                <a16:creationId xmlns:a16="http://schemas.microsoft.com/office/drawing/2014/main" id="{61F453BA-6DD8-4270-B059-A8F9B8BD8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94CA70-77DC-B415-7C5B-0C2984C6129F}"/>
              </a:ext>
            </a:extLst>
          </p:cNvPr>
          <p:cNvSpPr txBox="1"/>
          <p:nvPr/>
        </p:nvSpPr>
        <p:spPr>
          <a:xfrm>
            <a:off x="1059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9" name="yt_shape_13769"/>
          <p:cNvSpPr txBox="1"/>
          <p:nvPr/>
        </p:nvSpPr>
        <p:spPr>
          <a:xfrm>
            <a:off x="540119" y="900000"/>
            <a:ext cx="11100497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个位上的数字是十位上数字的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且它们的和为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9857,isEnd"/>
              </a:rPr>
              <a:t>则这个两位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某校为开展乒乓球运动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花钱购买了一些乒乓球运动器材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其中购买球网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da7e,isEnd"/>
              </a:rPr>
              <a:t>球拍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和乒乓球的总费用是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购买这三样器材的费用之比是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2a6d,isEnd"/>
              </a:rPr>
              <a:t>那么购买球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网的费用是多少元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设购买球网的费用是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则购买球拍和乒乓球的费用分别是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购买球网的费用是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4E188F-5CFA-58D4-B1FA-AB160F532702}"/>
              </a:ext>
            </a:extLst>
          </p:cNvPr>
          <p:cNvSpPr txBox="1"/>
          <p:nvPr/>
        </p:nvSpPr>
        <p:spPr>
          <a:xfrm>
            <a:off x="13645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308110-86AF-E3EB-C8C5-D3F777BD15BD}"/>
              </a:ext>
            </a:extLst>
          </p:cNvPr>
          <p:cNvSpPr txBox="1"/>
          <p:nvPr/>
        </p:nvSpPr>
        <p:spPr>
          <a:xfrm>
            <a:off x="450108" y="3230634"/>
            <a:ext cx="1092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设购买球网的费用是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则购买球拍和乒乓球的费用分别是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0F2BFF-8951-4770-D0AA-0B77E1A1509D}"/>
              </a:ext>
            </a:extLst>
          </p:cNvPr>
          <p:cNvSpPr txBox="1"/>
          <p:nvPr/>
        </p:nvSpPr>
        <p:spPr>
          <a:xfrm>
            <a:off x="450108" y="3706122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0D8997-AD4F-9DBD-DAF4-96380D04C214}"/>
              </a:ext>
            </a:extLst>
          </p:cNvPr>
          <p:cNvSpPr txBox="1"/>
          <p:nvPr/>
        </p:nvSpPr>
        <p:spPr>
          <a:xfrm>
            <a:off x="450108" y="4181610"/>
            <a:ext cx="39041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814EC7-77B3-4F40-1FA1-D462E96EAE11}"/>
              </a:ext>
            </a:extLst>
          </p:cNvPr>
          <p:cNvSpPr txBox="1"/>
          <p:nvPr/>
        </p:nvSpPr>
        <p:spPr>
          <a:xfrm>
            <a:off x="450108" y="465709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C9C5A4-62EC-3D78-DAA9-FA7197B86D06}"/>
              </a:ext>
            </a:extLst>
          </p:cNvPr>
          <p:cNvSpPr txBox="1"/>
          <p:nvPr/>
        </p:nvSpPr>
        <p:spPr>
          <a:xfrm>
            <a:off x="450108" y="513258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5D3A82-3220-7D69-BA33-A7A16DAB2FFD}"/>
              </a:ext>
            </a:extLst>
          </p:cNvPr>
          <p:cNvSpPr txBox="1"/>
          <p:nvPr/>
        </p:nvSpPr>
        <p:spPr>
          <a:xfrm>
            <a:off x="450108" y="5608074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购买球网的费用是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3" name="yt_shape_13773"/>
          <p:cNvSpPr txBox="1"/>
          <p:nvPr/>
        </p:nvSpPr>
        <p:spPr>
          <a:xfrm>
            <a:off x="540000" y="900000"/>
            <a:ext cx="51360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解方程时系数化为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74" name="yt_shape_13774"/>
              <p:cNvSpPr txBox="1"/>
              <p:nvPr/>
            </p:nvSpPr>
            <p:spPr>
              <a:xfrm>
                <a:off x="540000" y="1399565"/>
                <a:ext cx="559287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74" name="yt_shape_13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592878" cy="641201"/>
              </a:xfrm>
              <a:prstGeom prst="rect">
                <a:avLst/>
              </a:prstGeom>
              <a:blipFill>
                <a:blip r:embed="rId2"/>
                <a:stretch>
                  <a:fillRect l="-3381" r="-22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76" name="yt_shape_13776"/>
              <p:cNvSpPr txBox="1"/>
              <p:nvPr/>
            </p:nvSpPr>
            <p:spPr>
              <a:xfrm>
                <a:off x="540000" y="2091554"/>
                <a:ext cx="617957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76" name="yt_shape_1377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1554"/>
                <a:ext cx="6179577" cy="649152"/>
              </a:xfrm>
              <a:prstGeom prst="rect">
                <a:avLst/>
              </a:prstGeom>
              <a:blipFill>
                <a:blip r:embed="rId3"/>
                <a:stretch>
                  <a:fillRect l="-3060" r="-207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47897">
            <a:extLst>
              <a:ext uri="{FF2B5EF4-FFF2-40B4-BE49-F238E27FC236}">
                <a16:creationId xmlns:a16="http://schemas.microsoft.com/office/drawing/2014/main" id="{11E3C311-6277-5FA6-F55E-B0EFB124B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8DEE50-A63B-B76B-8F7E-5AA7FF188A51}"/>
              </a:ext>
            </a:extLst>
          </p:cNvPr>
          <p:cNvSpPr txBox="1"/>
          <p:nvPr/>
        </p:nvSpPr>
        <p:spPr>
          <a:xfrm>
            <a:off x="4587014" y="1352759"/>
            <a:ext cx="1277049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C31607-E31C-1F04-4C32-1EFFA96EAB3F}"/>
                  </a:ext>
                </a:extLst>
              </p:cNvPr>
              <p:cNvSpPr txBox="1"/>
              <p:nvPr/>
            </p:nvSpPr>
            <p:spPr>
              <a:xfrm>
                <a:off x="4968014" y="2044748"/>
                <a:ext cx="162947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7EC31607-E31C-1F04-4C32-1EFFA96EA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14" y="2044748"/>
                <a:ext cx="1629473" cy="736486"/>
              </a:xfrm>
              <a:prstGeom prst="rect">
                <a:avLst/>
              </a:prstGeom>
              <a:blipFill>
                <a:blip r:embed="rId5"/>
                <a:stretch>
                  <a:fillRect l="-5993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B9D7074-5DB0-D0A5-0534-2D2989D39F0F}"/>
              </a:ext>
            </a:extLst>
          </p:cNvPr>
          <p:cNvCxnSpPr/>
          <p:nvPr/>
        </p:nvCxnSpPr>
        <p:spPr>
          <a:xfrm>
            <a:off x="4705600" y="2753478"/>
            <a:ext cx="18018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9" name="yt_shape_1377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78" name="yt_image_13778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81" name="yt_shape_13781"/>
              <p:cNvSpPr txBox="1"/>
              <p:nvPr/>
            </p:nvSpPr>
            <p:spPr>
              <a:xfrm>
                <a:off x="540119" y="1591869"/>
                <a:ext cx="11111999" cy="1388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对于任意四个有理数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f>
                          <m:fPr>
                            <m:type m:val="noBar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2c9b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f>
                          <m:fPr>
                            <m:type m:val="noBar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781" name="yt_shape_1378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111999" cy="1388778"/>
              </a:xfrm>
              <a:prstGeom prst="rect">
                <a:avLst/>
              </a:prstGeom>
              <a:blipFill>
                <a:blip r:embed="rId3"/>
                <a:stretch>
                  <a:fillRect l="-1701" b="-6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83" name="yt_table_137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371471"/>
              </p:ext>
            </p:extLst>
          </p:nvPr>
        </p:nvGraphicFramePr>
        <p:xfrm>
          <a:off x="540056" y="3031435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785" name="yt_shape_13785"/>
              <p:cNvSpPr txBox="1"/>
              <p:nvPr/>
            </p:nvSpPr>
            <p:spPr>
              <a:xfrm>
                <a:off x="540119" y="3557606"/>
                <a:ext cx="11492915" cy="20770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小明在做作业时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不小心把方程中的一个常数污染了看不清楚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99d4,isEnd"/>
                  </a:rPr>
                  <a:t>被污染的方程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小明想了想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便翻看了书后的答案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此方程的解为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786,isEnd"/>
                  </a:rPr>
                  <a:t>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他很快知道了这个常数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785" name="yt_shape_13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57606"/>
                <a:ext cx="11492915" cy="2077043"/>
              </a:xfrm>
              <a:prstGeom prst="rect">
                <a:avLst/>
              </a:prstGeom>
              <a:blipFill>
                <a:blip r:embed="rId4"/>
                <a:stretch>
                  <a:fillRect l="-1645" t="-2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E9234E-525D-8468-4D8A-E2F80174E25A}"/>
              </a:ext>
            </a:extLst>
          </p:cNvPr>
          <p:cNvSpPr txBox="1"/>
          <p:nvPr/>
        </p:nvSpPr>
        <p:spPr>
          <a:xfrm>
            <a:off x="4629932" y="2253152"/>
            <a:ext cx="3832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C563BF-B35F-C0A5-405D-2DA780929A5F}"/>
              </a:ext>
            </a:extLst>
          </p:cNvPr>
          <p:cNvSpPr txBox="1"/>
          <p:nvPr/>
        </p:nvSpPr>
        <p:spPr>
          <a:xfrm>
            <a:off x="5326908" y="466789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88" name="yt_shape_13788"/>
              <p:cNvSpPr txBox="1"/>
              <p:nvPr/>
            </p:nvSpPr>
            <p:spPr>
              <a:xfrm>
                <a:off x="540000" y="1243599"/>
                <a:ext cx="5669822" cy="5072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88" name="yt_shape_137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3599"/>
                <a:ext cx="5669822" cy="5072735"/>
              </a:xfrm>
              <a:prstGeom prst="rect">
                <a:avLst/>
              </a:prstGeom>
              <a:blipFill>
                <a:blip r:embed="rId2"/>
                <a:stretch>
                  <a:fillRect l="-3333" r="-2258" b="-2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CD74CE-1068-728E-B817-AA47D67E8361}"/>
                  </a:ext>
                </a:extLst>
              </p:cNvPr>
              <p:cNvSpPr txBox="1"/>
              <p:nvPr/>
            </p:nvSpPr>
            <p:spPr>
              <a:xfrm>
                <a:off x="449989" y="1868941"/>
                <a:ext cx="4199255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CD74CE-1068-728E-B817-AA47D67E8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8941"/>
                <a:ext cx="4199255" cy="768490"/>
              </a:xfrm>
              <a:prstGeom prst="rect">
                <a:avLst/>
              </a:prstGeom>
              <a:blipFill>
                <a:blip r:embed="rId3"/>
                <a:stretch>
                  <a:fillRect l="-2322" r="-232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B9B71AE-7EE0-7B7A-0313-9CD7C04C9B80}"/>
              </a:ext>
            </a:extLst>
          </p:cNvPr>
          <p:cNvSpPr txBox="1"/>
          <p:nvPr/>
        </p:nvSpPr>
        <p:spPr>
          <a:xfrm>
            <a:off x="449989" y="2543819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BA3B22-625C-44F8-2432-E68B87207CE5}"/>
              </a:ext>
            </a:extLst>
          </p:cNvPr>
          <p:cNvSpPr txBox="1"/>
          <p:nvPr/>
        </p:nvSpPr>
        <p:spPr>
          <a:xfrm>
            <a:off x="449989" y="3494795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17895A-65E6-05A6-5161-383B6F9BB308}"/>
              </a:ext>
            </a:extLst>
          </p:cNvPr>
          <p:cNvSpPr txBox="1"/>
          <p:nvPr/>
        </p:nvSpPr>
        <p:spPr>
          <a:xfrm>
            <a:off x="449989" y="3970283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F89E21-4627-5A9B-E417-92B8304B8896}"/>
                  </a:ext>
                </a:extLst>
              </p:cNvPr>
              <p:cNvSpPr txBox="1"/>
              <p:nvPr/>
            </p:nvSpPr>
            <p:spPr>
              <a:xfrm>
                <a:off x="449989" y="5120649"/>
                <a:ext cx="452507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F89E21-4627-5A9B-E417-92B8304B8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0649"/>
                <a:ext cx="4525073" cy="769061"/>
              </a:xfrm>
              <a:prstGeom prst="rect">
                <a:avLst/>
              </a:prstGeom>
              <a:blipFill>
                <a:blip r:embed="rId4"/>
                <a:stretch>
                  <a:fillRect l="-2156" r="-21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BE7576-41B2-E227-032B-9AD80D386563}"/>
              </a:ext>
            </a:extLst>
          </p:cNvPr>
          <p:cNvSpPr txBox="1"/>
          <p:nvPr/>
        </p:nvSpPr>
        <p:spPr>
          <a:xfrm>
            <a:off x="449989" y="5796098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89" y="764704"/>
            <a:ext cx="256993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8" name="yt_shape_13798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按照一定的规律排成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aad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设其中某三个相邻的数的和是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13312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则这三个数各是多少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设所求三个数分别为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13312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故这三个数为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16384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蜘蛛有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蜻蜓有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现有蜘蛛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蜻蜓若干只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e334"/>
              </a:rPr>
              <a:t>且蜻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蜓的只数是蜘蛛的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则蜘蛛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蜻蜓分别有多少只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设蜘蛛有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则蜻蜓有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所以蜻蜓有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蜘蛛有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蜻蜓有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22B5CF-93B0-AF51-45D5-7ABBDCA71894}"/>
              </a:ext>
            </a:extLst>
          </p:cNvPr>
          <p:cNvSpPr txBox="1"/>
          <p:nvPr/>
        </p:nvSpPr>
        <p:spPr>
          <a:xfrm>
            <a:off x="450108" y="1804170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设所求三个数分别为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6386CE-597C-ED26-EDD1-257B393608F1}"/>
              </a:ext>
            </a:extLst>
          </p:cNvPr>
          <p:cNvSpPr txBox="1"/>
          <p:nvPr/>
        </p:nvSpPr>
        <p:spPr>
          <a:xfrm>
            <a:off x="450108" y="2279658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13312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A6BD9A-0248-4280-35F8-56A826D8DE6C}"/>
              </a:ext>
            </a:extLst>
          </p:cNvPr>
          <p:cNvSpPr txBox="1"/>
          <p:nvPr/>
        </p:nvSpPr>
        <p:spPr>
          <a:xfrm>
            <a:off x="450108" y="2755146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2419F9-1338-23DC-FADC-C63311D3EEEF}"/>
              </a:ext>
            </a:extLst>
          </p:cNvPr>
          <p:cNvSpPr txBox="1"/>
          <p:nvPr/>
        </p:nvSpPr>
        <p:spPr>
          <a:xfrm>
            <a:off x="450108" y="3230634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故这三个数为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16384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CDCEDD-3FFA-1296-C135-0C1A13136B0E}"/>
              </a:ext>
            </a:extLst>
          </p:cNvPr>
          <p:cNvSpPr txBox="1"/>
          <p:nvPr/>
        </p:nvSpPr>
        <p:spPr>
          <a:xfrm>
            <a:off x="450108" y="465709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设蜘蛛有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则蜻蜓有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3768D6-A383-F520-61C6-57B711913F1A}"/>
              </a:ext>
            </a:extLst>
          </p:cNvPr>
          <p:cNvSpPr txBox="1"/>
          <p:nvPr/>
        </p:nvSpPr>
        <p:spPr>
          <a:xfrm>
            <a:off x="450108" y="5132586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85CF9D-9FBD-8C51-B2A6-E490BE3647CE}"/>
              </a:ext>
            </a:extLst>
          </p:cNvPr>
          <p:cNvSpPr txBox="1"/>
          <p:nvPr/>
        </p:nvSpPr>
        <p:spPr>
          <a:xfrm>
            <a:off x="450108" y="560807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所以蜻蜓有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6BC90E-EA0B-0033-1F96-8C0A0E3E84D2}"/>
              </a:ext>
            </a:extLst>
          </p:cNvPr>
          <p:cNvSpPr txBox="1"/>
          <p:nvPr/>
        </p:nvSpPr>
        <p:spPr>
          <a:xfrm>
            <a:off x="450108" y="6083562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蜘蛛有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蜻蜓有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922</Words>
  <Application>Microsoft Office PowerPoint</Application>
  <PresentationFormat>宽屏</PresentationFormat>
  <Paragraphs>131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5" baseType="lpstr">
      <vt:lpstr>,isEnd</vt:lpstr>
      <vt:lpstr>_⨹_1_0a552</vt:lpstr>
      <vt:lpstr>_⨹_1_3ec7e</vt:lpstr>
      <vt:lpstr>_⨹_1_685e2</vt:lpstr>
      <vt:lpstr>_⨹_1_72c9b</vt:lpstr>
      <vt:lpstr>_⨹_1_8111b</vt:lpstr>
      <vt:lpstr>_⨹_1_e0786,isEnd</vt:lpstr>
      <vt:lpstr>_⨹_1_eaadc</vt:lpstr>
      <vt:lpstr>_⨹_2_2e334</vt:lpstr>
      <vt:lpstr>_⨹_2_6da7e,isEnd</vt:lpstr>
      <vt:lpstr>_⨹_2_6dd13</vt:lpstr>
      <vt:lpstr>_⨹_5_22a6d,isEnd</vt:lpstr>
      <vt:lpstr>_⨹_5_29857,isEnd</vt:lpstr>
      <vt:lpstr>_⨹_5_9fdae</vt:lpstr>
      <vt:lpstr>_⨹_5_a4d49,isEnd</vt:lpstr>
      <vt:lpstr>_⨹_6_399d4,isEnd</vt:lpstr>
      <vt:lpstr>_⨹_6_66bfc</vt:lpstr>
      <vt:lpstr>_⨹_8_fc0b7</vt:lpstr>
      <vt:lpstr>_⨹_9_769e7</vt:lpstr>
      <vt:lpstr>Finished</vt:lpstr>
      <vt:lpstr>IsAddLine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