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89" r:id="rId5"/>
    <p:sldId id="370" r:id="rId6"/>
    <p:sldId id="374" r:id="rId7"/>
    <p:sldId id="375" r:id="rId8"/>
    <p:sldId id="379" r:id="rId9"/>
    <p:sldId id="382" r:id="rId10"/>
    <p:sldId id="383" r:id="rId11"/>
    <p:sldId id="386" r:id="rId12"/>
    <p:sldId id="390" r:id="rId13"/>
    <p:sldId id="391" r:id="rId14"/>
    <p:sldId id="388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4" d="100"/>
          <a:sy n="54" d="100"/>
        </p:scale>
        <p:origin x="292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24" name="yt_shape_12424"/>
          <p:cNvSpPr txBox="1"/>
          <p:nvPr/>
        </p:nvSpPr>
        <p:spPr>
          <a:xfrm>
            <a:off x="540000" y="900000"/>
            <a:ext cx="2441887" cy="5492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050" b="0" i="0" u="none" spc="-3050">
                <a:solidFill>
                  <a:srgbClr val="1EE3CF"/>
                </a:solidFill>
                <a:effectLst/>
                <a:latin typeface="Times New Roman" pitchFamily="30"/>
                <a:ea typeface="宋体" pitchFamily="30"/>
              </a:rPr>
              <a:t> </a:t>
            </a:r>
            <a:r>
              <a:rPr lang="en-US" altLang="zh-CN" sz="3050" b="0" i="0" u="none" spc="18279">
                <a:solidFill>
                  <a:srgbClr val="1EE3CF"/>
                </a:solidFill>
                <a:effectLst/>
                <a:latin typeface="Times New Roman" pitchFamily="30"/>
                <a:ea typeface="宋体" pitchFamily="30"/>
              </a:rPr>
              <a:t> </a:t>
            </a:r>
          </a:p>
        </p:txBody>
      </p:sp>
      <p:pic>
        <p:nvPicPr>
          <p:cNvPr id="12423" name="yt_image_12423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416089" cy="60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26" name="yt_shape_12426"/>
          <p:cNvSpPr txBox="1"/>
          <p:nvPr/>
        </p:nvSpPr>
        <p:spPr>
          <a:xfrm>
            <a:off x="540000" y="1558730"/>
            <a:ext cx="326050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有理数的运算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427" name="yt_shape_12427"/>
              <p:cNvSpPr txBox="1"/>
              <p:nvPr/>
            </p:nvSpPr>
            <p:spPr>
              <a:xfrm>
                <a:off x="540000" y="2058295"/>
                <a:ext cx="5676234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2427" name="yt_shape_12427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58295"/>
                <a:ext cx="5676234" cy="642163"/>
              </a:xfrm>
              <a:prstGeom prst="rect">
                <a:avLst/>
              </a:prstGeom>
              <a:blipFill>
                <a:blip r:embed="rId3"/>
                <a:stretch>
                  <a:fillRect l="-3330" r="-2256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429" name="yt_table_12429" title="H_50.6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06327379"/>
                  </p:ext>
                </p:extLst>
              </p:nvPr>
            </p:nvGraphicFramePr>
            <p:xfrm>
              <a:off x="540056" y="2751246"/>
              <a:ext cx="8428990" cy="642874"/>
            </p:xfrm>
            <a:graphic>
              <a:graphicData uri="http://schemas.openxmlformats.org/drawingml/2006/table">
                <a:tbl>
                  <a:tblPr/>
                  <a:tblGrid>
                    <a:gridCol w="2465705">
                      <a:extLst>
                        <a:ext uri="{9D8B030D-6E8A-4147-A177-3AD203B41FA5}">
                          <a16:colId xmlns:a16="http://schemas.microsoft.com/office/drawing/2014/main" val="10547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548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549"/>
                        </a:ext>
                      </a:extLst>
                    </a:gridCol>
                    <a:gridCol w="1152525">
                      <a:extLst>
                        <a:ext uri="{9D8B030D-6E8A-4147-A177-3AD203B41FA5}">
                          <a16:colId xmlns:a16="http://schemas.microsoft.com/office/drawing/2014/main" val="1055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4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2429" name="yt_table_12429" descr="{&quot;rangeId&quot;:2,&quot;type&quot;:&quot;Option&quot;}" title="H_50.6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06327379"/>
                  </p:ext>
                </p:extLst>
              </p:nvPr>
            </p:nvGraphicFramePr>
            <p:xfrm>
              <a:off x="540056" y="2751246"/>
              <a:ext cx="8428990" cy="642874"/>
            </p:xfrm>
            <a:graphic>
              <a:graphicData uri="http://schemas.openxmlformats.org/drawingml/2006/table">
                <a:tbl>
                  <a:tblPr/>
                  <a:tblGrid>
                    <a:gridCol w="2465705">
                      <a:extLst>
                        <a:ext uri="{9D8B030D-6E8A-4147-A177-3AD203B41FA5}">
                          <a16:colId xmlns:a16="http://schemas.microsoft.com/office/drawing/2014/main" val="10547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548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549"/>
                        </a:ext>
                      </a:extLst>
                    </a:gridCol>
                    <a:gridCol w="1152525">
                      <a:extLst>
                        <a:ext uri="{9D8B030D-6E8A-4147-A177-3AD203B41FA5}">
                          <a16:colId xmlns:a16="http://schemas.microsoft.com/office/drawing/2014/main" val="10550"/>
                        </a:ext>
                      </a:extLst>
                    </a:gridCol>
                  </a:tblGrid>
                  <a:tr h="6428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41728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2532" r="-147848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02532" r="-47848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632275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4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430" name="yt_shape_12430"/>
          <p:cNvSpPr txBox="1"/>
          <p:nvPr/>
        </p:nvSpPr>
        <p:spPr>
          <a:xfrm>
            <a:off x="540119" y="344476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下列算式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860b"/>
              </a:rPr>
              <a:t>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运算结果为负数的有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31" name="yt_table_1243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5245749"/>
              </p:ext>
            </p:extLst>
          </p:nvPr>
        </p:nvGraphicFramePr>
        <p:xfrm>
          <a:off x="540056" y="4404201"/>
          <a:ext cx="8767128" cy="475488"/>
        </p:xfrm>
        <a:graphic>
          <a:graphicData uri="http://schemas.openxmlformats.org/drawingml/2006/table">
            <a:tbl>
              <a:tblPr/>
              <a:tblGrid>
                <a:gridCol w="2465705">
                  <a:extLst>
                    <a:ext uri="{9D8B030D-6E8A-4147-A177-3AD203B41FA5}">
                      <a16:colId xmlns:a16="http://schemas.microsoft.com/office/drawing/2014/main" val="1055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5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53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5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433" name="yt_shape_12433"/>
              <p:cNvSpPr txBox="1"/>
              <p:nvPr/>
            </p:nvSpPr>
            <p:spPr>
              <a:xfrm>
                <a:off x="540000" y="4930372"/>
                <a:ext cx="10833350" cy="6485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定义一种新的运算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x*y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*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3+2×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*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*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2433" name="yt_shape_124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930372"/>
                <a:ext cx="10833350" cy="648575"/>
              </a:xfrm>
              <a:prstGeom prst="rect">
                <a:avLst/>
              </a:prstGeom>
              <a:blipFill>
                <a:blip r:embed="rId5"/>
                <a:stretch>
                  <a:fillRect l="-1745" r="-732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173856754">
            <a:extLst>
              <a:ext uri="{FF2B5EF4-FFF2-40B4-BE49-F238E27FC236}">
                <a16:creationId xmlns:a16="http://schemas.microsoft.com/office/drawing/2014/main" id="{DEA11BA9-C44A-D40E-DB34-D2ADB496A4B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1013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5BECF51-97D8-179E-6037-E03760E4B7A7}"/>
              </a:ext>
            </a:extLst>
          </p:cNvPr>
          <p:cNvSpPr txBox="1"/>
          <p:nvPr/>
        </p:nvSpPr>
        <p:spPr>
          <a:xfrm>
            <a:off x="5241064" y="2011489"/>
            <a:ext cx="400748" cy="7295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EDFF4D3-3098-A28C-3B43-67B4FDE18BD8}"/>
              </a:ext>
            </a:extLst>
          </p:cNvPr>
          <p:cNvSpPr txBox="1"/>
          <p:nvPr/>
        </p:nvSpPr>
        <p:spPr>
          <a:xfrm>
            <a:off x="6038108" y="387344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C7AD47A-5D42-91C6-2ADB-56FDC5FF8DBB}"/>
              </a:ext>
            </a:extLst>
          </p:cNvPr>
          <p:cNvSpPr txBox="1"/>
          <p:nvPr/>
        </p:nvSpPr>
        <p:spPr>
          <a:xfrm>
            <a:off x="10568967" y="4883566"/>
            <a:ext cx="637286" cy="73591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87" name="yt_shape_12487"/>
          <p:cNvSpPr txBox="1"/>
          <p:nvPr/>
        </p:nvSpPr>
        <p:spPr>
          <a:xfrm>
            <a:off x="540000" y="900000"/>
            <a:ext cx="2423099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1809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486" name="yt_image_12486" title="H_50.49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9915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489" name="yt_shape_12489"/>
              <p:cNvSpPr txBox="1"/>
              <p:nvPr/>
            </p:nvSpPr>
            <p:spPr>
              <a:xfrm>
                <a:off x="540000" y="1591869"/>
                <a:ext cx="10377841" cy="22706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一个饭店有墙壁需要粉刷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计划第一天粉刷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第二天比第一天少粉刷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2400m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的墙壁需要粉刷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则第二天粉刷的面积是多少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第二天粉刷的面积是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480m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489" name="yt_shape_12489" descr="{&quot;rangeId&quot;:24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91869"/>
                <a:ext cx="10377841" cy="2270686"/>
              </a:xfrm>
              <a:prstGeom prst="rect">
                <a:avLst/>
              </a:prstGeom>
              <a:blipFill>
                <a:blip r:embed="rId3"/>
                <a:stretch>
                  <a:fillRect l="-1821" r="-823" b="-75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FF3F5B1-D656-2561-620F-492625A9DD61}"/>
                  </a:ext>
                </a:extLst>
              </p:cNvPr>
              <p:cNvSpPr txBox="1"/>
              <p:nvPr/>
            </p:nvSpPr>
            <p:spPr>
              <a:xfrm>
                <a:off x="449989" y="2694985"/>
                <a:ext cx="6147498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2400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480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24, 'hasSerialNum': 1}">
                <a:extLst>
                  <a:ext uri="{FF2B5EF4-FFF2-40B4-BE49-F238E27FC236}">
                    <a16:creationId xmlns:a16="http://schemas.microsoft.com/office/drawing/2014/main" id="{7FF3F5B1-D656-2561-620F-492625A9DD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94985"/>
                <a:ext cx="6147498" cy="768045"/>
              </a:xfrm>
              <a:prstGeom prst="rect">
                <a:avLst/>
              </a:prstGeom>
              <a:blipFill>
                <a:blip r:embed="rId4"/>
                <a:stretch>
                  <a:fillRect l="-1587" r="-138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F62044DC-71EF-49C8-F29A-803D8B3A3584}"/>
              </a:ext>
            </a:extLst>
          </p:cNvPr>
          <p:cNvSpPr txBox="1"/>
          <p:nvPr/>
        </p:nvSpPr>
        <p:spPr>
          <a:xfrm>
            <a:off x="449989" y="3369418"/>
            <a:ext cx="4480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第二天粉刷的面积是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480m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494" name="yt_shape_12494"/>
              <p:cNvSpPr txBox="1"/>
              <p:nvPr/>
            </p:nvSpPr>
            <p:spPr>
              <a:xfrm>
                <a:off x="540119" y="900000"/>
                <a:ext cx="11492915" cy="453053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若第二天粉刷的面积是第三天的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计划剩余的在第四天全部完成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cf4e4"/>
                  </a:rPr>
                  <a:t>则第四天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比第三天粉刷的面积少几分之几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第一天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第二天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第三天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第四天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第四天比第三天粉刷的面积少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494" name="yt_shape_12494" descr="{&quot;rangeId&quot;:2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530536"/>
              </a:xfrm>
              <a:prstGeom prst="rect">
                <a:avLst/>
              </a:prstGeom>
              <a:blipFill>
                <a:blip r:embed="rId2"/>
                <a:stretch>
                  <a:fillRect l="-1645" b="-6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A414D92-9235-F254-BD6E-884E0BA76B89}"/>
                  </a:ext>
                </a:extLst>
              </p:cNvPr>
              <p:cNvSpPr txBox="1"/>
              <p:nvPr/>
            </p:nvSpPr>
            <p:spPr>
              <a:xfrm>
                <a:off x="450108" y="2003560"/>
                <a:ext cx="7171437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第一天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第二天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5}">
                <a:extLst>
                  <a:ext uri="{FF2B5EF4-FFF2-40B4-BE49-F238E27FC236}">
                    <a16:creationId xmlns:a16="http://schemas.microsoft.com/office/drawing/2014/main" id="{EA414D92-9235-F254-BD6E-884E0BA76B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003560"/>
                <a:ext cx="7171437" cy="768046"/>
              </a:xfrm>
              <a:prstGeom prst="rect">
                <a:avLst/>
              </a:prstGeom>
              <a:blipFill>
                <a:blip r:embed="rId3"/>
                <a:stretch>
                  <a:fillRect l="-1361" r="-127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E7176D7-E003-6A89-A13C-26D5E34A0682}"/>
                  </a:ext>
                </a:extLst>
              </p:cNvPr>
              <p:cNvSpPr txBox="1"/>
              <p:nvPr/>
            </p:nvSpPr>
            <p:spPr>
              <a:xfrm>
                <a:off x="450108" y="2677994"/>
                <a:ext cx="3113786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第三天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5}">
                <a:extLst>
                  <a:ext uri="{FF2B5EF4-FFF2-40B4-BE49-F238E27FC236}">
                    <a16:creationId xmlns:a16="http://schemas.microsoft.com/office/drawing/2014/main" id="{BE7176D7-E003-6A89-A13C-26D5E34A06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677994"/>
                <a:ext cx="3113786" cy="769061"/>
              </a:xfrm>
              <a:prstGeom prst="rect">
                <a:avLst/>
              </a:prstGeom>
              <a:blipFill>
                <a:blip r:embed="rId4"/>
                <a:stretch>
                  <a:fillRect l="-3131" r="-2935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469F92E-AA4F-58D3-D926-544145EE33AE}"/>
                  </a:ext>
                </a:extLst>
              </p:cNvPr>
              <p:cNvSpPr txBox="1"/>
              <p:nvPr/>
            </p:nvSpPr>
            <p:spPr>
              <a:xfrm>
                <a:off x="450108" y="3353443"/>
                <a:ext cx="4099623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第四天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5}">
                <a:extLst>
                  <a:ext uri="{FF2B5EF4-FFF2-40B4-BE49-F238E27FC236}">
                    <a16:creationId xmlns:a16="http://schemas.microsoft.com/office/drawing/2014/main" id="{E469F92E-AA4F-58D3-D926-544145EE33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353443"/>
                <a:ext cx="4099623" cy="769062"/>
              </a:xfrm>
              <a:prstGeom prst="rect">
                <a:avLst/>
              </a:prstGeom>
              <a:blipFill>
                <a:blip r:embed="rId5"/>
                <a:stretch>
                  <a:fillRect l="-2381" r="-223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D6BBE6A-2109-D513-4987-E5E3AC4A579F}"/>
                  </a:ext>
                </a:extLst>
              </p:cNvPr>
              <p:cNvSpPr txBox="1"/>
              <p:nvPr/>
            </p:nvSpPr>
            <p:spPr>
              <a:xfrm>
                <a:off x="450108" y="4028893"/>
                <a:ext cx="3618611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5}">
                <a:extLst>
                  <a:ext uri="{FF2B5EF4-FFF2-40B4-BE49-F238E27FC236}">
                    <a16:creationId xmlns:a16="http://schemas.microsoft.com/office/drawing/2014/main" id="{CD6BBE6A-2109-D513-4987-E5E3AC4A57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028893"/>
                <a:ext cx="3618611" cy="769061"/>
              </a:xfrm>
              <a:prstGeom prst="rect">
                <a:avLst/>
              </a:prstGeom>
              <a:blipFill>
                <a:blip r:embed="rId6"/>
                <a:stretch>
                  <a:fillRect l="-2698" r="-2530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332ECB8-AB41-50B8-4979-26A2777DA788}"/>
                  </a:ext>
                </a:extLst>
              </p:cNvPr>
              <p:cNvSpPr txBox="1"/>
              <p:nvPr/>
            </p:nvSpPr>
            <p:spPr>
              <a:xfrm>
                <a:off x="450108" y="4704342"/>
                <a:ext cx="5128323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答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第四天比第三天粉刷的面积少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5}">
                <a:extLst>
                  <a:ext uri="{FF2B5EF4-FFF2-40B4-BE49-F238E27FC236}">
                    <a16:creationId xmlns:a16="http://schemas.microsoft.com/office/drawing/2014/main" id="{1332ECB8-AB41-50B8-4979-26A2777DA7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704342"/>
                <a:ext cx="5128323" cy="729184"/>
              </a:xfrm>
              <a:prstGeom prst="rect">
                <a:avLst/>
              </a:prstGeom>
              <a:blipFill>
                <a:blip r:embed="rId7"/>
                <a:stretch>
                  <a:fillRect l="-1902" r="-1902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8" name="yt_shape_12498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的条件下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饭店以每桶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元的价格购进一种桶装油漆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5a11b"/>
              </a:rPr>
              <a:t>每桶可刷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35m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人工费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请帮饭店计算一下完成所有粉刷的总成本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人工费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d2648"/>
              </a:rPr>
              <a:t>油漆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……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所以需要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桶油漆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16500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完成所有粉刷的总成本是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16500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4CD0E9E-FBD9-3BC3-B8D2-1F6405885107}"/>
              </a:ext>
            </a:extLst>
          </p:cNvPr>
          <p:cNvSpPr txBox="1"/>
          <p:nvPr/>
        </p:nvSpPr>
        <p:spPr>
          <a:xfrm>
            <a:off x="450108" y="2279658"/>
            <a:ext cx="7071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……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CEF07D2-0443-2843-675E-0AE6618D7199}"/>
              </a:ext>
            </a:extLst>
          </p:cNvPr>
          <p:cNvSpPr txBox="1"/>
          <p:nvPr/>
        </p:nvSpPr>
        <p:spPr>
          <a:xfrm>
            <a:off x="450108" y="2755146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所以需要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桶油漆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548D18D-3751-437E-F047-8897D7650823}"/>
              </a:ext>
            </a:extLst>
          </p:cNvPr>
          <p:cNvSpPr txBox="1"/>
          <p:nvPr/>
        </p:nvSpPr>
        <p:spPr>
          <a:xfrm>
            <a:off x="450108" y="3230634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EC61197-01A1-A6B4-C7B2-EFFA8EF4DECE}"/>
              </a:ext>
            </a:extLst>
          </p:cNvPr>
          <p:cNvSpPr txBox="1"/>
          <p:nvPr/>
        </p:nvSpPr>
        <p:spPr>
          <a:xfrm>
            <a:off x="450108" y="3706122"/>
            <a:ext cx="5361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完成所有粉刷的总成本是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501" name="yt_shape_12501"/>
              <p:cNvSpPr txBox="1"/>
              <p:nvPr/>
            </p:nvSpPr>
            <p:spPr>
              <a:xfrm>
                <a:off x="540119" y="900000"/>
                <a:ext cx="11492915" cy="15614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规定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zh-CN" altLang="zh-CN" sz="2400" b="0" i="0" u="none" baseline="-25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baseline="-25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zh-CN" altLang="zh-CN" sz="2400" b="0" i="0" u="none" baseline="-25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baseline="-25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zh-CN" altLang="zh-CN" sz="2400" b="0" i="0" u="none" baseline="-25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baseline="-25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3ddc3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），…，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zh-CN" altLang="zh-CN" sz="2400" b="0" i="0" u="none" baseline="-25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baseline="-25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limLow>
                      <m:limLow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limLowPr>
                      <m:e>
                        <m:groupChr>
                          <m:groupChrPr>
                            <m:chr m:val="⏟"/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groupChrPr>
                          <m:e>
                            <m: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(−</m:t>
                            </m:r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zh-CN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×(−</m:t>
                            </m:r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zh-CN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×(−</m:t>
                            </m:r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zh-CN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…</m:t>
                            </m:r>
                            <m: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×(−</m:t>
                            </m:r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zh-CN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</m:groupChr>
                      </m:e>
                      <m:lim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个</m:t>
                        </m:r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zh-CN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相乘</m:t>
                        </m:r>
                      </m:lim>
                    </m:limLow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501" name="yt_shape_12501" descr="{&quot;rangeId&quot;:19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561453"/>
              </a:xfrm>
              <a:prstGeom prst="rect">
                <a:avLst/>
              </a:prstGeom>
              <a:blipFill>
                <a:blip r:embed="rId2"/>
                <a:stretch>
                  <a:fillRect l="-1701" t="-35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503" name="yt_shape_12503"/>
          <p:cNvSpPr txBox="1"/>
          <p:nvPr/>
        </p:nvSpPr>
        <p:spPr>
          <a:xfrm>
            <a:off x="540000" y="2512241"/>
            <a:ext cx="503663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2504" name="yt_shape_12504"/>
          <p:cNvSpPr txBox="1"/>
          <p:nvPr/>
        </p:nvSpPr>
        <p:spPr>
          <a:xfrm>
            <a:off x="540000" y="2991544"/>
            <a:ext cx="457497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99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2505" name="yt_shape_12505"/>
          <p:cNvSpPr txBox="1"/>
          <p:nvPr/>
        </p:nvSpPr>
        <p:spPr>
          <a:xfrm>
            <a:off x="540000" y="3470847"/>
            <a:ext cx="652422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506" name="yt_shape_12506"/>
              <p:cNvSpPr txBox="1"/>
              <p:nvPr/>
            </p:nvSpPr>
            <p:spPr>
              <a:xfrm>
                <a:off x="540000" y="3950150"/>
                <a:ext cx="9034781" cy="247010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99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limLow>
                      <m:limLowPr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limLowPr>
                      <m:e>
                        <m:groupChr>
                          <m:groupChrPr>
                            <m:chr m:val="⏟"/>
                            <m:ctrlPr>
                              <a:rPr lang="en-US" altLang="zh-CN" sz="2400" b="0" i="1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groupChrPr>
                          <m:e>
                            <m:r>
                              <a:rPr lang="en-US" altLang="zh-CN" sz="2400" b="0" i="0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(−</m:t>
                            </m:r>
                            <m:r>
                              <a:rPr lang="en-US" altLang="zh-CN" sz="2400" b="0" i="1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zh-CN" altLang="zh-CN" sz="2400" b="0" i="1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0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×(−</m:t>
                            </m:r>
                            <m:r>
                              <a:rPr lang="en-US" altLang="zh-CN" sz="2400" b="0" i="1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zh-CN" altLang="zh-CN" sz="2400" b="0" i="1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0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…</m:t>
                            </m:r>
                            <m:r>
                              <a:rPr lang="en-US" altLang="zh-CN" sz="2400" b="0" i="0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×(−</m:t>
                            </m:r>
                            <m:r>
                              <a:rPr lang="en-US" altLang="zh-CN" sz="2400" b="0" i="1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zh-CN" altLang="zh-CN" sz="2400" b="0" i="1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</m:groupChr>
                      </m:e>
                      <m:lim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99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个</m:t>
                        </m:r>
                        <m:r>
                          <a:rPr lang="en-US" altLang="zh-CN" sz="24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zh-CN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相乘</m:t>
                        </m:r>
                      </m:lim>
                    </m:limLow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limLow>
                      <m:limLowPr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limLowPr>
                      <m:e>
                        <m:groupChr>
                          <m:groupChrPr>
                            <m:chr m:val="⏟"/>
                            <m:ctrlPr>
                              <a:rPr lang="en-US" altLang="zh-CN" sz="2400" b="0" i="1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groupChrPr>
                          <m:e>
                            <m:r>
                              <a:rPr lang="en-US" altLang="zh-CN" sz="2400" b="0" i="0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(−</m:t>
                            </m:r>
                            <m:r>
                              <a:rPr lang="en-US" altLang="zh-CN" sz="2400" b="0" i="1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zh-CN" altLang="zh-CN" sz="2400" b="0" i="1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0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×(−</m:t>
                            </m:r>
                            <m:r>
                              <a:rPr lang="en-US" altLang="zh-CN" sz="2400" b="0" i="1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zh-CN" altLang="zh-CN" sz="2400" b="0" i="1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0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…</m:t>
                            </m:r>
                            <m:r>
                              <a:rPr lang="en-US" altLang="zh-CN" sz="2400" b="0" i="0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×(−</m:t>
                            </m:r>
                            <m:r>
                              <a:rPr lang="en-US" altLang="zh-CN" sz="2400" b="0" i="1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zh-CN" altLang="zh-CN" sz="2400" b="0" i="1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</m:groupChr>
                      </m:e>
                      <m:lim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个</m:t>
                        </m:r>
                        <m:r>
                          <a:rPr lang="en-US" altLang="zh-CN" sz="24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zh-CN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相乘</m:t>
                        </m:r>
                      </m:lim>
                    </m:limLow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506" name="yt_shape_12506" descr="{&quot;rangeId&quot;:1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50150"/>
                <a:ext cx="9034781" cy="2470100"/>
              </a:xfrm>
              <a:prstGeom prst="rect">
                <a:avLst/>
              </a:prstGeom>
              <a:blipFill>
                <a:blip r:embed="rId3"/>
                <a:stretch>
                  <a:fillRect l="-2092" t="-2222" b="-6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2A5AC30-1EA6-1A51-3EAE-F5DD3C9BBE39}"/>
              </a:ext>
            </a:extLst>
          </p:cNvPr>
          <p:cNvSpPr txBox="1"/>
          <p:nvPr/>
        </p:nvSpPr>
        <p:spPr>
          <a:xfrm>
            <a:off x="4523514" y="246543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EAFE7FA-6983-4249-987A-F78EAB90AB6D}"/>
              </a:ext>
            </a:extLst>
          </p:cNvPr>
          <p:cNvSpPr txBox="1"/>
          <p:nvPr/>
        </p:nvSpPr>
        <p:spPr>
          <a:xfrm>
            <a:off x="5590314" y="3424041"/>
            <a:ext cx="1348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B27862E-A81E-F53C-F2A8-CD2FC19CE11A}"/>
              </a:ext>
            </a:extLst>
          </p:cNvPr>
          <p:cNvSpPr txBox="1"/>
          <p:nvPr/>
        </p:nvSpPr>
        <p:spPr>
          <a:xfrm>
            <a:off x="449989" y="3903344"/>
            <a:ext cx="4101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99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5A9155B-014E-D30C-110C-40D3FA4FCC8B}"/>
                  </a:ext>
                </a:extLst>
              </p:cNvPr>
              <p:cNvSpPr txBox="1"/>
              <p:nvPr/>
            </p:nvSpPr>
            <p:spPr>
              <a:xfrm>
                <a:off x="449989" y="4378832"/>
                <a:ext cx="9127490" cy="11644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limLow>
                      <m:limLow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limLowPr>
                      <m:e>
                        <m:groupChr>
                          <m:groupChrPr>
                            <m:chr m:val="⏟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groupChr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(−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×(−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×(−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</m:groupChr>
                      </m:e>
                      <m:li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99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个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相乘</m:t>
                        </m:r>
                      </m:lim>
                    </m:limLow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limLow>
                      <m:limLow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limLowPr>
                      <m:e>
                        <m:groupChr>
                          <m:groupChrPr>
                            <m:chr m:val="⏟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groupChr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(−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×(−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×(−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</m:groupChr>
                      </m:e>
                      <m:li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个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相乘</m:t>
                        </m:r>
                      </m:lim>
                    </m:limLow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9, 'mathAnswerShape': 1}">
                <a:extLst>
                  <a:ext uri="{FF2B5EF4-FFF2-40B4-BE49-F238E27FC236}">
                    <a16:creationId xmlns:a16="http://schemas.microsoft.com/office/drawing/2014/main" id="{15A9155B-014E-D30C-110C-40D3FA4FCC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78832"/>
                <a:ext cx="9127490" cy="1164476"/>
              </a:xfrm>
              <a:prstGeom prst="rect">
                <a:avLst/>
              </a:prstGeom>
              <a:blipFill>
                <a:blip r:embed="rId4"/>
                <a:stretch>
                  <a:fillRect l="-10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3B8D0745-9158-97B8-174F-A07A0EEE1153}"/>
              </a:ext>
            </a:extLst>
          </p:cNvPr>
          <p:cNvSpPr txBox="1"/>
          <p:nvPr/>
        </p:nvSpPr>
        <p:spPr>
          <a:xfrm>
            <a:off x="449989" y="5449696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B71D88A-FDE8-12E7-0832-3DD7FC265E6B}"/>
              </a:ext>
            </a:extLst>
          </p:cNvPr>
          <p:cNvSpPr txBox="1"/>
          <p:nvPr/>
        </p:nvSpPr>
        <p:spPr>
          <a:xfrm>
            <a:off x="449989" y="592518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436" name="yt_shape_12436"/>
              <p:cNvSpPr txBox="1"/>
              <p:nvPr/>
            </p:nvSpPr>
            <p:spPr>
              <a:xfrm>
                <a:off x="540000" y="1412776"/>
                <a:ext cx="6514604" cy="468698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2436" name="yt_shape_124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12776"/>
                <a:ext cx="6514604" cy="4686989"/>
              </a:xfrm>
              <a:prstGeom prst="rect">
                <a:avLst/>
              </a:prstGeom>
              <a:blipFill>
                <a:blip r:embed="rId2"/>
                <a:stretch>
                  <a:fillRect l="-2903" t="-1170" r="-1966" b="-29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0E94D18-FD09-5ACD-593E-30794FB18954}"/>
              </a:ext>
            </a:extLst>
          </p:cNvPr>
          <p:cNvSpPr txBox="1"/>
          <p:nvPr/>
        </p:nvSpPr>
        <p:spPr>
          <a:xfrm>
            <a:off x="449989" y="1841458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A00EA9F-3F46-8FDF-0F93-7B8B4BAECAF8}"/>
              </a:ext>
            </a:extLst>
          </p:cNvPr>
          <p:cNvSpPr txBox="1"/>
          <p:nvPr/>
        </p:nvSpPr>
        <p:spPr>
          <a:xfrm>
            <a:off x="1631504" y="2316946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2B9158C-4532-78EE-A5C3-BDF8B514FFDA}"/>
              </a:ext>
            </a:extLst>
          </p:cNvPr>
          <p:cNvSpPr txBox="1"/>
          <p:nvPr/>
        </p:nvSpPr>
        <p:spPr>
          <a:xfrm>
            <a:off x="1631504" y="2792434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5361C1E-C1AD-1F97-04E2-7188CC94FD6D}"/>
              </a:ext>
            </a:extLst>
          </p:cNvPr>
          <p:cNvSpPr txBox="1"/>
          <p:nvPr/>
        </p:nvSpPr>
        <p:spPr>
          <a:xfrm>
            <a:off x="1631504" y="3267922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C72A01B-3947-8F90-AEF4-A8738710F671}"/>
                  </a:ext>
                </a:extLst>
              </p:cNvPr>
              <p:cNvSpPr txBox="1"/>
              <p:nvPr/>
            </p:nvSpPr>
            <p:spPr>
              <a:xfrm>
                <a:off x="449989" y="4425591"/>
                <a:ext cx="6209411" cy="775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C72A01B-3947-8F90-AEF4-A8738710F6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25591"/>
                <a:ext cx="6209411" cy="775792"/>
              </a:xfrm>
              <a:prstGeom prst="rect">
                <a:avLst/>
              </a:prstGeom>
              <a:blipFill>
                <a:blip r:embed="rId3"/>
                <a:stretch>
                  <a:fillRect l="-1572" r="-1473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DD124F73-7F16-AE8B-0028-FBB4F3F94CAF}"/>
              </a:ext>
            </a:extLst>
          </p:cNvPr>
          <p:cNvSpPr txBox="1"/>
          <p:nvPr/>
        </p:nvSpPr>
        <p:spPr>
          <a:xfrm>
            <a:off x="1631504" y="5107771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764E5F9-C5DA-1B4D-653B-F9EDC4DE07BC}"/>
              </a:ext>
            </a:extLst>
          </p:cNvPr>
          <p:cNvSpPr txBox="1"/>
          <p:nvPr/>
        </p:nvSpPr>
        <p:spPr>
          <a:xfrm>
            <a:off x="1631504" y="5583259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2435"/>
          <p:cNvSpPr txBox="1"/>
          <p:nvPr/>
        </p:nvSpPr>
        <p:spPr>
          <a:xfrm>
            <a:off x="540000" y="896382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442" name="yt_shape_12442"/>
              <p:cNvSpPr txBox="1"/>
              <p:nvPr/>
            </p:nvSpPr>
            <p:spPr>
              <a:xfrm>
                <a:off x="540000" y="900000"/>
                <a:ext cx="7312899" cy="460350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－｜－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442" name="yt_shape_12442" descr="{&quot;rangeId&quot;:2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312899" cy="4603504"/>
              </a:xfrm>
              <a:prstGeom prst="rect">
                <a:avLst/>
              </a:prstGeom>
              <a:blipFill>
                <a:blip r:embed="rId2"/>
                <a:stretch>
                  <a:fillRect l="-2585" r="-1668" b="-31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EF32EF1-3B3B-63EF-4E12-D2CB59FD207C}"/>
                  </a:ext>
                </a:extLst>
              </p:cNvPr>
              <p:cNvSpPr txBox="1"/>
              <p:nvPr/>
            </p:nvSpPr>
            <p:spPr>
              <a:xfrm>
                <a:off x="449989" y="1532390"/>
                <a:ext cx="3756723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16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2}">
                <a:extLst>
                  <a:ext uri="{FF2B5EF4-FFF2-40B4-BE49-F238E27FC236}">
                    <a16:creationId xmlns:a16="http://schemas.microsoft.com/office/drawing/2014/main" id="{1EF32EF1-3B3B-63EF-4E12-D2CB59FD20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32390"/>
                <a:ext cx="3756723" cy="772808"/>
              </a:xfrm>
              <a:prstGeom prst="rect">
                <a:avLst/>
              </a:prstGeom>
              <a:blipFill>
                <a:blip r:embed="rId3"/>
                <a:stretch>
                  <a:fillRect l="-2597" r="-2597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EE26F249-B138-7769-5890-EF6EAA4A9AAD}"/>
              </a:ext>
            </a:extLst>
          </p:cNvPr>
          <p:cNvSpPr txBox="1"/>
          <p:nvPr/>
        </p:nvSpPr>
        <p:spPr>
          <a:xfrm>
            <a:off x="1668930" y="2211586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F07D489-53AD-4F3B-0E7E-8065A444A2DA}"/>
              </a:ext>
            </a:extLst>
          </p:cNvPr>
          <p:cNvSpPr txBox="1"/>
          <p:nvPr/>
        </p:nvSpPr>
        <p:spPr>
          <a:xfrm>
            <a:off x="1668930" y="2687074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A324713-0CE5-94DC-6ED5-66FDDAE4290D}"/>
                  </a:ext>
                </a:extLst>
              </p:cNvPr>
              <p:cNvSpPr txBox="1"/>
              <p:nvPr/>
            </p:nvSpPr>
            <p:spPr>
              <a:xfrm>
                <a:off x="449989" y="3837440"/>
                <a:ext cx="5952236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2}">
                <a:extLst>
                  <a:ext uri="{FF2B5EF4-FFF2-40B4-BE49-F238E27FC236}">
                    <a16:creationId xmlns:a16="http://schemas.microsoft.com/office/drawing/2014/main" id="{0A324713-0CE5-94DC-6ED5-66FDDAE429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37440"/>
                <a:ext cx="5952236" cy="768490"/>
              </a:xfrm>
              <a:prstGeom prst="rect">
                <a:avLst/>
              </a:prstGeom>
              <a:blipFill>
                <a:blip r:embed="rId4"/>
                <a:stretch>
                  <a:fillRect l="-1639" r="-153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E4E5DBD1-11E5-C373-692A-9C19F4F03EAE}"/>
              </a:ext>
            </a:extLst>
          </p:cNvPr>
          <p:cNvSpPr txBox="1"/>
          <p:nvPr/>
        </p:nvSpPr>
        <p:spPr>
          <a:xfrm>
            <a:off x="1668930" y="4512318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9C810E4-653B-0BFF-D02C-6A6F59EFDF1B}"/>
              </a:ext>
            </a:extLst>
          </p:cNvPr>
          <p:cNvSpPr txBox="1"/>
          <p:nvPr/>
        </p:nvSpPr>
        <p:spPr>
          <a:xfrm>
            <a:off x="1668930" y="4987806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50" name="yt_shape_12450"/>
          <p:cNvSpPr txBox="1"/>
          <p:nvPr/>
        </p:nvSpPr>
        <p:spPr>
          <a:xfrm>
            <a:off x="540000" y="900000"/>
            <a:ext cx="418383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近似数与科学记数法</a:t>
            </a:r>
          </a:p>
        </p:txBody>
      </p:sp>
      <p:sp>
        <p:nvSpPr>
          <p:cNvPr id="12451" name="yt_shape_12451"/>
          <p:cNvSpPr txBox="1"/>
          <p:nvPr/>
        </p:nvSpPr>
        <p:spPr>
          <a:xfrm>
            <a:off x="540000" y="1399565"/>
            <a:ext cx="43008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52" name="yt_table_1245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8065826"/>
              </p:ext>
            </p:extLst>
          </p:nvPr>
        </p:nvGraphicFramePr>
        <p:xfrm>
          <a:off x="540056" y="1878868"/>
          <a:ext cx="4521200" cy="1901952"/>
        </p:xfrm>
        <a:graphic>
          <a:graphicData uri="http://schemas.openxmlformats.org/drawingml/2006/table">
            <a:tbl>
              <a:tblPr/>
              <a:tblGrid>
                <a:gridCol w="4521200">
                  <a:extLst>
                    <a:ext uri="{9D8B030D-6E8A-4147-A177-3AD203B41FA5}">
                      <a16:colId xmlns:a16="http://schemas.microsoft.com/office/drawing/2014/main" val="105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近似数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精确到十分位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近似数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万精确到个位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近似数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万精确到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精确到百位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3"/>
                  </a:ext>
                </a:extLst>
              </a:tr>
            </a:tbl>
          </a:graphicData>
        </a:graphic>
      </p:graphicFrame>
      <p:sp>
        <p:nvSpPr>
          <p:cNvPr id="12454" name="yt_shape_12454"/>
          <p:cNvSpPr txBox="1"/>
          <p:nvPr/>
        </p:nvSpPr>
        <p:spPr>
          <a:xfrm>
            <a:off x="540000" y="3831188"/>
            <a:ext cx="947054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9420000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用科学记数法表示为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55" name="yt_table_1245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6317381"/>
              </p:ext>
            </p:extLst>
          </p:nvPr>
        </p:nvGraphicFramePr>
        <p:xfrm>
          <a:off x="540056" y="4310491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556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57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58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5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4"/>
                  </a:ext>
                </a:extLst>
              </a:tr>
            </a:tbl>
          </a:graphicData>
        </a:graphic>
      </p:graphicFrame>
      <p:sp>
        <p:nvSpPr>
          <p:cNvPr id="12457" name="yt_shape_12457"/>
          <p:cNvSpPr txBox="1"/>
          <p:nvPr/>
        </p:nvSpPr>
        <p:spPr>
          <a:xfrm>
            <a:off x="540000" y="4836662"/>
            <a:ext cx="746358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用科学记数法表示的数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原来是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58" name="yt_table_1245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1412508"/>
              </p:ext>
            </p:extLst>
          </p:nvPr>
        </p:nvGraphicFramePr>
        <p:xfrm>
          <a:off x="540056" y="5315965"/>
          <a:ext cx="6318886" cy="950976"/>
        </p:xfrm>
        <a:graphic>
          <a:graphicData uri="http://schemas.openxmlformats.org/drawingml/2006/table">
            <a:tbl>
              <a:tblPr/>
              <a:tblGrid>
                <a:gridCol w="4218623">
                  <a:extLst>
                    <a:ext uri="{9D8B030D-6E8A-4147-A177-3AD203B41FA5}">
                      <a16:colId xmlns:a16="http://schemas.microsoft.com/office/drawing/2014/main" val="10560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5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2890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28900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289000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2890000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6"/>
                  </a:ext>
                </a:extLst>
              </a:tr>
            </a:tbl>
          </a:graphicData>
        </a:graphic>
      </p:graphicFrame>
      <p:pic>
        <p:nvPicPr>
          <p:cNvPr id="3" name="yt_shape_1722173856835">
            <a:extLst>
              <a:ext uri="{FF2B5EF4-FFF2-40B4-BE49-F238E27FC236}">
                <a16:creationId xmlns:a16="http://schemas.microsoft.com/office/drawing/2014/main" id="{579109B3-0DB7-2DA9-2874-D2443D0609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1FF0B93-FE73-9DFB-05BF-2B78CC945412}"/>
              </a:ext>
            </a:extLst>
          </p:cNvPr>
          <p:cNvSpPr txBox="1"/>
          <p:nvPr/>
        </p:nvSpPr>
        <p:spPr>
          <a:xfrm>
            <a:off x="38789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9FE2E8A-21C6-5A08-7F92-B23B6D699283}"/>
              </a:ext>
            </a:extLst>
          </p:cNvPr>
          <p:cNvSpPr txBox="1"/>
          <p:nvPr/>
        </p:nvSpPr>
        <p:spPr>
          <a:xfrm>
            <a:off x="9016139" y="37843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EB31085-9B52-E580-5EF0-9E21AC3DBB2A}"/>
              </a:ext>
            </a:extLst>
          </p:cNvPr>
          <p:cNvSpPr txBox="1"/>
          <p:nvPr/>
        </p:nvSpPr>
        <p:spPr>
          <a:xfrm>
            <a:off x="7028589" y="47898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60" name="yt_shape_12460"/>
          <p:cNvSpPr txBox="1"/>
          <p:nvPr/>
        </p:nvSpPr>
        <p:spPr>
          <a:xfrm>
            <a:off x="540000" y="900000"/>
            <a:ext cx="1095171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今年第一季度某地税比上年同期增加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也就是说增加了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61" name="yt_table_1246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8714313"/>
              </p:ext>
            </p:extLst>
          </p:nvPr>
        </p:nvGraphicFramePr>
        <p:xfrm>
          <a:off x="540056" y="1379303"/>
          <a:ext cx="5437506" cy="950976"/>
        </p:xfrm>
        <a:graphic>
          <a:graphicData uri="http://schemas.openxmlformats.org/drawingml/2006/table">
            <a:tbl>
              <a:tblPr/>
              <a:tblGrid>
                <a:gridCol w="3184843">
                  <a:extLst>
                    <a:ext uri="{9D8B030D-6E8A-4147-A177-3AD203B41FA5}">
                      <a16:colId xmlns:a16="http://schemas.microsoft.com/office/drawing/2014/main" val="10562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5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亿元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亿元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亿元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3070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万元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17890E70-BBFB-7F4C-7E6C-9427A61231D8}"/>
              </a:ext>
            </a:extLst>
          </p:cNvPr>
          <p:cNvSpPr txBox="1"/>
          <p:nvPr/>
        </p:nvSpPr>
        <p:spPr>
          <a:xfrm>
            <a:off x="104829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63" name="yt_shape_12463"/>
          <p:cNvSpPr txBox="1"/>
          <p:nvPr/>
        </p:nvSpPr>
        <p:spPr>
          <a:xfrm>
            <a:off x="540000" y="900000"/>
            <a:ext cx="387606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有理数运算的应用</a:t>
            </a:r>
          </a:p>
        </p:txBody>
      </p:sp>
      <p:sp>
        <p:nvSpPr>
          <p:cNvPr id="12464" name="yt_shape_12464"/>
          <p:cNvSpPr txBox="1"/>
          <p:nvPr/>
        </p:nvSpPr>
        <p:spPr>
          <a:xfrm>
            <a:off x="540119" y="139956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的正整数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的三次幂可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成若干个连续奇数的和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eccac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分裂后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其中有一个奇数是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8097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65" name="yt_table_1246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0551712"/>
              </p:ext>
            </p:extLst>
          </p:nvPr>
        </p:nvGraphicFramePr>
        <p:xfrm>
          <a:off x="540056" y="2839131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564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65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66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5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9"/>
                  </a:ext>
                </a:extLst>
              </a:tr>
            </a:tbl>
          </a:graphicData>
        </a:graphic>
      </p:graphicFrame>
      <p:sp>
        <p:nvSpPr>
          <p:cNvPr id="12467" name="yt_shape_12467"/>
          <p:cNvSpPr txBox="1"/>
          <p:nvPr/>
        </p:nvSpPr>
        <p:spPr>
          <a:xfrm>
            <a:off x="540119" y="3365302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跨学科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五月天山雪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无花只有寒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反映出地形对气温的影响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69ba4,isEnd"/>
              </a:rPr>
              <a:t>大致海拔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每升高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气温约下降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有一座海拔为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2350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米的山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在这座山上海拔为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1b86a,isEnd"/>
              </a:rPr>
              <a:t>350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米的地方测得气温是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则此时山顶的气温约为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2468" name="yt_shape_12468"/>
          <p:cNvSpPr txBox="1"/>
          <p:nvPr/>
        </p:nvSpPr>
        <p:spPr>
          <a:xfrm>
            <a:off x="540000" y="4804868"/>
            <a:ext cx="10377649" cy="113460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6300" b="0" i="0" u="none">
                <a:solidFill>
                  <a:srgbClr val="1EE3CF"/>
                </a:solidFill>
                <a:effectLst/>
                <a:latin typeface="Times New Roman" pitchFamily="63"/>
                <a:ea typeface="Times New Roman" pitchFamily="63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表示运算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w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6300" b="0" i="0" u="none">
                <a:solidFill>
                  <a:srgbClr val="1EE3CF"/>
                </a:solidFill>
                <a:effectLst/>
                <a:latin typeface="Times New Roman" pitchFamily="63"/>
                <a:ea typeface="Times New Roman" pitchFamily="63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100" b="0" i="0" u="none">
                <a:solidFill>
                  <a:srgbClr val="1EE3CF"/>
                </a:solidFill>
                <a:effectLst/>
                <a:latin typeface="Times New Roman" pitchFamily="11"/>
                <a:ea typeface="宋体" pitchFamily="11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的运算结果是</a:t>
            </a:r>
            <a:r>
              <a:rPr sz="5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</p:txBody>
      </p:sp>
      <p:pic>
        <p:nvPicPr>
          <p:cNvPr id="3" name="yt_shape_1722173856902">
            <a:extLst>
              <a:ext uri="{FF2B5EF4-FFF2-40B4-BE49-F238E27FC236}">
                <a16:creationId xmlns:a16="http://schemas.microsoft.com/office/drawing/2014/main" id="{E2CC974F-44A2-440A-F858-772C1963D7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pic>
        <p:nvPicPr>
          <p:cNvPr id="5" name="yt_shape_1722173857119">
            <a:extLst>
              <a:ext uri="{FF2B5EF4-FFF2-40B4-BE49-F238E27FC236}">
                <a16:creationId xmlns:a16="http://schemas.microsoft.com/office/drawing/2014/main" id="{7C606D30-912E-907E-9F00-15B66D685B0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6897" y="4895010"/>
            <a:ext cx="1079692" cy="943349"/>
          </a:xfrm>
          <a:prstGeom prst="rect">
            <a:avLst/>
          </a:prstGeom>
        </p:spPr>
      </p:pic>
      <p:pic>
        <p:nvPicPr>
          <p:cNvPr id="7" name="yt_shape_1722173857184">
            <a:extLst>
              <a:ext uri="{FF2B5EF4-FFF2-40B4-BE49-F238E27FC236}">
                <a16:creationId xmlns:a16="http://schemas.microsoft.com/office/drawing/2014/main" id="{C8992C55-76B0-D5BB-7667-1709198182B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2735" y="4870821"/>
            <a:ext cx="1530539" cy="99172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E4E12A6-89B4-EAA7-4A81-B3CF204358FF}"/>
              </a:ext>
            </a:extLst>
          </p:cNvPr>
          <p:cNvSpPr txBox="1"/>
          <p:nvPr/>
        </p:nvSpPr>
        <p:spPr>
          <a:xfrm>
            <a:off x="1669308" y="230373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40C1713-2C26-1E09-82EC-7231D870DA71}"/>
              </a:ext>
            </a:extLst>
          </p:cNvPr>
          <p:cNvSpPr txBox="1"/>
          <p:nvPr/>
        </p:nvSpPr>
        <p:spPr>
          <a:xfrm>
            <a:off x="7316046" y="426947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48D1169-C595-2E21-8322-84B5B04BBB8F}"/>
              </a:ext>
            </a:extLst>
          </p:cNvPr>
          <p:cNvSpPr txBox="1"/>
          <p:nvPr/>
        </p:nvSpPr>
        <p:spPr>
          <a:xfrm>
            <a:off x="9736673" y="5229736"/>
            <a:ext cx="942086" cy="1217245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69" name="yt_shape_12469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某公司去年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～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月平均每月盈利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～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月平均每月亏损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853ba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～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月平均每月亏损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～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月平均每月盈利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d8ac2"/>
              </a:rPr>
              <a:t>设盈利为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亏损为负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该公司去年一年是盈利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还是亏损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该公司去年一年盈利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该公司去年平均每月盈利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或亏损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多少万元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该公司去年平均每月盈利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B25E336-2417-782A-E00C-3E0AD7607DA7}"/>
              </a:ext>
            </a:extLst>
          </p:cNvPr>
          <p:cNvSpPr txBox="1"/>
          <p:nvPr/>
        </p:nvSpPr>
        <p:spPr>
          <a:xfrm>
            <a:off x="450108" y="2755146"/>
            <a:ext cx="9781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FB5AFC0-7ACB-BB6A-96B2-6BF25239CF98}"/>
              </a:ext>
            </a:extLst>
          </p:cNvPr>
          <p:cNvSpPr txBox="1"/>
          <p:nvPr/>
        </p:nvSpPr>
        <p:spPr>
          <a:xfrm>
            <a:off x="450108" y="3230634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该公司去年一年盈利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2D082FD-6476-9E1F-5CED-1E2FCC38024B}"/>
              </a:ext>
            </a:extLst>
          </p:cNvPr>
          <p:cNvSpPr txBox="1"/>
          <p:nvPr/>
        </p:nvSpPr>
        <p:spPr>
          <a:xfrm>
            <a:off x="450108" y="4181610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C58F66E-B590-7816-3C2F-EC6737ED787E}"/>
              </a:ext>
            </a:extLst>
          </p:cNvPr>
          <p:cNvSpPr txBox="1"/>
          <p:nvPr/>
        </p:nvSpPr>
        <p:spPr>
          <a:xfrm>
            <a:off x="450108" y="4657098"/>
            <a:ext cx="5361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该公司去年平均每月盈利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75" name="yt_shape_12475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我国是一个缺水的国家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大家都应珍惜水资源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节约用水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40310"/>
              </a:rPr>
              <a:t>假设拧不紧的水龙头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每秒滴下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滴水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每滴水约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毫升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小明在洗过手后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没有把水龙头拧紧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5db6d"/>
              </a:rPr>
              <a:t>当小明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离开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水龙头滴水多少毫升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结果用科学记数法表示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毫升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水龙头滴水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毫升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6DF07F3-9498-16F5-1733-C3A8BD0A5D37}"/>
              </a:ext>
            </a:extLst>
          </p:cNvPr>
          <p:cNvSpPr txBox="1"/>
          <p:nvPr/>
        </p:nvSpPr>
        <p:spPr>
          <a:xfrm>
            <a:off x="450108" y="2279658"/>
            <a:ext cx="8358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毫升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B7FEE48-9635-A10F-917D-40927DE9E2F6}"/>
              </a:ext>
            </a:extLst>
          </p:cNvPr>
          <p:cNvSpPr txBox="1"/>
          <p:nvPr/>
        </p:nvSpPr>
        <p:spPr>
          <a:xfrm>
            <a:off x="450108" y="2755146"/>
            <a:ext cx="439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水龙头滴水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毫升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79" name="yt_shape_12479"/>
          <p:cNvSpPr txBox="1"/>
          <p:nvPr/>
        </p:nvSpPr>
        <p:spPr>
          <a:xfrm>
            <a:off x="540000" y="900000"/>
            <a:ext cx="244233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1824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478" name="yt_image_12478" title="H_50.4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418172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81" name="yt_shape_12481"/>
          <p:cNvSpPr txBox="1"/>
          <p:nvPr/>
        </p:nvSpPr>
        <p:spPr>
          <a:xfrm>
            <a:off x="540000" y="1591869"/>
            <a:ext cx="64552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若两个数的商为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则这两个数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82" name="yt_table_1248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616479"/>
              </p:ext>
            </p:extLst>
          </p:nvPr>
        </p:nvGraphicFramePr>
        <p:xfrm>
          <a:off x="540056" y="2071172"/>
          <a:ext cx="6824663" cy="1901952"/>
        </p:xfrm>
        <a:graphic>
          <a:graphicData uri="http://schemas.openxmlformats.org/drawingml/2006/table">
            <a:tbl>
              <a:tblPr/>
              <a:tblGrid>
                <a:gridCol w="6824663">
                  <a:extLst>
                    <a:ext uri="{9D8B030D-6E8A-4147-A177-3AD203B41FA5}">
                      <a16:colId xmlns:a16="http://schemas.microsoft.com/office/drawing/2014/main" val="105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绝对值一定相等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一定互为倒数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一定都是整数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可以是任意数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且这两个数一定互为相反数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26B001CF-7287-E47F-CE94-CA86C93CE727}"/>
              </a:ext>
            </a:extLst>
          </p:cNvPr>
          <p:cNvSpPr txBox="1"/>
          <p:nvPr/>
        </p:nvSpPr>
        <p:spPr>
          <a:xfrm>
            <a:off x="6012589" y="154506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2484"/>
              <p:cNvSpPr txBox="1"/>
              <p:nvPr/>
            </p:nvSpPr>
            <p:spPr>
              <a:xfrm>
                <a:off x="540000" y="4293096"/>
                <a:ext cx="8299388" cy="6054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sz="3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7" name="yt_shape_124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93096"/>
                <a:ext cx="8299388" cy="605422"/>
              </a:xfrm>
              <a:prstGeom prst="rect">
                <a:avLst/>
              </a:prstGeom>
              <a:blipFill>
                <a:blip r:embed="rId3"/>
                <a:stretch>
                  <a:fillRect l="-2278" r="-1249" b="-18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AC316CC5-CC60-2C6A-7D37-279411F05437}"/>
              </a:ext>
            </a:extLst>
          </p:cNvPr>
          <p:cNvSpPr txBox="1"/>
          <p:nvPr/>
        </p:nvSpPr>
        <p:spPr>
          <a:xfrm>
            <a:off x="7297511" y="4246290"/>
            <a:ext cx="1399286" cy="6931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8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1016</Words>
  <Application>Microsoft Office PowerPoint</Application>
  <PresentationFormat>宽屏</PresentationFormat>
  <Paragraphs>154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1" baseType="lpstr">
      <vt:lpstr>,isEnd</vt:lpstr>
      <vt:lpstr>_⨹_1_3ddc3</vt:lpstr>
      <vt:lpstr>_⨹_1_78097</vt:lpstr>
      <vt:lpstr>_⨹_1_853ba</vt:lpstr>
      <vt:lpstr>_⨹_1_c860b</vt:lpstr>
      <vt:lpstr>_⨹_1_eccac</vt:lpstr>
      <vt:lpstr>_⨹_2_d2648</vt:lpstr>
      <vt:lpstr>_⨹_3_1b86a,isEnd</vt:lpstr>
      <vt:lpstr>_⨹_3_5db6d</vt:lpstr>
      <vt:lpstr>_⨹_4_5a11b</vt:lpstr>
      <vt:lpstr>_⨹_4_69ba4,isEnd</vt:lpstr>
      <vt:lpstr>_⨹_4_cf4e4</vt:lpstr>
      <vt:lpstr>_⨹_4_d8ac2</vt:lpstr>
      <vt:lpstr>_⨹_9_40310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11</cp:revision>
  <dcterms:created xsi:type="dcterms:W3CDTF">2024-07-28T13:31:34Z</dcterms:created>
  <dcterms:modified xsi:type="dcterms:W3CDTF">2024-07-29T01:37:01Z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