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86" r:id="rId6"/>
    <p:sldId id="371" r:id="rId7"/>
    <p:sldId id="387" r:id="rId8"/>
    <p:sldId id="372" r:id="rId9"/>
    <p:sldId id="375" r:id="rId10"/>
    <p:sldId id="378" r:id="rId11"/>
    <p:sldId id="388" r:id="rId12"/>
    <p:sldId id="382" r:id="rId13"/>
    <p:sldId id="389" r:id="rId14"/>
    <p:sldId id="384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7" name="yt_shape_1204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46" name="yt_image_1204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9" name="yt_shape_12049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有理数混合运算的顺序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c83b,isEnd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同级运算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c988,isEnd"/>
              </a:rPr>
              <a:t>的运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括号依次进行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FEAF39-FEAB-46F7-DC93-476782574500}"/>
              </a:ext>
            </a:extLst>
          </p:cNvPr>
          <p:cNvSpPr txBox="1"/>
          <p:nvPr/>
        </p:nvSpPr>
        <p:spPr>
          <a:xfrm>
            <a:off x="57841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8701E5-24A6-4F06-0BC4-0917F3CAFB49}"/>
              </a:ext>
            </a:extLst>
          </p:cNvPr>
          <p:cNvSpPr txBox="1"/>
          <p:nvPr/>
        </p:nvSpPr>
        <p:spPr>
          <a:xfrm>
            <a:off x="76129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B85E61-D2AC-5E32-231E-326B25C691F8}"/>
              </a:ext>
            </a:extLst>
          </p:cNvPr>
          <p:cNvSpPr txBox="1"/>
          <p:nvPr/>
        </p:nvSpPr>
        <p:spPr>
          <a:xfrm>
            <a:off x="97465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3FDC00-3E4E-3F36-1E98-99A284D84CAD}"/>
              </a:ext>
            </a:extLst>
          </p:cNvPr>
          <p:cNvSpPr txBox="1"/>
          <p:nvPr/>
        </p:nvSpPr>
        <p:spPr>
          <a:xfrm>
            <a:off x="33457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23A585-C778-C79F-CA01-C545CFE35886}"/>
              </a:ext>
            </a:extLst>
          </p:cNvPr>
          <p:cNvSpPr txBox="1"/>
          <p:nvPr/>
        </p:nvSpPr>
        <p:spPr>
          <a:xfrm>
            <a:off x="45649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771DEE-7634-18B3-CEE1-B160A5E8AD40}"/>
              </a:ext>
            </a:extLst>
          </p:cNvPr>
          <p:cNvSpPr txBox="1"/>
          <p:nvPr/>
        </p:nvSpPr>
        <p:spPr>
          <a:xfrm>
            <a:off x="9594107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E43536-F60E-C572-A6D1-C458A4DC3E4B}"/>
              </a:ext>
            </a:extLst>
          </p:cNvPr>
          <p:cNvSpPr txBox="1"/>
          <p:nvPr/>
        </p:nvSpPr>
        <p:spPr>
          <a:xfrm>
            <a:off x="1669308" y="250175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6D74FA-83B8-7002-A54C-5D17F07319C1}"/>
              </a:ext>
            </a:extLst>
          </p:cNvPr>
          <p:cNvSpPr txBox="1"/>
          <p:nvPr/>
        </p:nvSpPr>
        <p:spPr>
          <a:xfrm>
            <a:off x="3498108" y="250175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5220F8-9774-3050-6587-2B139421A949}"/>
              </a:ext>
            </a:extLst>
          </p:cNvPr>
          <p:cNvSpPr txBox="1"/>
          <p:nvPr/>
        </p:nvSpPr>
        <p:spPr>
          <a:xfrm>
            <a:off x="5326908" y="250175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03" name="yt_shape_12103"/>
              <p:cNvSpPr txBox="1"/>
              <p:nvPr/>
            </p:nvSpPr>
            <p:spPr>
              <a:xfrm>
                <a:off x="540000" y="900000"/>
                <a:ext cx="7774564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03" name="yt_shape_12103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74564" cy="3030510"/>
              </a:xfrm>
              <a:prstGeom prst="rect">
                <a:avLst/>
              </a:prstGeom>
              <a:blipFill>
                <a:blip r:embed="rId2"/>
                <a:stretch>
                  <a:fillRect l="-2431" r="-1412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5D193F-5996-9726-5F82-EDC1FCDCDD3C}"/>
              </a:ext>
            </a:extLst>
          </p:cNvPr>
          <p:cNvSpPr txBox="1"/>
          <p:nvPr/>
        </p:nvSpPr>
        <p:spPr>
          <a:xfrm>
            <a:off x="449989" y="1528072"/>
            <a:ext cx="7380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{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}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63765A-66A7-A805-BA6F-393B84A08877}"/>
              </a:ext>
            </a:extLst>
          </p:cNvPr>
          <p:cNvSpPr txBox="1"/>
          <p:nvPr/>
        </p:nvSpPr>
        <p:spPr>
          <a:xfrm>
            <a:off x="1610594" y="2003560"/>
            <a:ext cx="449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0F0EC9-5022-DC88-7F9C-173F3ECF81A7}"/>
              </a:ext>
            </a:extLst>
          </p:cNvPr>
          <p:cNvSpPr txBox="1"/>
          <p:nvPr/>
        </p:nvSpPr>
        <p:spPr>
          <a:xfrm>
            <a:off x="1610594" y="2479048"/>
            <a:ext cx="312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2EBD11-89F2-54BE-A63B-6AC86E271BB5}"/>
              </a:ext>
            </a:extLst>
          </p:cNvPr>
          <p:cNvSpPr txBox="1"/>
          <p:nvPr/>
        </p:nvSpPr>
        <p:spPr>
          <a:xfrm>
            <a:off x="1610594" y="295453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03C653-E3DB-6726-4EAD-EE4F7E569DE8}"/>
              </a:ext>
            </a:extLst>
          </p:cNvPr>
          <p:cNvSpPr txBox="1"/>
          <p:nvPr/>
        </p:nvSpPr>
        <p:spPr>
          <a:xfrm>
            <a:off x="1610594" y="343002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7" name="yt_shape_12107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06" name="yt_image_12106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09" name="yt_shape_12109"/>
              <p:cNvSpPr txBox="1"/>
              <p:nvPr/>
            </p:nvSpPr>
            <p:spPr>
              <a:xfrm>
                <a:off x="540000" y="1597583"/>
                <a:ext cx="9284593" cy="3422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用你发现的规律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09" name="yt_shape_12109" descr="{&quot;rangeId&quot;:2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9284593" cy="3422796"/>
              </a:xfrm>
              <a:prstGeom prst="rect">
                <a:avLst/>
              </a:prstGeom>
              <a:blipFill>
                <a:blip r:embed="rId3"/>
                <a:stretch>
                  <a:fillRect l="-2035" t="-1423" r="-1116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18" name="yt_shape_12118"/>
              <p:cNvSpPr txBox="1"/>
              <p:nvPr/>
            </p:nvSpPr>
            <p:spPr>
              <a:xfrm>
                <a:off x="540000" y="900000"/>
                <a:ext cx="7240765" cy="24625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18" name="yt_shape_12118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40765" cy="2462534"/>
              </a:xfrm>
              <a:prstGeom prst="rect">
                <a:avLst/>
              </a:prstGeom>
              <a:blipFill>
                <a:blip r:embed="rId2"/>
                <a:stretch>
                  <a:fillRect l="-2612" r="-1685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5B1FDC-AD3F-D94C-18C9-1B3C38C2C572}"/>
                  </a:ext>
                </a:extLst>
              </p:cNvPr>
              <p:cNvSpPr txBox="1"/>
              <p:nvPr/>
            </p:nvSpPr>
            <p:spPr>
              <a:xfrm>
                <a:off x="449989" y="853194"/>
                <a:ext cx="7350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mathAnswerShape': 1}">
                <a:extLst>
                  <a:ext uri="{FF2B5EF4-FFF2-40B4-BE49-F238E27FC236}">
                    <a16:creationId xmlns:a16="http://schemas.microsoft.com/office/drawing/2014/main" id="{825B1FDC-AD3F-D94C-18C9-1B3C38C2C5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853194"/>
                <a:ext cx="7350823" cy="765061"/>
              </a:xfrm>
              <a:prstGeom prst="rect">
                <a:avLst/>
              </a:prstGeom>
              <a:blipFill>
                <a:blip r:embed="rId3"/>
                <a:stretch>
                  <a:fillRect l="-1327" r="-13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9215F7-7297-FC3A-D7B6-2D50E3978887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558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, 'mathAnswerShape': 1}">
                <a:extLst>
                  <a:ext uri="{FF2B5EF4-FFF2-40B4-BE49-F238E27FC236}">
                    <a16:creationId xmlns:a16="http://schemas.microsoft.com/office/drawing/2014/main" id="{249215F7-7297-FC3A-D7B6-2D50E39788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5585523" cy="765061"/>
              </a:xfrm>
              <a:prstGeom prst="rect">
                <a:avLst/>
              </a:prstGeom>
              <a:blipFill>
                <a:blip r:embed="rId4"/>
                <a:stretch>
                  <a:fillRect l="-1747" r="-17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7198D0-ACE8-5A51-BE41-CE5422F5FD62}"/>
                  </a:ext>
                </a:extLst>
              </p:cNvPr>
              <p:cNvSpPr txBox="1"/>
              <p:nvPr/>
            </p:nvSpPr>
            <p:spPr>
              <a:xfrm>
                <a:off x="449989" y="2196092"/>
                <a:ext cx="4213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, 'mathAnswerShape': 1}">
                <a:extLst>
                  <a:ext uri="{FF2B5EF4-FFF2-40B4-BE49-F238E27FC236}">
                    <a16:creationId xmlns:a16="http://schemas.microsoft.com/office/drawing/2014/main" id="{007198D0-ACE8-5A51-BE41-CE5422F5F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6092"/>
                <a:ext cx="4213923" cy="765061"/>
              </a:xfrm>
              <a:prstGeom prst="rect">
                <a:avLst/>
              </a:prstGeom>
              <a:blipFill>
                <a:blip r:embed="rId5"/>
                <a:stretch>
                  <a:fillRect l="-2315" r="-231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C7F852B-7D9A-18C4-1891-7B4457C350D8}"/>
              </a:ext>
            </a:extLst>
          </p:cNvPr>
          <p:cNvSpPr txBox="1"/>
          <p:nvPr/>
        </p:nvSpPr>
        <p:spPr>
          <a:xfrm>
            <a:off x="449989" y="2867541"/>
            <a:ext cx="541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1" name="yt_shape_12121"/>
          <p:cNvSpPr txBox="1"/>
          <p:nvPr/>
        </p:nvSpPr>
        <p:spPr>
          <a:xfrm>
            <a:off x="540119" y="787313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120" name="yt_image_12120" title="H_29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836712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3" name="yt_shape_12123"/>
          <p:cNvSpPr txBox="1"/>
          <p:nvPr/>
        </p:nvSpPr>
        <p:spPr>
          <a:xfrm>
            <a:off x="4655840" y="1265738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利用乘方解决尾数问题</a:t>
            </a:r>
          </a:p>
        </p:txBody>
      </p:sp>
      <p:sp>
        <p:nvSpPr>
          <p:cNvPr id="5" name="yt_shape_12124"/>
          <p:cNvSpPr txBox="1"/>
          <p:nvPr/>
        </p:nvSpPr>
        <p:spPr>
          <a:xfrm>
            <a:off x="540119" y="1628170"/>
            <a:ext cx="10668449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729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2187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f8c7"/>
              </a:rPr>
              <a:t>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6561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不难发现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的正整数幂的个位数字以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9e42d"/>
              </a:rPr>
              <a:t>为一个周期循环出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由此可以得到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的个位数字与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的个位数字相同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502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的个位数字与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的个位数字相同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请你仿照材料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16807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的正整数幂的个位数字以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为一个周期循环出现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的个位数字与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的个位数字相同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8B2C79-CE6F-4E13-F2DF-92307E8944B1}"/>
              </a:ext>
            </a:extLst>
          </p:cNvPr>
          <p:cNvSpPr txBox="1"/>
          <p:nvPr/>
        </p:nvSpPr>
        <p:spPr>
          <a:xfrm>
            <a:off x="450108" y="4909780"/>
            <a:ext cx="800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16807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4D5F51-138D-E88B-6590-F10ABFE1F8C1}"/>
              </a:ext>
            </a:extLst>
          </p:cNvPr>
          <p:cNvSpPr txBox="1"/>
          <p:nvPr/>
        </p:nvSpPr>
        <p:spPr>
          <a:xfrm>
            <a:off x="450108" y="5385268"/>
            <a:ext cx="871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的正整数幂的个位数字以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为一个周期循环出现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6FF920-566A-B9D1-C57B-851401D47999}"/>
              </a:ext>
            </a:extLst>
          </p:cNvPr>
          <p:cNvSpPr txBox="1"/>
          <p:nvPr/>
        </p:nvSpPr>
        <p:spPr>
          <a:xfrm>
            <a:off x="450108" y="5860756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F247039-AF25-7EE9-52F5-BC18CCA5A9FF}"/>
              </a:ext>
            </a:extLst>
          </p:cNvPr>
          <p:cNvSpPr txBox="1"/>
          <p:nvPr/>
        </p:nvSpPr>
        <p:spPr>
          <a:xfrm>
            <a:off x="450108" y="6336244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的个位数字与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的个位数字相同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0" name="yt_shape_12130"/>
          <p:cNvSpPr txBox="1"/>
          <p:nvPr/>
        </p:nvSpPr>
        <p:spPr>
          <a:xfrm>
            <a:off x="540119" y="900000"/>
            <a:ext cx="1117250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观察下列算式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6afc,isEnd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根据上述算式中的规律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的末位数字是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4096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32768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f68d,isEnd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262144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的和的个位数字是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1F92AC-8CCE-50E4-C1F9-0C7FAF8646AE}"/>
              </a:ext>
            </a:extLst>
          </p:cNvPr>
          <p:cNvSpPr txBox="1"/>
          <p:nvPr/>
        </p:nvSpPr>
        <p:spPr>
          <a:xfrm>
            <a:off x="101021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491EDB-27FA-A058-7510-4CF6A567ED86}"/>
              </a:ext>
            </a:extLst>
          </p:cNvPr>
          <p:cNvSpPr txBox="1"/>
          <p:nvPr/>
        </p:nvSpPr>
        <p:spPr>
          <a:xfrm>
            <a:off x="8730507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1" name="yt_shape_1205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50" name="yt_image_1205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53" name="yt_shape_12053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有理数的混合运算</a:t>
            </a:r>
          </a:p>
        </p:txBody>
      </p:sp>
      <p:sp>
        <p:nvSpPr>
          <p:cNvPr id="12054" name="yt_shape_12054"/>
          <p:cNvSpPr txBox="1"/>
          <p:nvPr/>
        </p:nvSpPr>
        <p:spPr>
          <a:xfrm>
            <a:off x="540000" y="2102862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5" name="yt_table_120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35427"/>
              </p:ext>
            </p:extLst>
          </p:nvPr>
        </p:nvGraphicFramePr>
        <p:xfrm>
          <a:off x="540056" y="2582165"/>
          <a:ext cx="7723506" cy="950976"/>
        </p:xfrm>
        <a:graphic>
          <a:graphicData uri="http://schemas.openxmlformats.org/drawingml/2006/table">
            <a:tbl>
              <a:tblPr/>
              <a:tblGrid>
                <a:gridCol w="4683443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304006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sp>
        <p:nvSpPr>
          <p:cNvPr id="12057" name="yt_shape_12057"/>
          <p:cNvSpPr txBox="1"/>
          <p:nvPr/>
        </p:nvSpPr>
        <p:spPr>
          <a:xfrm>
            <a:off x="540000" y="3583719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下列运算结果是负数的是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8" name="yt_table_120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146196"/>
              </p:ext>
            </p:extLst>
          </p:nvPr>
        </p:nvGraphicFramePr>
        <p:xfrm>
          <a:off x="540056" y="4063022"/>
          <a:ext cx="8079106" cy="950976"/>
        </p:xfrm>
        <a:graphic>
          <a:graphicData uri="http://schemas.openxmlformats.org/drawingml/2006/table">
            <a:tbl>
              <a:tblPr/>
              <a:tblGrid>
                <a:gridCol w="468344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sp>
        <p:nvSpPr>
          <p:cNvPr id="12060" name="yt_shape_12060"/>
          <p:cNvSpPr txBox="1"/>
          <p:nvPr/>
        </p:nvSpPr>
        <p:spPr>
          <a:xfrm>
            <a:off x="540119" y="50645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806226">
            <a:extLst>
              <a:ext uri="{FF2B5EF4-FFF2-40B4-BE49-F238E27FC236}">
                <a16:creationId xmlns:a16="http://schemas.microsoft.com/office/drawing/2014/main" id="{E875912E-DF43-2F5F-1CE7-8D05478350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6E5B4B-0F99-ABD8-8015-59D1B0C5239E}"/>
              </a:ext>
            </a:extLst>
          </p:cNvPr>
          <p:cNvSpPr txBox="1"/>
          <p:nvPr/>
        </p:nvSpPr>
        <p:spPr>
          <a:xfrm>
            <a:off x="5860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9AF68D-D937-45DB-BD7A-B9C85036DC96}"/>
              </a:ext>
            </a:extLst>
          </p:cNvPr>
          <p:cNvSpPr txBox="1"/>
          <p:nvPr/>
        </p:nvSpPr>
        <p:spPr>
          <a:xfrm>
            <a:off x="47933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EE8E9E-69A1-9390-DEBC-A1139795F2E2}"/>
              </a:ext>
            </a:extLst>
          </p:cNvPr>
          <p:cNvSpPr txBox="1"/>
          <p:nvPr/>
        </p:nvSpPr>
        <p:spPr>
          <a:xfrm>
            <a:off x="6419108" y="50177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9682BC-F097-F970-23B7-1F7F0CC47D4F}"/>
              </a:ext>
            </a:extLst>
          </p:cNvPr>
          <p:cNvSpPr txBox="1"/>
          <p:nvPr/>
        </p:nvSpPr>
        <p:spPr>
          <a:xfrm>
            <a:off x="8552707" y="50177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B6B3A4-BB65-E759-F4BB-9251E27359F7}"/>
              </a:ext>
            </a:extLst>
          </p:cNvPr>
          <p:cNvSpPr txBox="1"/>
          <p:nvPr/>
        </p:nvSpPr>
        <p:spPr>
          <a:xfrm>
            <a:off x="10991107" y="5017770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8e1d8"/>
              </a:rPr>
              <a:t>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B63F60-C160-C04F-F0C5-436C5F2D6619}"/>
              </a:ext>
            </a:extLst>
          </p:cNvPr>
          <p:cNvSpPr txBox="1"/>
          <p:nvPr/>
        </p:nvSpPr>
        <p:spPr>
          <a:xfrm>
            <a:off x="450108" y="54932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79F7BF-CAC7-1F89-4DB4-6B6CED1CFB59}"/>
              </a:ext>
            </a:extLst>
          </p:cNvPr>
          <p:cNvSpPr txBox="1"/>
          <p:nvPr/>
        </p:nvSpPr>
        <p:spPr>
          <a:xfrm>
            <a:off x="3650508" y="54932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2" name="yt_shape_12062"/>
          <p:cNvSpPr txBox="1"/>
          <p:nvPr/>
        </p:nvSpPr>
        <p:spPr>
          <a:xfrm>
            <a:off x="540000" y="1357599"/>
            <a:ext cx="641201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C46EE8-31D3-BFA3-2F7A-22DB4BC1C0E4}"/>
              </a:ext>
            </a:extLst>
          </p:cNvPr>
          <p:cNvSpPr txBox="1"/>
          <p:nvPr/>
        </p:nvSpPr>
        <p:spPr>
          <a:xfrm>
            <a:off x="449989" y="1786281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2D9577-9F43-9357-F7ED-84BD2A693A96}"/>
              </a:ext>
            </a:extLst>
          </p:cNvPr>
          <p:cNvSpPr txBox="1"/>
          <p:nvPr/>
        </p:nvSpPr>
        <p:spPr>
          <a:xfrm>
            <a:off x="1631504" y="2261769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EBA9D4-5C3D-8529-23F9-F82F7FDB1EF5}"/>
              </a:ext>
            </a:extLst>
          </p:cNvPr>
          <p:cNvSpPr txBox="1"/>
          <p:nvPr/>
        </p:nvSpPr>
        <p:spPr>
          <a:xfrm>
            <a:off x="1631504" y="273725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7C1C22-710E-800F-356A-895B660EE6A5}"/>
              </a:ext>
            </a:extLst>
          </p:cNvPr>
          <p:cNvSpPr txBox="1"/>
          <p:nvPr/>
        </p:nvSpPr>
        <p:spPr>
          <a:xfrm>
            <a:off x="449989" y="3688233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69E3D1-94D7-CBCC-DA37-D05FB9EB85FE}"/>
              </a:ext>
            </a:extLst>
          </p:cNvPr>
          <p:cNvSpPr txBox="1"/>
          <p:nvPr/>
        </p:nvSpPr>
        <p:spPr>
          <a:xfrm>
            <a:off x="1631504" y="4163721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4CB6E2-BFEA-4E12-593F-1C419CE64921}"/>
              </a:ext>
            </a:extLst>
          </p:cNvPr>
          <p:cNvSpPr txBox="1"/>
          <p:nvPr/>
        </p:nvSpPr>
        <p:spPr>
          <a:xfrm>
            <a:off x="1631504" y="463920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061"/>
          <p:cNvSpPr txBox="1"/>
          <p:nvPr/>
        </p:nvSpPr>
        <p:spPr>
          <a:xfrm>
            <a:off x="540000" y="888341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66" name="yt_shape_12066"/>
              <p:cNvSpPr txBox="1"/>
              <p:nvPr/>
            </p:nvSpPr>
            <p:spPr>
              <a:xfrm>
                <a:off x="540000" y="900000"/>
                <a:ext cx="5560818" cy="2942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66" name="yt_shape_12066" descr="{&quot;rangeId&quot;:3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60818" cy="2942665"/>
              </a:xfrm>
              <a:prstGeom prst="rect">
                <a:avLst/>
              </a:prstGeom>
              <a:blipFill>
                <a:blip r:embed="rId2"/>
                <a:stretch>
                  <a:fillRect l="-3399" r="-2412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0A6808-62A4-D9E6-22B7-8C42633E482B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975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2}">
                <a:extLst>
                  <a:ext uri="{FF2B5EF4-FFF2-40B4-BE49-F238E27FC236}">
                    <a16:creationId xmlns:a16="http://schemas.microsoft.com/office/drawing/2014/main" id="{4E0A6808-62A4-D9E6-22B7-8C42633E48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975923" cy="765061"/>
              </a:xfrm>
              <a:prstGeom prst="rect">
                <a:avLst/>
              </a:prstGeom>
              <a:blipFill>
                <a:blip r:embed="rId3"/>
                <a:stretch>
                  <a:fillRect l="-1961" r="-19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81864B-859B-F95C-5CFA-97A4E37DDAE7}"/>
                  </a:ext>
                </a:extLst>
              </p:cNvPr>
              <p:cNvSpPr txBox="1"/>
              <p:nvPr/>
            </p:nvSpPr>
            <p:spPr>
              <a:xfrm>
                <a:off x="1631504" y="2196092"/>
                <a:ext cx="2689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81864B-859B-F95C-5CFA-97A4E37DDA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196092"/>
                <a:ext cx="2689924" cy="765061"/>
              </a:xfrm>
              <a:prstGeom prst="rect">
                <a:avLst/>
              </a:prstGeom>
              <a:blipFill>
                <a:blip r:embed="rId4"/>
                <a:stretch>
                  <a:fillRect l="-3628" r="-362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410956C-D1BC-C7BA-2C8D-5ECDC0D60BE6}"/>
              </a:ext>
            </a:extLst>
          </p:cNvPr>
          <p:cNvSpPr txBox="1"/>
          <p:nvPr/>
        </p:nvSpPr>
        <p:spPr>
          <a:xfrm>
            <a:off x="1631504" y="2867541"/>
            <a:ext cx="2149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1CDEB5-5484-0EEA-6D25-051425134BD8}"/>
              </a:ext>
            </a:extLst>
          </p:cNvPr>
          <p:cNvSpPr txBox="1"/>
          <p:nvPr/>
        </p:nvSpPr>
        <p:spPr>
          <a:xfrm>
            <a:off x="1631504" y="334302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70" name="yt_shape_12070"/>
              <p:cNvSpPr txBox="1"/>
              <p:nvPr/>
            </p:nvSpPr>
            <p:spPr>
              <a:xfrm>
                <a:off x="540119" y="900000"/>
                <a:ext cx="11492915" cy="39027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下面是小明的计算过程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请仔细阅读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并解答下面的问题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第三步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解答过程中是否有错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错在第几步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错误的原因是什么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fb7bd"/>
                  </a:rPr>
                  <a:t>最后请写出正确的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解答过程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070" name="yt_shape_12070" descr="{&quot;rangeId&quot;:2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902735"/>
              </a:xfrm>
              <a:prstGeom prst="rect">
                <a:avLst/>
              </a:prstGeom>
              <a:blipFill>
                <a:blip r:embed="rId2"/>
                <a:stretch>
                  <a:fillRect l="-1701" t="-1406" r="-439" b="-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79" name="yt_shape_12079"/>
              <p:cNvSpPr txBox="1"/>
              <p:nvPr/>
            </p:nvSpPr>
            <p:spPr>
              <a:xfrm>
                <a:off x="540119" y="900000"/>
                <a:ext cx="11492915" cy="34540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解答过程有错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错在第二步和第三步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第二步运算顺序错误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8_87045"/>
                  </a:rPr>
                  <a:t>乘除同级运算应该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从左到右依次计算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第三步有理数的除法法则运用错误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两数相除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同号得正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正确解答过程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79" name="yt_shape_12079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54022"/>
              </a:xfrm>
              <a:prstGeom prst="rect">
                <a:avLst/>
              </a:prstGeom>
              <a:blipFill>
                <a:blip r:embed="rId2"/>
                <a:stretch>
                  <a:fillRect l="-1645" t="-1590" b="-1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6E012E-3576-802B-447A-03E1F340C14B}"/>
              </a:ext>
            </a:extLst>
          </p:cNvPr>
          <p:cNvSpPr txBox="1"/>
          <p:nvPr/>
        </p:nvSpPr>
        <p:spPr>
          <a:xfrm>
            <a:off x="450108" y="85319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解答过程有错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错在第二步和第三步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第二步运算顺序错误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87045"/>
              </a:rPr>
              <a:t>乘除同级运算应该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D62D26-57D8-1900-2D52-D5783E4FDE66}"/>
              </a:ext>
            </a:extLst>
          </p:cNvPr>
          <p:cNvSpPr txBox="1"/>
          <p:nvPr/>
        </p:nvSpPr>
        <p:spPr>
          <a:xfrm>
            <a:off x="450108" y="1328682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从左到右依次计算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第三步有理数的除法法则运用错误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两数相除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同号得正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1AC168-D45C-76B5-6CE6-A6DAA917DE31}"/>
              </a:ext>
            </a:extLst>
          </p:cNvPr>
          <p:cNvSpPr txBox="1"/>
          <p:nvPr/>
        </p:nvSpPr>
        <p:spPr>
          <a:xfrm>
            <a:off x="450108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正确解答过程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BB9D4EF-9177-DD82-05AF-B1E93BF36084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449491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}">
                <a:extLst>
                  <a:ext uri="{FF2B5EF4-FFF2-40B4-BE49-F238E27FC236}">
                    <a16:creationId xmlns:a16="http://schemas.microsoft.com/office/drawing/2014/main" id="{EBB9D4EF-9177-DD82-05AF-B1E93BF360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4494911" cy="775793"/>
              </a:xfrm>
              <a:prstGeom prst="rect">
                <a:avLst/>
              </a:prstGeom>
              <a:blipFill>
                <a:blip r:embed="rId3"/>
                <a:stretch>
                  <a:fillRect l="-2171" r="-217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8312EA-4B17-7BDA-89C7-07A1029C9DDF}"/>
                  </a:ext>
                </a:extLst>
              </p:cNvPr>
              <p:cNvSpPr txBox="1"/>
              <p:nvPr/>
            </p:nvSpPr>
            <p:spPr>
              <a:xfrm>
                <a:off x="1038274" y="2961839"/>
                <a:ext cx="38853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8312EA-4B17-7BDA-89C7-07A1029C9D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274" y="2961839"/>
                <a:ext cx="3885311" cy="769061"/>
              </a:xfrm>
              <a:prstGeom prst="rect">
                <a:avLst/>
              </a:prstGeom>
              <a:blipFill>
                <a:blip r:embed="rId4"/>
                <a:stretch>
                  <a:fillRect l="-2351" r="-250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2F4D0BF-B2D9-9FE5-2645-A75AF04A2E88}"/>
                  </a:ext>
                </a:extLst>
              </p:cNvPr>
              <p:cNvSpPr txBox="1"/>
              <p:nvPr/>
            </p:nvSpPr>
            <p:spPr>
              <a:xfrm>
                <a:off x="1038274" y="3637288"/>
                <a:ext cx="11182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2F4D0BF-B2D9-9FE5-2645-A75AF04A2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274" y="3637288"/>
                <a:ext cx="1118299" cy="730136"/>
              </a:xfrm>
              <a:prstGeom prst="rect">
                <a:avLst/>
              </a:prstGeom>
              <a:blipFill>
                <a:blip r:embed="rId5"/>
                <a:stretch>
                  <a:fillRect l="-8152" r="-8696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2" name="yt_shape_12082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简单的规律探究</a:t>
            </a:r>
          </a:p>
        </p:txBody>
      </p:sp>
      <p:sp>
        <p:nvSpPr>
          <p:cNvPr id="12083" name="yt_shape_12083"/>
          <p:cNvSpPr txBox="1"/>
          <p:nvPr/>
        </p:nvSpPr>
        <p:spPr>
          <a:xfrm>
            <a:off x="540000" y="1399565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下列一组按规律排列的数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84" name="yt_table_120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794817"/>
              </p:ext>
            </p:extLst>
          </p:nvPr>
        </p:nvGraphicFramePr>
        <p:xfrm>
          <a:off x="540056" y="1878868"/>
          <a:ext cx="56661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以上答案均不对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12086" name="yt_shape_12086"/>
          <p:cNvSpPr txBox="1"/>
          <p:nvPr/>
        </p:nvSpPr>
        <p:spPr>
          <a:xfrm>
            <a:off x="540119" y="288042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有一组等式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3823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请观察它们的规律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用你发现的规律写出第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3806311">
            <a:extLst>
              <a:ext uri="{FF2B5EF4-FFF2-40B4-BE49-F238E27FC236}">
                <a16:creationId xmlns:a16="http://schemas.microsoft.com/office/drawing/2014/main" id="{D568C845-4A3C-8AE9-01D4-618135FED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61994B-43EC-6509-BA01-D14C9CDA083B}"/>
              </a:ext>
            </a:extLst>
          </p:cNvPr>
          <p:cNvSpPr txBox="1"/>
          <p:nvPr/>
        </p:nvSpPr>
        <p:spPr>
          <a:xfrm>
            <a:off x="10279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5FF76E-49BE-23A9-65AD-25E1AF08CA57}"/>
              </a:ext>
            </a:extLst>
          </p:cNvPr>
          <p:cNvSpPr txBox="1"/>
          <p:nvPr/>
        </p:nvSpPr>
        <p:spPr>
          <a:xfrm>
            <a:off x="9543307" y="330910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11c1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01F7DE-3366-1745-463E-2BA6D68DDD5C}"/>
              </a:ext>
            </a:extLst>
          </p:cNvPr>
          <p:cNvSpPr txBox="1"/>
          <p:nvPr/>
        </p:nvSpPr>
        <p:spPr>
          <a:xfrm>
            <a:off x="450108" y="3784592"/>
            <a:ext cx="89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8" name="yt_shape_1208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87" name="yt_image_12087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0" name="yt_shape_12090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填入运算符号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ed8c"/>
              </a:rPr>
              <a:t>使所得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结果最小的运算符号为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1" name="yt_table_120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567783"/>
              </p:ext>
            </p:extLst>
          </p:nvPr>
        </p:nvGraphicFramePr>
        <p:xfrm>
          <a:off x="540056" y="2551304"/>
          <a:ext cx="8648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sp>
        <p:nvSpPr>
          <p:cNvPr id="12093" name="yt_shape_12093"/>
          <p:cNvSpPr txBox="1"/>
          <p:nvPr/>
        </p:nvSpPr>
        <p:spPr>
          <a:xfrm>
            <a:off x="540120" y="30774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下面各正方形中四个数之间都有相同的规律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根据这种规律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6cb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5" name="yt_table_120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34030"/>
              </p:ext>
            </p:extLst>
          </p:nvPr>
        </p:nvGraphicFramePr>
        <p:xfrm>
          <a:off x="540056" y="584245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pic>
        <p:nvPicPr>
          <p:cNvPr id="12094" name="yt_image_12094_skip" title="H_142.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8786" y="4156288"/>
            <a:ext cx="8679662" cy="168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5068A9-329B-FB6D-83F7-19BA7C6289BC}"/>
              </a:ext>
            </a:extLst>
          </p:cNvPr>
          <p:cNvSpPr txBox="1"/>
          <p:nvPr/>
        </p:nvSpPr>
        <p:spPr>
          <a:xfrm>
            <a:off x="41077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6D973C-6B0E-9594-78DA-A6D8540D919D}"/>
              </a:ext>
            </a:extLst>
          </p:cNvPr>
          <p:cNvSpPr txBox="1"/>
          <p:nvPr/>
        </p:nvSpPr>
        <p:spPr>
          <a:xfrm>
            <a:off x="1669309" y="35061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97" name="yt_shape_12097"/>
              <p:cNvSpPr txBox="1"/>
              <p:nvPr/>
            </p:nvSpPr>
            <p:spPr>
              <a:xfrm>
                <a:off x="540119" y="900000"/>
                <a:ext cx="11492915" cy="43881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若规定一种运算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0689,isEnd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144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97" name="yt_shape_120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88124"/>
              </a:xfrm>
              <a:prstGeom prst="rect">
                <a:avLst/>
              </a:prstGeom>
              <a:blipFill>
                <a:blip r:embed="rId2"/>
                <a:stretch>
                  <a:fillRect l="-1645" t="-1252" b="-3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B3E854-7E2F-DAAD-9CCC-32ABF5DA0A77}"/>
              </a:ext>
            </a:extLst>
          </p:cNvPr>
          <p:cNvSpPr txBox="1"/>
          <p:nvPr/>
        </p:nvSpPr>
        <p:spPr>
          <a:xfrm>
            <a:off x="10597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ABF5E3-ACC9-2DBF-FA7C-6E2A8BDFD9F4}"/>
                  </a:ext>
                </a:extLst>
              </p:cNvPr>
              <p:cNvSpPr txBox="1"/>
              <p:nvPr/>
            </p:nvSpPr>
            <p:spPr>
              <a:xfrm>
                <a:off x="450108" y="2955108"/>
                <a:ext cx="41853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pageBreak': True}">
                <a:extLst>
                  <a:ext uri="{FF2B5EF4-FFF2-40B4-BE49-F238E27FC236}">
                    <a16:creationId xmlns:a16="http://schemas.microsoft.com/office/drawing/2014/main" id="{CFABF5E3-ACC9-2DBF-FA7C-6E2A8BDFD9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5108"/>
                <a:ext cx="4185348" cy="766077"/>
              </a:xfrm>
              <a:prstGeom prst="rect">
                <a:avLst/>
              </a:prstGeom>
              <a:blipFill>
                <a:blip r:embed="rId3"/>
                <a:stretch>
                  <a:fillRect l="-233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EE166F-CB49-6133-8215-499BB02BA7C4}"/>
                  </a:ext>
                </a:extLst>
              </p:cNvPr>
              <p:cNvSpPr txBox="1"/>
              <p:nvPr/>
            </p:nvSpPr>
            <p:spPr>
              <a:xfrm>
                <a:off x="1696994" y="3627573"/>
                <a:ext cx="3123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EE166F-CB49-6133-8215-499BB02BA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994" y="3627573"/>
                <a:ext cx="3123311" cy="765061"/>
              </a:xfrm>
              <a:prstGeom prst="rect">
                <a:avLst/>
              </a:prstGeom>
              <a:blipFill>
                <a:blip r:embed="rId4"/>
                <a:stretch>
                  <a:fillRect l="-2924" r="-311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2FC359A-42EA-11F6-1840-B834BF728663}"/>
              </a:ext>
            </a:extLst>
          </p:cNvPr>
          <p:cNvSpPr txBox="1"/>
          <p:nvPr/>
        </p:nvSpPr>
        <p:spPr>
          <a:xfrm>
            <a:off x="1696994" y="42990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5C969F-2422-172C-D73D-AA6B5861B418}"/>
              </a:ext>
            </a:extLst>
          </p:cNvPr>
          <p:cNvSpPr txBox="1"/>
          <p:nvPr/>
        </p:nvSpPr>
        <p:spPr>
          <a:xfrm>
            <a:off x="1696994" y="4774511"/>
            <a:ext cx="1551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1010</Words>
  <Application>Microsoft Office PowerPoint</Application>
  <PresentationFormat>宽屏</PresentationFormat>
  <Paragraphs>157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,isEnd</vt:lpstr>
      <vt:lpstr>_⨹_1_03823,isEnd</vt:lpstr>
      <vt:lpstr>_⨹_1_0f8c7</vt:lpstr>
      <vt:lpstr>_⨹_1_2f68d,isEnd</vt:lpstr>
      <vt:lpstr>_⨹_1_60689,isEnd</vt:lpstr>
      <vt:lpstr>_⨹_1_8e1d8</vt:lpstr>
      <vt:lpstr>_⨹_1_b96cb</vt:lpstr>
      <vt:lpstr>_⨹_1_e11c1</vt:lpstr>
      <vt:lpstr>_⨹_1_ec83b,isEnd</vt:lpstr>
      <vt:lpstr>_⨹_1_f6afc,isEnd</vt:lpstr>
      <vt:lpstr>_⨹_2_9c988,isEnd</vt:lpstr>
      <vt:lpstr>_⨹_3_7ed8c</vt:lpstr>
      <vt:lpstr>_⨹_8_87045</vt:lpstr>
      <vt:lpstr>_⨹_8_9e42d</vt:lpstr>
      <vt:lpstr>_⨹_8_fb7bd</vt:lpstr>
      <vt:lpstr>Finished</vt:lpstr>
      <vt:lpstr>W:12.00504,H:37.44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2024-07-29T01:24:42Z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