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0" r:id="rId5"/>
    <p:sldId id="371" r:id="rId6"/>
    <p:sldId id="372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6" name="yt_shape_1403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在实数范围内定义运算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856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8" name="yt_table_140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09277"/>
              </p:ext>
            </p:extLst>
          </p:nvPr>
        </p:nvGraphicFramePr>
        <p:xfrm>
          <a:off x="540056" y="2338738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40" name="yt_shape_14040"/>
              <p:cNvSpPr txBox="1"/>
              <p:nvPr/>
            </p:nvSpPr>
            <p:spPr>
              <a:xfrm>
                <a:off x="540119" y="2864909"/>
                <a:ext cx="11492915" cy="12128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广州市中考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某书上有一道解方程的题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□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c71b5"/>
                  </a:rPr>
                  <a:t>□处在印刷时被油墨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盖住了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查后面的答案知这个方程的解是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那么□处应该是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40" name="yt_shape_1404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4909"/>
                <a:ext cx="11492915" cy="1212833"/>
              </a:xfrm>
              <a:prstGeom prst="rect">
                <a:avLst/>
              </a:prstGeom>
              <a:blipFill>
                <a:blip r:embed="rId2"/>
                <a:stretch>
                  <a:fillRect l="-1645" b="-1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42" name="yt_table_140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781844"/>
              </p:ext>
            </p:extLst>
          </p:nvPr>
        </p:nvGraphicFramePr>
        <p:xfrm>
          <a:off x="540056" y="412853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19B6BD-25F8-F222-E520-C26154240BE9}"/>
              </a:ext>
            </a:extLst>
          </p:cNvPr>
          <p:cNvSpPr txBox="1"/>
          <p:nvPr/>
        </p:nvSpPr>
        <p:spPr>
          <a:xfrm>
            <a:off x="3907683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0D6B6F-4511-8A06-35F5-5975D1C23946}"/>
              </a:ext>
            </a:extLst>
          </p:cNvPr>
          <p:cNvSpPr txBox="1"/>
          <p:nvPr/>
        </p:nvSpPr>
        <p:spPr>
          <a:xfrm>
            <a:off x="9976696" y="35948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5" name="yt_shape_14045"/>
              <p:cNvSpPr txBox="1"/>
              <p:nvPr/>
            </p:nvSpPr>
            <p:spPr>
              <a:xfrm>
                <a:off x="540119" y="900000"/>
                <a:ext cx="11492915" cy="52766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二、填空题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有一系列方程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个方程是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个方程是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0066,isEnd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个方程是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根据规律第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个方程是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e2aab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其解为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某班组每天需生产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个零件才能在规定的时间内完成任务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3abd7,isEnd"/>
                  </a:rPr>
                  <a:t>实际上该班组每天比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计划多生产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结果比规定时间提前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并超额生产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87c9,isEnd"/>
                  </a:rPr>
                  <a:t>若设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该班组计划要完成的零件任务为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贵州省中考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在元朝朱世杰所著的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算术启蒙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记载了一道题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b0b9,isEnd"/>
                  </a:rPr>
                  <a:t>大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意是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快马每天行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慢马每天行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慢马先行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a324b,isEnd"/>
                  </a:rPr>
                  <a:t>则快马追上慢马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5" name="yt_shape_14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76637"/>
              </a:xfrm>
              <a:prstGeom prst="rect">
                <a:avLst/>
              </a:prstGeom>
              <a:blipFill>
                <a:blip r:embed="rId2"/>
                <a:stretch>
                  <a:fillRect l="-1645" t="-1040" b="-2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C24044-3F51-7821-C888-60AB968BAD29}"/>
                  </a:ext>
                </a:extLst>
              </p:cNvPr>
              <p:cNvSpPr txBox="1"/>
              <p:nvPr/>
            </p:nvSpPr>
            <p:spPr>
              <a:xfrm>
                <a:off x="10415670" y="1978593"/>
                <a:ext cx="1189737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e2aab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C24044-3F51-7821-C888-60AB968BA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670" y="1978593"/>
                <a:ext cx="1189737" cy="730327"/>
              </a:xfrm>
              <a:prstGeom prst="rect">
                <a:avLst/>
              </a:prstGeom>
              <a:blipFill>
                <a:blip r:embed="rId3"/>
                <a:stretch>
                  <a:fillRect t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220877C-7898-4C29-33FD-4C999842E89A}"/>
              </a:ext>
            </a:extLst>
          </p:cNvPr>
          <p:cNvCxnSpPr/>
          <p:nvPr/>
        </p:nvCxnSpPr>
        <p:spPr>
          <a:xfrm>
            <a:off x="10243268" y="2601540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865DE38E-5BD5-1BA1-3FF6-986FD64EFFA5}"/>
              </a:ext>
            </a:extLst>
          </p:cNvPr>
          <p:cNvSpPr txBox="1"/>
          <p:nvPr/>
        </p:nvSpPr>
        <p:spPr>
          <a:xfrm>
            <a:off x="450108" y="260154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7FC03E-2083-8BB1-BD4E-6D4F1FDDE686}"/>
              </a:ext>
            </a:extLst>
          </p:cNvPr>
          <p:cNvSpPr txBox="1"/>
          <p:nvPr/>
        </p:nvSpPr>
        <p:spPr>
          <a:xfrm>
            <a:off x="2936133" y="2601540"/>
            <a:ext cx="141814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41F009-246E-9478-F301-13450E4B85DB}"/>
                  </a:ext>
                </a:extLst>
              </p:cNvPr>
              <p:cNvSpPr txBox="1"/>
              <p:nvPr/>
            </p:nvSpPr>
            <p:spPr>
              <a:xfrm>
                <a:off x="7738321" y="3884075"/>
                <a:ext cx="2332355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50+6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41F009-246E-9478-F301-13450E4B8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321" y="3884075"/>
                <a:ext cx="2332355" cy="769061"/>
              </a:xfrm>
              <a:prstGeom prst="rect">
                <a:avLst/>
              </a:prstGeom>
              <a:blipFill>
                <a:blip r:embed="rId4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4E8BB74-8F34-D12A-AB39-EBF9F4634946}"/>
              </a:ext>
            </a:extLst>
          </p:cNvPr>
          <p:cNvSpPr txBox="1"/>
          <p:nvPr/>
        </p:nvSpPr>
        <p:spPr>
          <a:xfrm>
            <a:off x="1443883" y="5654429"/>
            <a:ext cx="84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乙两人环湖竞走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湖的周长是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乙的速度是每分钟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6cf"/>
              </a:rPr>
              <a:t>甲的速度是乙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现在甲在乙的前面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多少分钟后两人第一次相遇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后两人第一次相遇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后两人第一次相遇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A4ABCE-8BEA-2BF3-2FF7-11C98DB14149}"/>
              </a:ext>
            </a:extLst>
          </p:cNvPr>
          <p:cNvSpPr txBox="1"/>
          <p:nvPr/>
        </p:nvSpPr>
        <p:spPr>
          <a:xfrm>
            <a:off x="450108" y="2279658"/>
            <a:ext cx="636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后两人第一次相遇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65521E-7A85-9F9E-8449-BF6175A2FFD8}"/>
              </a:ext>
            </a:extLst>
          </p:cNvPr>
          <p:cNvSpPr txBox="1"/>
          <p:nvPr/>
        </p:nvSpPr>
        <p:spPr>
          <a:xfrm>
            <a:off x="450108" y="275514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EB3FED-CA6E-7758-7AA9-2425E3FEB671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4316B7-9566-8750-AEE9-A024A521F6D7}"/>
              </a:ext>
            </a:extLst>
          </p:cNvPr>
          <p:cNvSpPr txBox="1"/>
          <p:nvPr/>
        </p:nvSpPr>
        <p:spPr>
          <a:xfrm>
            <a:off x="450108" y="3706122"/>
            <a:ext cx="423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后两人第一次相遇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7" name="yt_shape_14057"/>
              <p:cNvSpPr txBox="1"/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某童装厂甲车间的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天完成的总工作量比日人均定额的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5df2"/>
                  </a:rPr>
                  <a:t>乙车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天完成的总工作量比日人均定额的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如果两组工人实际完成的日人均工作量相同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那么日人均定额是多少件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设日人均定额是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如果两组工人实际完成的日人均工作量相同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那么日人均定额是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7" name="yt_shape_14057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  <a:blipFill>
                <a:blip r:embed="rId2"/>
                <a:stretch>
                  <a:fillRect l="-1645" t="-1721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2C2E04-BBD0-70A6-D4A3-3960FC015208}"/>
              </a:ext>
            </a:extLst>
          </p:cNvPr>
          <p:cNvSpPr txBox="1"/>
          <p:nvPr/>
        </p:nvSpPr>
        <p:spPr>
          <a:xfrm>
            <a:off x="450108" y="2279658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设日人均定额是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2F9838-B3AD-F1ED-2414-645A191739E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629211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mathAnswerShape': 1}">
                <a:extLst>
                  <a:ext uri="{FF2B5EF4-FFF2-40B4-BE49-F238E27FC236}">
                    <a16:creationId xmlns:a16="http://schemas.microsoft.com/office/drawing/2014/main" id="{382F9838-B3AD-F1ED-2414-645A19173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629211" cy="927812"/>
              </a:xfrm>
              <a:prstGeom prst="rect">
                <a:avLst/>
              </a:prstGeom>
              <a:blipFill>
                <a:blip r:embed="rId3"/>
                <a:stretch>
                  <a:fillRect l="-1733" r="-1625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1C4438D-1D21-6E57-F88E-CBA8AD64ADDD}"/>
              </a:ext>
            </a:extLst>
          </p:cNvPr>
          <p:cNvSpPr txBox="1"/>
          <p:nvPr/>
        </p:nvSpPr>
        <p:spPr>
          <a:xfrm>
            <a:off x="450108" y="3589346"/>
            <a:ext cx="10238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如果两组工人实际完成的日人均工作量相同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那么日人均定额是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0" name="yt_shape_14060"/>
              <p:cNvSpPr txBox="1"/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如果甲组工人实际完成的日人均工作量比乙组多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457f"/>
                  </a:rPr>
                  <a:t>那么日人均定额是多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设日人均定额是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lang="zh-CN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zh-CN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如果甲组工人实际完成的日人均工作量比乙组多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3a3e1"/>
                  </a:rPr>
                  <a:t>那么日人均定额是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60" name="yt_shape_14060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  <a:blipFill>
                <a:blip r:embed="rId2"/>
                <a:stretch>
                  <a:fillRect l="-1645" t="-1721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D80AD2-0E3A-7C30-E6C4-DDEFFDF1AFC6}"/>
              </a:ext>
            </a:extLst>
          </p:cNvPr>
          <p:cNvSpPr txBox="1"/>
          <p:nvPr/>
        </p:nvSpPr>
        <p:spPr>
          <a:xfrm>
            <a:off x="450108" y="1804170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设日人均定额是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EF0037-3CD5-35A5-C97B-D02F9FEFA67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681533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mathAnswerShape': 1}">
                <a:extLst>
                  <a:ext uri="{FF2B5EF4-FFF2-40B4-BE49-F238E27FC236}">
                    <a16:creationId xmlns:a16="http://schemas.microsoft.com/office/drawing/2014/main" id="{CEEF0037-3CD5-35A5-C97B-D02F9FEFA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681533" cy="927812"/>
              </a:xfrm>
              <a:prstGeom prst="rect">
                <a:avLst/>
              </a:prstGeom>
              <a:blipFill>
                <a:blip r:embed="rId3"/>
                <a:stretch>
                  <a:fillRect l="-1460" r="-1460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A76594C-00A9-3DC2-6FB2-02644BA91BA5}"/>
              </a:ext>
            </a:extLst>
          </p:cNvPr>
          <p:cNvSpPr txBox="1"/>
          <p:nvPr/>
        </p:nvSpPr>
        <p:spPr>
          <a:xfrm>
            <a:off x="450108" y="311385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如果甲组工人实际完成的日人均工作量比乙组多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3a3e1"/>
              </a:rPr>
              <a:t>那么日人均定额是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C6C407-3F7E-66F1-E2E5-BB4A0E2163F8}"/>
              </a:ext>
            </a:extLst>
          </p:cNvPr>
          <p:cNvSpPr txBox="1"/>
          <p:nvPr/>
        </p:nvSpPr>
        <p:spPr>
          <a:xfrm>
            <a:off x="450108" y="3589346"/>
            <a:ext cx="1018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3" name="yt_shape_14063"/>
              <p:cNvSpPr txBox="1"/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如果乙组工人实际完成的日人均工作量比甲组多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9cae5"/>
                  </a:rPr>
                  <a:t>那么日人均定额是多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设日人均定额是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如果乙组工人实际完成的日人均工作量比甲组多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0ac2a"/>
                  </a:rPr>
                  <a:t>那么日人均定额是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63" name="yt_shape_14063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91386"/>
              </a:xfrm>
              <a:prstGeom prst="rect">
                <a:avLst/>
              </a:prstGeom>
              <a:blipFill>
                <a:blip r:embed="rId2"/>
                <a:stretch>
                  <a:fillRect l="-1645" t="-1721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689BF2B-D107-FD4A-D1F8-4391D2C65E2C}"/>
              </a:ext>
            </a:extLst>
          </p:cNvPr>
          <p:cNvSpPr txBox="1"/>
          <p:nvPr/>
        </p:nvSpPr>
        <p:spPr>
          <a:xfrm>
            <a:off x="450108" y="1804170"/>
            <a:ext cx="572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设日人均定额是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2AEA9F-B356-6234-6968-9194A847B65D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192202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mathAnswerShape': 1}">
                <a:extLst>
                  <a:ext uri="{FF2B5EF4-FFF2-40B4-BE49-F238E27FC236}">
                    <a16:creationId xmlns:a16="http://schemas.microsoft.com/office/drawing/2014/main" id="{0F2AEA9F-B356-6234-6968-9194A847B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192202" cy="927812"/>
              </a:xfrm>
              <a:prstGeom prst="rect">
                <a:avLst/>
              </a:prstGeom>
              <a:blipFill>
                <a:blip r:embed="rId3"/>
                <a:stretch>
                  <a:fillRect l="-1575" r="-1476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8065A67-59D7-F4E4-0DA1-60C16E7B3A7D}"/>
              </a:ext>
            </a:extLst>
          </p:cNvPr>
          <p:cNvSpPr txBox="1"/>
          <p:nvPr/>
        </p:nvSpPr>
        <p:spPr>
          <a:xfrm>
            <a:off x="450108" y="311385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如果乙组工人实际完成的日人均工作量比甲组多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0ac2a"/>
              </a:rPr>
              <a:t>那么日人均定额是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55FE6A-6A41-D4A8-C198-BD19FF754E14}"/>
              </a:ext>
            </a:extLst>
          </p:cNvPr>
          <p:cNvSpPr txBox="1"/>
          <p:nvPr/>
        </p:nvSpPr>
        <p:spPr>
          <a:xfrm>
            <a:off x="450108" y="3589346"/>
            <a:ext cx="12849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6" baseType="lpstr">
      <vt:lpstr>,isEnd</vt:lpstr>
      <vt:lpstr>_⨹_1_60066,isEnd</vt:lpstr>
      <vt:lpstr>_⨹_1_69856</vt:lpstr>
      <vt:lpstr>_⨹_1_cb0b9,isEnd</vt:lpstr>
      <vt:lpstr>_⨹_1_e2aab</vt:lpstr>
      <vt:lpstr>_⨹_1_e2aabIsAddLine,isEnd</vt:lpstr>
      <vt:lpstr>_⨹_2_887c9,isEnd</vt:lpstr>
      <vt:lpstr>_⨹_2_e5df2</vt:lpstr>
      <vt:lpstr>_⨹_6_456cf</vt:lpstr>
      <vt:lpstr>_⨹_7_a324b,isEnd</vt:lpstr>
      <vt:lpstr>_⨹_8_0ac2a</vt:lpstr>
      <vt:lpstr>_⨹_8_3a3e1</vt:lpstr>
      <vt:lpstr>_⨹_9_3abd7,isEnd</vt:lpstr>
      <vt:lpstr>_⨹_9_6457f</vt:lpstr>
      <vt:lpstr>_⨹_9_9cae5</vt:lpstr>
      <vt:lpstr>_⨹_9_c71b5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