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70" r:id="rId5"/>
    <p:sldId id="371" r:id="rId6"/>
    <p:sldId id="376" r:id="rId7"/>
    <p:sldId id="378" r:id="rId8"/>
    <p:sldId id="380" r:id="rId9"/>
    <p:sldId id="383" r:id="rId10"/>
    <p:sldId id="387" r:id="rId11"/>
    <p:sldId id="384" r:id="rId12"/>
    <p:sldId id="388" r:id="rId13"/>
    <p:sldId id="385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4" name="yt_shape_1266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63" name="yt_image_1266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6" name="yt_shape_12666"/>
          <p:cNvSpPr txBox="1"/>
          <p:nvPr/>
        </p:nvSpPr>
        <p:spPr>
          <a:xfrm>
            <a:off x="540120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代替代数式中的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8d0b3,isEnd"/>
              </a:rPr>
              <a:t>按照代数式中的运算关系计算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得出的结果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叫作代数式的值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AA1BB7-069B-07CA-AD1C-3A5D4657E6B3}"/>
              </a:ext>
            </a:extLst>
          </p:cNvPr>
          <p:cNvSpPr txBox="1"/>
          <p:nvPr/>
        </p:nvSpPr>
        <p:spPr>
          <a:xfrm>
            <a:off x="2888509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94E8BF-A19D-D924-4BFF-B3599A0D78FA}"/>
              </a:ext>
            </a:extLst>
          </p:cNvPr>
          <p:cNvSpPr txBox="1"/>
          <p:nvPr/>
        </p:nvSpPr>
        <p:spPr>
          <a:xfrm>
            <a:off x="6241309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7" name="yt_shape_12727"/>
          <p:cNvSpPr txBox="1"/>
          <p:nvPr/>
        </p:nvSpPr>
        <p:spPr>
          <a:xfrm>
            <a:off x="540119" y="900000"/>
            <a:ext cx="11139011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人在运动时的心跳速率和人的年龄有关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表示一个人的年龄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4bc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正常情况下这个人在运动时所能承受的每分钟心跳的最高次数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fc5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正常情况下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6072d"/>
              </a:rPr>
              <a:t>岁的学生在运动时所能承受的每分钟心跳的最高次数是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精确到个位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正确情况下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5_f24fd"/>
              </a:rPr>
              <a:t>岁的学生在运动时所能承受的每分钟心跳的最高次数约是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B44594-7A4D-DB40-9A61-5C87E0BE9B74}"/>
              </a:ext>
            </a:extLst>
          </p:cNvPr>
          <p:cNvSpPr txBox="1"/>
          <p:nvPr/>
        </p:nvSpPr>
        <p:spPr>
          <a:xfrm>
            <a:off x="450108" y="3230634"/>
            <a:ext cx="7228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E9AE66-B8B8-C3A9-E204-6B5473F2036C}"/>
              </a:ext>
            </a:extLst>
          </p:cNvPr>
          <p:cNvSpPr txBox="1"/>
          <p:nvPr/>
        </p:nvSpPr>
        <p:spPr>
          <a:xfrm>
            <a:off x="450108" y="370612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正确情况下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5_f24fd"/>
              </a:rPr>
              <a:t>岁的学生在运动时所能承受的每分钟心跳的最高次数约是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0F3BCC-4B8E-8FA8-35C1-0767356ABD00}"/>
              </a:ext>
            </a:extLst>
          </p:cNvPr>
          <p:cNvSpPr txBox="1"/>
          <p:nvPr/>
        </p:nvSpPr>
        <p:spPr>
          <a:xfrm>
            <a:off x="450108" y="41816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0" name="yt_shape_12730"/>
          <p:cNvSpPr txBox="1"/>
          <p:nvPr/>
        </p:nvSpPr>
        <p:spPr>
          <a:xfrm>
            <a:off x="540000" y="900000"/>
            <a:ext cx="10772180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岁的人在运动时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秒心跳的次数为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他有危险吗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没有危险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所以他没有危险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D571AE-B98C-1F2C-AD85-5F8D2B817D46}"/>
              </a:ext>
            </a:extLst>
          </p:cNvPr>
          <p:cNvSpPr txBox="1"/>
          <p:nvPr/>
        </p:nvSpPr>
        <p:spPr>
          <a:xfrm>
            <a:off x="449989" y="1328682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没有危险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10061D-A0B2-A845-E621-04F8B38DE461}"/>
              </a:ext>
            </a:extLst>
          </p:cNvPr>
          <p:cNvSpPr txBox="1"/>
          <p:nvPr/>
        </p:nvSpPr>
        <p:spPr>
          <a:xfrm>
            <a:off x="449989" y="1804170"/>
            <a:ext cx="585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AD3713-4C52-0728-C08A-0C1BFC1E722B}"/>
              </a:ext>
            </a:extLst>
          </p:cNvPr>
          <p:cNvSpPr txBox="1"/>
          <p:nvPr/>
        </p:nvSpPr>
        <p:spPr>
          <a:xfrm>
            <a:off x="449989" y="2279658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2D71C2-F633-05AF-606F-BE7254FB002E}"/>
              </a:ext>
            </a:extLst>
          </p:cNvPr>
          <p:cNvSpPr txBox="1"/>
          <p:nvPr/>
        </p:nvSpPr>
        <p:spPr>
          <a:xfrm>
            <a:off x="449989" y="2755146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所以他没有危险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3" name="yt_shape_1273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32" name="yt_image_12732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737"/>
              <p:cNvSpPr txBox="1"/>
              <p:nvPr/>
            </p:nvSpPr>
            <p:spPr>
              <a:xfrm>
                <a:off x="540119" y="1597583"/>
                <a:ext cx="11492915" cy="25603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47fea"/>
                  </a:rPr>
                  <a:t>的两个正方形和一个直角三角形拼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成的五边形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2737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560381"/>
              </a:xfrm>
              <a:prstGeom prst="rect">
                <a:avLst/>
              </a:prstGeom>
              <a:blipFill>
                <a:blip r:embed="rId3"/>
                <a:stretch>
                  <a:fillRect l="-1645" t="-1905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39" name="yt_image_12739" title="H_123.9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14372" y="3172205"/>
            <a:ext cx="2037627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34060A-C731-12FD-1D3A-0BE78C4C9BC4}"/>
              </a:ext>
            </a:extLst>
          </p:cNvPr>
          <p:cNvSpPr txBox="1"/>
          <p:nvPr/>
        </p:nvSpPr>
        <p:spPr>
          <a:xfrm>
            <a:off x="450108" y="2977241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0E0B669-9772-13A4-4CFD-FAE2D67D39FF}"/>
                  </a:ext>
                </a:extLst>
              </p:cNvPr>
              <p:cNvSpPr txBox="1"/>
              <p:nvPr/>
            </p:nvSpPr>
            <p:spPr>
              <a:xfrm>
                <a:off x="450108" y="3452729"/>
                <a:ext cx="638562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B0E0B669-9772-13A4-4CFD-FAE2D67D3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2729"/>
                <a:ext cx="6385623" cy="727279"/>
              </a:xfrm>
              <a:prstGeom prst="rect">
                <a:avLst/>
              </a:prstGeom>
              <a:blipFill>
                <a:blip r:embed="rId5"/>
                <a:stretch>
                  <a:fillRect l="-1528" r="-152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742"/>
              <p:cNvSpPr txBox="1"/>
              <p:nvPr/>
            </p:nvSpPr>
            <p:spPr>
              <a:xfrm>
                <a:off x="540119" y="900000"/>
                <a:ext cx="11492915" cy="28141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能否达到正方形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当三角形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面积的一半时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0c5b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所以三角形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不能达到正方形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面积的一半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742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814104"/>
              </a:xfrm>
              <a:prstGeom prst="rect">
                <a:avLst/>
              </a:prstGeom>
              <a:blipFill>
                <a:blip r:embed="rId2"/>
                <a:stretch>
                  <a:fillRect l="-1645" t="-1952" b="-5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44" name="yt_image_12744" title="H_123.9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4437112"/>
            <a:ext cx="2037627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2827F6-9692-BE90-B367-C8BEE6D47125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11150917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当三角形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的面积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为正方形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面积的一半时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90c5b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042827F6-9692-BE90-B367-C8BEE6D471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11150917" cy="832689"/>
              </a:xfrm>
              <a:prstGeom prst="rect">
                <a:avLst/>
              </a:prstGeom>
              <a:blipFill>
                <a:blip r:embed="rId4"/>
                <a:stretch>
                  <a:fillRect l="-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511BF1-3C02-7EDB-1D77-EC8803C9BD5E}"/>
                  </a:ext>
                </a:extLst>
              </p:cNvPr>
              <p:cNvSpPr txBox="1"/>
              <p:nvPr/>
            </p:nvSpPr>
            <p:spPr>
              <a:xfrm>
                <a:off x="450108" y="1922464"/>
                <a:ext cx="11357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511BF1-3C02-7EDB-1D77-EC8803C9BD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22464"/>
                <a:ext cx="1135762" cy="766077"/>
              </a:xfrm>
              <a:prstGeom prst="rect">
                <a:avLst/>
              </a:prstGeom>
              <a:blipFill>
                <a:blip r:embed="rId5"/>
                <a:stretch>
                  <a:fillRect l="-8602" r="-8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1405AA0-EA8B-EBF8-68CE-41D876501BF5}"/>
              </a:ext>
            </a:extLst>
          </p:cNvPr>
          <p:cNvSpPr txBox="1"/>
          <p:nvPr/>
        </p:nvSpPr>
        <p:spPr>
          <a:xfrm>
            <a:off x="450108" y="2740224"/>
            <a:ext cx="393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不符合题意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1C3A09-0C20-5FEE-9F0B-312FE276ED73}"/>
              </a:ext>
            </a:extLst>
          </p:cNvPr>
          <p:cNvSpPr txBox="1"/>
          <p:nvPr/>
        </p:nvSpPr>
        <p:spPr>
          <a:xfrm>
            <a:off x="450108" y="3215712"/>
            <a:ext cx="82191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不能达到正方形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面积的一半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8" name="yt_shape_1266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67" name="yt_image_12667" title="H_51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670"/>
          <p:cNvSpPr txBox="1"/>
          <p:nvPr/>
        </p:nvSpPr>
        <p:spPr>
          <a:xfrm>
            <a:off x="540000" y="1658044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5" name="yt_shape_12671"/>
          <p:cNvSpPr txBox="1"/>
          <p:nvPr/>
        </p:nvSpPr>
        <p:spPr>
          <a:xfrm>
            <a:off x="540000" y="2157609"/>
            <a:ext cx="56714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6" name="yt_table_126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543417"/>
              </p:ext>
            </p:extLst>
          </p:nvPr>
        </p:nvGraphicFramePr>
        <p:xfrm>
          <a:off x="540056" y="263691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</a:tbl>
          </a:graphicData>
        </a:graphic>
      </p:graphicFrame>
      <p:sp>
        <p:nvSpPr>
          <p:cNvPr id="7" name="yt_shape_12674"/>
          <p:cNvSpPr txBox="1"/>
          <p:nvPr/>
        </p:nvSpPr>
        <p:spPr>
          <a:xfrm>
            <a:off x="540000" y="3163083"/>
            <a:ext cx="8000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8" name="yt_table_126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278328"/>
              </p:ext>
            </p:extLst>
          </p:nvPr>
        </p:nvGraphicFramePr>
        <p:xfrm>
          <a:off x="540056" y="3642386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677"/>
              <p:cNvSpPr txBox="1"/>
              <p:nvPr/>
            </p:nvSpPr>
            <p:spPr>
              <a:xfrm>
                <a:off x="540000" y="4168557"/>
                <a:ext cx="7434984" cy="6492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9" name="yt_shape_126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68557"/>
                <a:ext cx="7434984" cy="649217"/>
              </a:xfrm>
              <a:prstGeom prst="rect">
                <a:avLst/>
              </a:prstGeom>
              <a:blipFill>
                <a:blip r:embed="rId3"/>
                <a:stretch>
                  <a:fillRect l="-2543" r="-155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yt_table_126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220021"/>
              </p:ext>
            </p:extLst>
          </p:nvPr>
        </p:nvGraphicFramePr>
        <p:xfrm>
          <a:off x="540056" y="486856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681"/>
              <p:cNvSpPr txBox="1"/>
              <p:nvPr/>
            </p:nvSpPr>
            <p:spPr>
              <a:xfrm>
                <a:off x="540000" y="5394733"/>
                <a:ext cx="9500999" cy="784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1" name="yt_shape_126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94733"/>
                <a:ext cx="9500999" cy="784767"/>
              </a:xfrm>
              <a:prstGeom prst="rect">
                <a:avLst/>
              </a:prstGeom>
              <a:blipFill>
                <a:blip r:embed="rId4"/>
                <a:stretch>
                  <a:fillRect l="-1990" r="-963" b="-8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2683"/>
          <p:cNvSpPr txBox="1"/>
          <p:nvPr/>
        </p:nvSpPr>
        <p:spPr>
          <a:xfrm>
            <a:off x="540000" y="6230288"/>
            <a:ext cx="88052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的值的和是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" name="yt_shape_1722173888441">
            <a:extLst>
              <a:ext uri="{FF2B5EF4-FFF2-40B4-BE49-F238E27FC236}">
                <a16:creationId xmlns:a16="http://schemas.microsoft.com/office/drawing/2014/main" id="{AB5F55F0-1F13-32C2-E61A-73AB3199C3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8078"/>
            <a:ext cx="1276542" cy="34436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8D6F5E8-DDEB-296A-DBD3-3CDC8CF777B4}"/>
              </a:ext>
            </a:extLst>
          </p:cNvPr>
          <p:cNvSpPr txBox="1"/>
          <p:nvPr/>
        </p:nvSpPr>
        <p:spPr>
          <a:xfrm>
            <a:off x="5253764" y="21108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6E5B4E1-A3D0-1D81-FF57-8EB648823F52}"/>
              </a:ext>
            </a:extLst>
          </p:cNvPr>
          <p:cNvSpPr txBox="1"/>
          <p:nvPr/>
        </p:nvSpPr>
        <p:spPr>
          <a:xfrm>
            <a:off x="7542939" y="31162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312F21-28BF-7ECB-066F-C3CF0F688F15}"/>
              </a:ext>
            </a:extLst>
          </p:cNvPr>
          <p:cNvSpPr txBox="1"/>
          <p:nvPr/>
        </p:nvSpPr>
        <p:spPr>
          <a:xfrm>
            <a:off x="6982806" y="4121751"/>
            <a:ext cx="400748" cy="7365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A261A8D-ABB8-48A8-5E12-1DC78F00334A}"/>
              </a:ext>
            </a:extLst>
          </p:cNvPr>
          <p:cNvSpPr txBox="1"/>
          <p:nvPr/>
        </p:nvSpPr>
        <p:spPr>
          <a:xfrm>
            <a:off x="8944701" y="5347927"/>
            <a:ext cx="789685" cy="8707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C04C1D2-51E9-1CC6-F1E2-0749EE51F36E}"/>
              </a:ext>
            </a:extLst>
          </p:cNvPr>
          <p:cNvSpPr txBox="1"/>
          <p:nvPr/>
        </p:nvSpPr>
        <p:spPr>
          <a:xfrm>
            <a:off x="8103326" y="61834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84" name="yt_shape_12684"/>
              <p:cNvSpPr txBox="1"/>
              <p:nvPr/>
            </p:nvSpPr>
            <p:spPr>
              <a:xfrm>
                <a:off x="540000" y="900000"/>
                <a:ext cx="8486298" cy="48912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84" name="yt_shape_12684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86298" cy="4891275"/>
              </a:xfrm>
              <a:prstGeom prst="rect">
                <a:avLst/>
              </a:prstGeom>
              <a:blipFill>
                <a:blip r:embed="rId2"/>
                <a:stretch>
                  <a:fillRect l="-2227" r="-1221" b="-2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6BCC86-6923-3345-8528-5F786A0301DF}"/>
              </a:ext>
            </a:extLst>
          </p:cNvPr>
          <p:cNvSpPr txBox="1"/>
          <p:nvPr/>
        </p:nvSpPr>
        <p:spPr>
          <a:xfrm>
            <a:off x="449989" y="1538042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7A38ED-4A81-0832-75B5-56AFB96D0D05}"/>
                  </a:ext>
                </a:extLst>
              </p:cNvPr>
              <p:cNvSpPr txBox="1"/>
              <p:nvPr/>
            </p:nvSpPr>
            <p:spPr>
              <a:xfrm>
                <a:off x="802414" y="2013530"/>
                <a:ext cx="1102043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547A38ED-4A81-0832-75B5-56AFB96D0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14" y="2013530"/>
                <a:ext cx="1102043" cy="778459"/>
              </a:xfrm>
              <a:prstGeom prst="rect">
                <a:avLst/>
              </a:prstGeom>
              <a:blipFill>
                <a:blip r:embed="rId3"/>
                <a:stretch>
                  <a:fillRect l="-888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9BED7B-6B8E-389C-635E-E989807EB3AD}"/>
                  </a:ext>
                </a:extLst>
              </p:cNvPr>
              <p:cNvSpPr txBox="1"/>
              <p:nvPr/>
            </p:nvSpPr>
            <p:spPr>
              <a:xfrm>
                <a:off x="449989" y="2698377"/>
                <a:ext cx="15548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5A9BED7B-6B8E-389C-635E-E989807EB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98377"/>
                <a:ext cx="1554862" cy="766077"/>
              </a:xfrm>
              <a:prstGeom prst="rect">
                <a:avLst/>
              </a:prstGeom>
              <a:blipFill>
                <a:blip r:embed="rId4"/>
                <a:stretch>
                  <a:fillRect l="-627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84CE064-96C7-70CE-54A7-ED742A8A376E}"/>
              </a:ext>
            </a:extLst>
          </p:cNvPr>
          <p:cNvSpPr txBox="1"/>
          <p:nvPr/>
        </p:nvSpPr>
        <p:spPr>
          <a:xfrm>
            <a:off x="449989" y="33708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C8EA06-DCAB-16B0-1041-D858BE1C20F1}"/>
              </a:ext>
            </a:extLst>
          </p:cNvPr>
          <p:cNvSpPr txBox="1"/>
          <p:nvPr/>
        </p:nvSpPr>
        <p:spPr>
          <a:xfrm>
            <a:off x="449989" y="384633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8D1D67-3DEC-358C-C430-52DCF38E9827}"/>
              </a:ext>
            </a:extLst>
          </p:cNvPr>
          <p:cNvSpPr txBox="1"/>
          <p:nvPr/>
        </p:nvSpPr>
        <p:spPr>
          <a:xfrm>
            <a:off x="449989" y="4797306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48380F-5C1A-8C17-C4AF-9C7155E8D48C}"/>
              </a:ext>
            </a:extLst>
          </p:cNvPr>
          <p:cNvSpPr txBox="1"/>
          <p:nvPr/>
        </p:nvSpPr>
        <p:spPr>
          <a:xfrm>
            <a:off x="449989" y="5272794"/>
            <a:ext cx="5583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0" name="yt_shape_12690"/>
          <p:cNvSpPr txBox="1"/>
          <p:nvPr/>
        </p:nvSpPr>
        <p:spPr>
          <a:xfrm>
            <a:off x="540000" y="900198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91" name="yt_shape_12691"/>
              <p:cNvSpPr txBox="1"/>
              <p:nvPr/>
            </p:nvSpPr>
            <p:spPr>
              <a:xfrm>
                <a:off x="540119" y="1399775"/>
                <a:ext cx="11111999" cy="11287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人们通常用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表示摄氏温度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表示华氏温度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393e1"/>
                  </a:rPr>
                  <a:t>之间的关系式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当华氏温度为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59℉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摄氏温度为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691" name="yt_shape_1269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775"/>
                <a:ext cx="11111999" cy="1128771"/>
              </a:xfrm>
              <a:prstGeom prst="rect">
                <a:avLst/>
              </a:prstGeom>
              <a:blipFill>
                <a:blip r:embed="rId2"/>
                <a:stretch>
                  <a:fillRect l="-1701" t="-4865" r="-60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93" name="yt_table_126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088872"/>
              </p:ext>
            </p:extLst>
          </p:nvPr>
        </p:nvGraphicFramePr>
        <p:xfrm>
          <a:off x="540056" y="2579346"/>
          <a:ext cx="4967415" cy="950976"/>
        </p:xfrm>
        <a:graphic>
          <a:graphicData uri="http://schemas.openxmlformats.org/drawingml/2006/table">
            <a:tbl>
              <a:tblPr/>
              <a:tblGrid>
                <a:gridCol w="3011615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475488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475488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</a:tbl>
          </a:graphicData>
        </a:graphic>
      </p:graphicFrame>
      <p:sp>
        <p:nvSpPr>
          <p:cNvPr id="12695" name="yt_shape_12695"/>
          <p:cNvSpPr txBox="1"/>
          <p:nvPr/>
        </p:nvSpPr>
        <p:spPr>
          <a:xfrm>
            <a:off x="540000" y="3581122"/>
            <a:ext cx="100828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根据如图所示的计算程序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若输出的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则输入的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696" name="yt_image_1269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3752" y="4284407"/>
            <a:ext cx="4664460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8" name="yt_shape_12698"/>
          <p:cNvSpPr txBox="1"/>
          <p:nvPr/>
        </p:nvSpPr>
        <p:spPr>
          <a:xfrm>
            <a:off x="540000" y="5855931"/>
            <a:ext cx="10852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表示正方形的边长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则面积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4" name="yt_shape_1722173888517">
            <a:extLst>
              <a:ext uri="{FF2B5EF4-FFF2-40B4-BE49-F238E27FC236}">
                <a16:creationId xmlns:a16="http://schemas.microsoft.com/office/drawing/2014/main" id="{0F7AB5D1-5A4F-77D5-07DC-8D4D824E8E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232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A4A2BCF-3AC5-ACE8-85F0-7DE8BF008F63}"/>
              </a:ext>
            </a:extLst>
          </p:cNvPr>
          <p:cNvSpPr txBox="1"/>
          <p:nvPr/>
        </p:nvSpPr>
        <p:spPr>
          <a:xfrm>
            <a:off x="8846396" y="1828457"/>
            <a:ext cx="383285" cy="73597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A88DF8-AF6A-EBA9-9D7C-7E8F7C1D9B26}"/>
              </a:ext>
            </a:extLst>
          </p:cNvPr>
          <p:cNvSpPr txBox="1"/>
          <p:nvPr/>
        </p:nvSpPr>
        <p:spPr>
          <a:xfrm>
            <a:off x="9063764" y="353431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A8BA73-5124-EEE2-4D49-F9BDF8636508}"/>
              </a:ext>
            </a:extLst>
          </p:cNvPr>
          <p:cNvSpPr txBox="1"/>
          <p:nvPr/>
        </p:nvSpPr>
        <p:spPr>
          <a:xfrm>
            <a:off x="5945914" y="5809125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12A726-5E41-BA46-9F70-6D23A992DF96}"/>
              </a:ext>
            </a:extLst>
          </p:cNvPr>
          <p:cNvSpPr txBox="1"/>
          <p:nvPr/>
        </p:nvSpPr>
        <p:spPr>
          <a:xfrm>
            <a:off x="9809889" y="580912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0" name="yt_shape_12700"/>
          <p:cNvSpPr txBox="1"/>
          <p:nvPr/>
        </p:nvSpPr>
        <p:spPr>
          <a:xfrm>
            <a:off x="540119" y="217753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买草皮需要多少元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49b89"/>
              </a:rPr>
              <a:t>），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所以买草皮需要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702" name="yt_image_12702" title="H_123.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3212976"/>
            <a:ext cx="2526903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4" name="yt_shape_12704"/>
          <p:cNvSpPr txBox="1"/>
          <p:nvPr/>
        </p:nvSpPr>
        <p:spPr>
          <a:xfrm>
            <a:off x="540119" y="442326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买草皮的费用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58322"/>
              </a:rPr>
              <a:t>）＝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买草皮的费用是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CCFD04-CC49-3A9E-EDBC-63F984AC61C1}"/>
              </a:ext>
            </a:extLst>
          </p:cNvPr>
          <p:cNvSpPr txBox="1"/>
          <p:nvPr/>
        </p:nvSpPr>
        <p:spPr>
          <a:xfrm>
            <a:off x="450108" y="2606214"/>
            <a:ext cx="1118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49b89"/>
              </a:rPr>
              <a:t>），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927214-52FB-D9BB-7B33-DA0D946A620C}"/>
              </a:ext>
            </a:extLst>
          </p:cNvPr>
          <p:cNvSpPr txBox="1"/>
          <p:nvPr/>
        </p:nvSpPr>
        <p:spPr>
          <a:xfrm>
            <a:off x="450108" y="3081702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所以买草皮需要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C63DEC-0426-9307-E6F6-2D260E5817D1}"/>
              </a:ext>
            </a:extLst>
          </p:cNvPr>
          <p:cNvSpPr txBox="1"/>
          <p:nvPr/>
        </p:nvSpPr>
        <p:spPr>
          <a:xfrm>
            <a:off x="450108" y="4851948"/>
            <a:ext cx="1102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58322"/>
              </a:rPr>
              <a:t>）＝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665C59-D758-BB76-C898-E0C922EED962}"/>
              </a:ext>
            </a:extLst>
          </p:cNvPr>
          <p:cNvSpPr txBox="1"/>
          <p:nvPr/>
        </p:nvSpPr>
        <p:spPr>
          <a:xfrm>
            <a:off x="450108" y="5327436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A8CD51-9248-89A5-DD38-543286610E11}"/>
              </a:ext>
            </a:extLst>
          </p:cNvPr>
          <p:cNvSpPr txBox="1"/>
          <p:nvPr/>
        </p:nvSpPr>
        <p:spPr>
          <a:xfrm>
            <a:off x="450108" y="5802924"/>
            <a:ext cx="6906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买草皮的费用是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699">
            <a:extLst>
              <a:ext uri="{FF2B5EF4-FFF2-40B4-BE49-F238E27FC236}">
                <a16:creationId xmlns:a16="http://schemas.microsoft.com/office/drawing/2014/main" id="{B3DE7E4A-20F4-F850-023C-A45F632396D1}"/>
              </a:ext>
            </a:extLst>
          </p:cNvPr>
          <p:cNvSpPr txBox="1"/>
          <p:nvPr/>
        </p:nvSpPr>
        <p:spPr>
          <a:xfrm>
            <a:off x="540119" y="83063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米的长方形地面上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修筑宽度为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0fbb"/>
              </a:rPr>
              <a:t>米的两条互相垂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直的小路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余下的部分作为耕地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如果要在耕地上铺上草皮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9ddb"/>
              </a:rPr>
              <a:t>选用草皮的价格是每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8" name="yt_shape_12708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求代数式值时考虑不全面</a:t>
            </a:r>
          </a:p>
        </p:txBody>
      </p:sp>
      <p:sp>
        <p:nvSpPr>
          <p:cNvPr id="12709" name="yt_shape_12709"/>
          <p:cNvSpPr txBox="1"/>
          <p:nvPr/>
        </p:nvSpPr>
        <p:spPr>
          <a:xfrm>
            <a:off x="540000" y="1399565"/>
            <a:ext cx="92717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888583">
            <a:extLst>
              <a:ext uri="{FF2B5EF4-FFF2-40B4-BE49-F238E27FC236}">
                <a16:creationId xmlns:a16="http://schemas.microsoft.com/office/drawing/2014/main" id="{BFC62E18-CE30-AAAA-AC89-E392712838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C8B62F-46F5-F191-F592-031A14A52040}"/>
              </a:ext>
            </a:extLst>
          </p:cNvPr>
          <p:cNvSpPr txBox="1"/>
          <p:nvPr/>
        </p:nvSpPr>
        <p:spPr>
          <a:xfrm>
            <a:off x="8565289" y="13527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1" name="yt_shape_1271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10" name="yt_image_12710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3" name="yt_shape_12713"/>
          <p:cNvSpPr txBox="1"/>
          <p:nvPr/>
        </p:nvSpPr>
        <p:spPr>
          <a:xfrm>
            <a:off x="540119" y="15918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小明同学发明了一个魔术盒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当任意有理数对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进入其中时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9f09"/>
              </a:rPr>
              <a:t>会得到一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个新的有理数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放入其中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就会得到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09a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现将有理数对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放入其中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则会得到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4" name="yt_table_127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981748"/>
              </p:ext>
            </p:extLst>
          </p:nvPr>
        </p:nvGraphicFramePr>
        <p:xfrm>
          <a:off x="540056" y="3031435"/>
          <a:ext cx="8103363" cy="475488"/>
        </p:xfrm>
        <a:graphic>
          <a:graphicData uri="http://schemas.openxmlformats.org/drawingml/2006/table">
            <a:tbl>
              <a:tblPr/>
              <a:tblGrid>
                <a:gridCol w="225914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716" name="yt_shape_12716"/>
              <p:cNvSpPr txBox="1"/>
              <p:nvPr/>
            </p:nvSpPr>
            <p:spPr>
              <a:xfrm>
                <a:off x="540120" y="3557606"/>
                <a:ext cx="11492915" cy="1189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4f61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716" name="yt_shape_12716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557606"/>
                <a:ext cx="11492915" cy="1189749"/>
              </a:xfrm>
              <a:prstGeom prst="rect">
                <a:avLst/>
              </a:prstGeom>
              <a:blipFill>
                <a:blip r:embed="rId3"/>
                <a:stretch>
                  <a:fillRect l="-1645" b="-14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18" name="yt_table_127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980953"/>
              </p:ext>
            </p:extLst>
          </p:nvPr>
        </p:nvGraphicFramePr>
        <p:xfrm>
          <a:off x="540056" y="4798143"/>
          <a:ext cx="6459983" cy="950976"/>
        </p:xfrm>
        <a:graphic>
          <a:graphicData uri="http://schemas.openxmlformats.org/drawingml/2006/table">
            <a:tbl>
              <a:tblPr/>
              <a:tblGrid>
                <a:gridCol w="4512120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3F71B0B-2B71-CCD6-3496-415136B9634A}"/>
              </a:ext>
            </a:extLst>
          </p:cNvPr>
          <p:cNvSpPr txBox="1"/>
          <p:nvPr/>
        </p:nvSpPr>
        <p:spPr>
          <a:xfrm>
            <a:off x="8070107" y="24960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D8501B-ED84-8282-B1CB-0E28E3BEB3A8}"/>
              </a:ext>
            </a:extLst>
          </p:cNvPr>
          <p:cNvSpPr txBox="1"/>
          <p:nvPr/>
        </p:nvSpPr>
        <p:spPr>
          <a:xfrm>
            <a:off x="1974109" y="42646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21" name="yt_shape_12721"/>
              <p:cNvSpPr txBox="1"/>
              <p:nvPr/>
            </p:nvSpPr>
            <p:spPr>
              <a:xfrm>
                <a:off x="540000" y="900000"/>
                <a:ext cx="6748642" cy="27572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21" name="yt_shape_12721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48642" cy="2757293"/>
              </a:xfrm>
              <a:prstGeom prst="rect">
                <a:avLst/>
              </a:prstGeom>
              <a:blipFill>
                <a:blip r:embed="rId2"/>
                <a:stretch>
                  <a:fillRect l="-2800" t="-1991" r="-1716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894BD4-A2E1-ADB5-A21E-F3194F167D7F}"/>
              </a:ext>
            </a:extLst>
          </p:cNvPr>
          <p:cNvSpPr txBox="1"/>
          <p:nvPr/>
        </p:nvSpPr>
        <p:spPr>
          <a:xfrm>
            <a:off x="449989" y="2000131"/>
            <a:ext cx="6863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52FC17-5DD5-3739-77B6-BAE9A3250F6B}"/>
              </a:ext>
            </a:extLst>
          </p:cNvPr>
          <p:cNvSpPr txBox="1"/>
          <p:nvPr/>
        </p:nvSpPr>
        <p:spPr>
          <a:xfrm>
            <a:off x="449989" y="2475619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04FDF3-8D17-E0EF-A24A-DCFD01C48D56}"/>
                  </a:ext>
                </a:extLst>
              </p:cNvPr>
              <p:cNvSpPr txBox="1"/>
              <p:nvPr/>
            </p:nvSpPr>
            <p:spPr>
              <a:xfrm>
                <a:off x="449989" y="2951107"/>
                <a:ext cx="60268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CA04FDF3-8D17-E0EF-A24A-DCFD01C48D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1107"/>
                <a:ext cx="6026848" cy="726326"/>
              </a:xfrm>
              <a:prstGeom prst="rect">
                <a:avLst/>
              </a:prstGeom>
              <a:blipFill>
                <a:blip r:embed="rId3"/>
                <a:stretch>
                  <a:fillRect l="-1619" r="-161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5" name="yt_shape_12725"/>
          <p:cNvSpPr txBox="1"/>
          <p:nvPr/>
        </p:nvSpPr>
        <p:spPr>
          <a:xfrm>
            <a:off x="540000" y="900000"/>
            <a:ext cx="5879815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3743DB-D886-AD04-B335-29ACBA4F597A}"/>
              </a:ext>
            </a:extLst>
          </p:cNvPr>
          <p:cNvSpPr txBox="1"/>
          <p:nvPr/>
        </p:nvSpPr>
        <p:spPr>
          <a:xfrm>
            <a:off x="449989" y="1328682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68F2F4-350E-385B-43C8-DDE3A1CF8EC6}"/>
              </a:ext>
            </a:extLst>
          </p:cNvPr>
          <p:cNvSpPr txBox="1"/>
          <p:nvPr/>
        </p:nvSpPr>
        <p:spPr>
          <a:xfrm>
            <a:off x="449989" y="1804170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6B6D44-ED12-F7DA-EE32-EA82F04CF25B}"/>
              </a:ext>
            </a:extLst>
          </p:cNvPr>
          <p:cNvSpPr txBox="1"/>
          <p:nvPr/>
        </p:nvSpPr>
        <p:spPr>
          <a:xfrm>
            <a:off x="449989" y="2279658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E24EC3-982E-62FA-8B3F-FAB35FDC337E}"/>
              </a:ext>
            </a:extLst>
          </p:cNvPr>
          <p:cNvSpPr txBox="1"/>
          <p:nvPr/>
        </p:nvSpPr>
        <p:spPr>
          <a:xfrm>
            <a:off x="449989" y="2755146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0242C6-1E19-3FED-2761-6C251B3271A5}"/>
              </a:ext>
            </a:extLst>
          </p:cNvPr>
          <p:cNvSpPr txBox="1"/>
          <p:nvPr/>
        </p:nvSpPr>
        <p:spPr>
          <a:xfrm>
            <a:off x="449989" y="3230634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3B330F-E310-C198-46AC-629DB0CE0B34}"/>
              </a:ext>
            </a:extLst>
          </p:cNvPr>
          <p:cNvSpPr txBox="1"/>
          <p:nvPr/>
        </p:nvSpPr>
        <p:spPr>
          <a:xfrm>
            <a:off x="449989" y="3706122"/>
            <a:ext cx="447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FCC33A-1611-EDF2-01A3-305A3178FD13}"/>
              </a:ext>
            </a:extLst>
          </p:cNvPr>
          <p:cNvSpPr txBox="1"/>
          <p:nvPr/>
        </p:nvSpPr>
        <p:spPr>
          <a:xfrm>
            <a:off x="449989" y="4181610"/>
            <a:ext cx="600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899929-6CF3-171E-51FE-64F6174D26A2}"/>
              </a:ext>
            </a:extLst>
          </p:cNvPr>
          <p:cNvSpPr txBox="1"/>
          <p:nvPr/>
        </p:nvSpPr>
        <p:spPr>
          <a:xfrm>
            <a:off x="449989" y="4657098"/>
            <a:ext cx="4034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1384</Words>
  <Application>Microsoft Office PowerPoint</Application>
  <PresentationFormat>宽屏</PresentationFormat>
  <Paragraphs>144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_⨹_1_609ad</vt:lpstr>
      <vt:lpstr>_⨹_1_77fc5</vt:lpstr>
      <vt:lpstr>_⨹_1_84f61</vt:lpstr>
      <vt:lpstr>_⨹_1_90c5b</vt:lpstr>
      <vt:lpstr>_⨹_13_8d0b3,isEnd</vt:lpstr>
      <vt:lpstr>_⨹_15_47fea</vt:lpstr>
      <vt:lpstr>_⨹_2_49b89</vt:lpstr>
      <vt:lpstr>_⨹_2_58322</vt:lpstr>
      <vt:lpstr>_⨹_2_84bc4</vt:lpstr>
      <vt:lpstr>_⨹_24_6072d</vt:lpstr>
      <vt:lpstr>_⨹_25_f24fd</vt:lpstr>
      <vt:lpstr>_⨹_4_f9f09</vt:lpstr>
      <vt:lpstr>_⨹_6_393e1</vt:lpstr>
      <vt:lpstr>_⨹_7_10fbb</vt:lpstr>
      <vt:lpstr>_⨹_9_d9ddb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2024-07-29T01:44:15Z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