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72" r:id="rId5"/>
    <p:sldId id="375" r:id="rId6"/>
    <p:sldId id="376" r:id="rId7"/>
    <p:sldId id="378" r:id="rId8"/>
    <p:sldId id="380" r:id="rId9"/>
    <p:sldId id="384" r:id="rId10"/>
    <p:sldId id="389" r:id="rId11"/>
    <p:sldId id="385" r:id="rId12"/>
    <p:sldId id="386" r:id="rId13"/>
    <p:sldId id="387" r:id="rId14"/>
    <p:sldId id="391" r:id="rId15"/>
    <p:sldId id="256" r:id="rId16"/>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54" d="100"/>
          <a:sy n="54" d="100"/>
        </p:scale>
        <p:origin x="292"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2024/7/28</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2024/7/28</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6.png"/><Relationship Id="rId2" Type="http://schemas.openxmlformats.org/officeDocument/2006/relationships/image" Target="../media/image110.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1040" name="yt_shape_11040"/>
          <p:cNvSpPr txBox="1"/>
          <p:nvPr/>
        </p:nvSpPr>
        <p:spPr>
          <a:xfrm>
            <a:off x="540000" y="900000"/>
            <a:ext cx="4137992"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55">
                <a:solidFill>
                  <a:srgbClr val="1EE3CF"/>
                </a:solidFill>
                <a:effectLst/>
                <a:latin typeface="Times New Roman" pitchFamily="32"/>
                <a:ea typeface="宋体" pitchFamily="32"/>
              </a:rPr>
              <a:t> </a:t>
            </a:r>
          </a:p>
        </p:txBody>
      </p:sp>
      <p:pic>
        <p:nvPicPr>
          <p:cNvPr id="11039" name="yt_image_11039"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5471" cy="646938"/>
          </a:xfrm>
          <a:prstGeom prst="rect">
            <a:avLst/>
          </a:prstGeom>
          <a:noFill/>
          <a:extLst>
            <a:ext uri="{909E8E84-426E-40DD-AFC4-6F175D3DCCD1}">
              <a14:hiddenFill xmlns:a14="http://schemas.microsoft.com/office/drawing/2010/main">
                <a:solidFill>
                  <a:srgbClr val="FFFFFF"/>
                </a:solidFill>
              </a14:hiddenFill>
            </a:ext>
          </a:extLst>
        </p:spPr>
      </p:pic>
      <p:sp>
        <p:nvSpPr>
          <p:cNvPr id="11042" name="yt_shape_11042"/>
          <p:cNvSpPr txBox="1"/>
          <p:nvPr/>
        </p:nvSpPr>
        <p:spPr>
          <a:xfrm>
            <a:off x="540119" y="1597583"/>
            <a:ext cx="11492915" cy="138877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做有理数的加减混合运算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先将减法统一成</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1_41d21,isEnd"/>
              </a:rPr>
              <a:t>然后利用加法的运算律和</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运算法则进行运算</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即</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9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有理数的加减混合运算可以写成省略算式中</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和</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的形式</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3BE76CBB-6E05-375F-5AAF-B835D36E51EC}"/>
              </a:ext>
            </a:extLst>
          </p:cNvPr>
          <p:cNvSpPr txBox="1"/>
          <p:nvPr/>
        </p:nvSpPr>
        <p:spPr>
          <a:xfrm>
            <a:off x="6927107" y="1550777"/>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加法</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F2DC5154-09BA-3832-921C-971CECBC8A10}"/>
              </a:ext>
            </a:extLst>
          </p:cNvPr>
          <p:cNvSpPr txBox="1"/>
          <p:nvPr/>
        </p:nvSpPr>
        <p:spPr>
          <a:xfrm>
            <a:off x="6395296" y="2026265"/>
            <a:ext cx="16294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c</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374AA466-DC77-4CE6-ED7C-964530CB98FB}"/>
              </a:ext>
            </a:extLst>
          </p:cNvPr>
          <p:cNvSpPr txBox="1"/>
          <p:nvPr/>
        </p:nvSpPr>
        <p:spPr>
          <a:xfrm>
            <a:off x="6927107" y="2501753"/>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括号</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0C1BCEAC-A8F8-EBD4-E25E-5F31EECA8333}"/>
              </a:ext>
            </a:extLst>
          </p:cNvPr>
          <p:cNvSpPr txBox="1"/>
          <p:nvPr/>
        </p:nvSpPr>
        <p:spPr>
          <a:xfrm>
            <a:off x="8451107" y="2501753"/>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加号</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107" name="yt_shape_11107"/>
          <p:cNvSpPr txBox="1"/>
          <p:nvPr/>
        </p:nvSpPr>
        <p:spPr>
          <a:xfrm>
            <a:off x="540119" y="900000"/>
            <a:ext cx="11492915" cy="1868910"/>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星期天明明在南街广场放风筝</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风筝从地面先上升了</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然后下降了</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8e097"/>
              </a:rPr>
              <a:t>又</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上升了</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接着又下降了</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求这时风筝离地面的高度</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由题意可得</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即此时风筝离地面的高度为</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Times New Roman" pitchFamily="24"/>
                <a:ea typeface="楷体" pitchFamily="24"/>
              </a:rPr>
              <a:t>米</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F9633A94-66D8-3D75-A155-40D341B25B0E}"/>
              </a:ext>
            </a:extLst>
          </p:cNvPr>
          <p:cNvSpPr txBox="1"/>
          <p:nvPr/>
        </p:nvSpPr>
        <p:spPr>
          <a:xfrm>
            <a:off x="450108" y="1804170"/>
            <a:ext cx="85620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由题意可得</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F96730BA-7351-3F5B-01D0-7754F3C93589}"/>
              </a:ext>
            </a:extLst>
          </p:cNvPr>
          <p:cNvSpPr txBox="1"/>
          <p:nvPr/>
        </p:nvSpPr>
        <p:spPr>
          <a:xfrm>
            <a:off x="450108" y="2279658"/>
            <a:ext cx="4447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即此时风筝离地面的高度为</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米</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109" name="yt_shape_11109"/>
              <p:cNvSpPr txBox="1"/>
              <p:nvPr/>
            </p:nvSpPr>
            <p:spPr>
              <a:xfrm>
                <a:off x="540000" y="900000"/>
                <a:ext cx="9233297" cy="4426981"/>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阅读下列计算过程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并回答问题</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48" charset="0"/>
                          </a:rPr>
                        </m:ctrlPr>
                      </m:dPr>
                      <m:e>
                        <m:r>
                          <a:rPr lang="en-US" altLang="zh-CN" sz="2400" b="0" i="0">
                            <a:solidFill>
                              <a:srgbClr val="010000"/>
                            </a:solidFill>
                            <a:effectLst/>
                            <a:latin typeface="Cambria Math" panose="02040503050406030204" pitchFamily="48" charset="0"/>
                            <a:ea typeface="Cambria Math" panose="02040503050406030204" pitchFamily="48" charset="0"/>
                          </a:rPr>
                          <m:t>−</m:t>
                        </m:r>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r>
                          <a:rPr lang="zh-CN" altLang="zh-CN" sz="2400" b="0" i="0">
                            <a:solidFill>
                              <a:srgbClr val="010000"/>
                            </a:solidFill>
                            <a:effectLst/>
                            <a:latin typeface="Cambria Math" panose="02040503050406030204" pitchFamily="48" charset="0"/>
                            <a:ea typeface="Cambria Math" panose="02040503050406030204" pitchFamily="48" charset="0"/>
                          </a:rPr>
                          <m:t>＋</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m:t>
                        </m:r>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r>
                          <a:rPr lang="zh-CN" altLang="zh-CN" sz="2400" b="0" i="1">
                            <a:solidFill>
                              <a:srgbClr val="010000"/>
                            </a:solidFill>
                            <a:effectLst/>
                            <a:latin typeface="Cambria Math" panose="02040503050406030204" pitchFamily="48" charset="0"/>
                            <a:ea typeface="Cambria Math" panose="02040503050406030204" pitchFamily="48" charset="0"/>
                          </a:rPr>
                          <m:t>）</m:t>
                        </m:r>
                      </m:e>
                    </m:d>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第一步</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第二步</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第三步</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写出计算中所用到的运算律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并指出是哪一步</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计算过程中用到了加法交换律和结合律</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均在第一步运用</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1109" name="yt_shape_11109" descr="{&quot;rangeId&quot;:23,&quot;hasSerialNum&quot;:1}"/>
              <p:cNvSpPr txBox="1">
                <a:spLocks noRot="1" noChangeAspect="1" noMove="1" noResize="1" noEditPoints="1" noAdjustHandles="1" noChangeArrowheads="1" noChangeShapeType="1" noTextEdit="1"/>
              </p:cNvSpPr>
              <p:nvPr/>
            </p:nvSpPr>
            <p:spPr>
              <a:xfrm>
                <a:off x="540000" y="900000"/>
                <a:ext cx="9233297" cy="4426981"/>
              </a:xfrm>
              <a:prstGeom prst="rect">
                <a:avLst/>
              </a:prstGeom>
              <a:blipFill>
                <a:blip r:embed="rId2"/>
                <a:stretch>
                  <a:fillRect l="-2048" t="-1240" r="-1057" b="-330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2DE361AD-1F52-A328-F798-CAD4C6CFF2B8}"/>
              </a:ext>
            </a:extLst>
          </p:cNvPr>
          <p:cNvSpPr txBox="1"/>
          <p:nvPr/>
        </p:nvSpPr>
        <p:spPr>
          <a:xfrm>
            <a:off x="449989" y="4812991"/>
            <a:ext cx="9324087"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计算过程中用到了加法交换律和结合律</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均在第一步运用</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yt_shape_11120"/>
          <p:cNvSpPr txBox="1"/>
          <p:nvPr/>
        </p:nvSpPr>
        <p:spPr>
          <a:xfrm>
            <a:off x="540119" y="5336332"/>
            <a:ext cx="11492915" cy="1372299"/>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写出第二步的加法运算法则</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spc="150">
                <a:solidFill>
                  <a:srgbClr val="FF0000">
                    <a:alpha val="0"/>
                  </a:srgbClr>
                </a:solidFill>
                <a:effectLst/>
                <a:latin typeface="Times New Roman" pitchFamily="24"/>
                <a:ea typeface="楷体" pitchFamily="24"/>
              </a:rPr>
              <a:t>解</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Times New Roman" pitchFamily="24"/>
                <a:ea typeface="宋体" pitchFamily="24"/>
              </a:rPr>
              <a:t>2</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第二步的加法运算法则</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同号两数相加</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取相同的符号</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sym typeface="_⨹_4_8ebf6"/>
              </a:rPr>
              <a:t>并把绝对</a:t>
            </a:r>
            <a:r>
              <a:rPr lang="zh-CN" altLang="zh-CN" sz="2400" b="0" i="0" u="none" spc="150">
                <a:solidFill>
                  <a:srgbClr val="FF0000">
                    <a:alpha val="0"/>
                  </a:srgbClr>
                </a:solidFill>
                <a:effectLst/>
                <a:latin typeface="Times New Roman" pitchFamily="24"/>
                <a:ea typeface="楷体" pitchFamily="24"/>
              </a:rPr>
              <a:t/>
            </a:r>
            <a:br>
              <a:rPr lang="zh-CN" altLang="zh-CN" sz="2400" b="0" i="0" u="none" spc="150">
                <a:solidFill>
                  <a:srgbClr val="FF0000">
                    <a:alpha val="0"/>
                  </a:srgbClr>
                </a:solidFill>
                <a:effectLst/>
                <a:latin typeface="Times New Roman" pitchFamily="24"/>
                <a:ea typeface="楷体" pitchFamily="24"/>
              </a:rPr>
            </a:br>
            <a:r>
              <a:rPr lang="zh-CN" altLang="zh-CN" sz="2400" b="0" i="0" u="none" spc="150">
                <a:solidFill>
                  <a:srgbClr val="FF0000">
                    <a:alpha val="0"/>
                  </a:srgbClr>
                </a:solidFill>
                <a:effectLst/>
                <a:latin typeface="Times New Roman" pitchFamily="24"/>
                <a:ea typeface="楷体" pitchFamily="24"/>
              </a:rPr>
              <a:t>值相加</a:t>
            </a:r>
            <a:r>
              <a:rPr lang="en-US" altLang="zh-CN" sz="2400" b="0" i="0" u="none" spc="150">
                <a:solidFill>
                  <a:srgbClr val="FF0000">
                    <a:alpha val="0"/>
                  </a:srgbClr>
                </a:solidFill>
                <a:effectLst/>
                <a:latin typeface="宋体" pitchFamily="24"/>
                <a:ea typeface="宋体" pitchFamily="24"/>
              </a:rPr>
              <a:t>.</a:t>
            </a:r>
          </a:p>
        </p:txBody>
      </p:sp>
      <p:sp>
        <p:nvSpPr>
          <p:cNvPr id="5" name="文本框 4">
            <a:extLst>
              <a:ext uri="{FF2B5EF4-FFF2-40B4-BE49-F238E27FC236}">
                <a16:creationId xmlns:a16="http://schemas.microsoft.com/office/drawing/2014/main" id="{34A0E3DD-EF20-7A17-DAA9-052DF91C18A7}"/>
              </a:ext>
            </a:extLst>
          </p:cNvPr>
          <p:cNvSpPr txBox="1"/>
          <p:nvPr/>
        </p:nvSpPr>
        <p:spPr>
          <a:xfrm>
            <a:off x="450108" y="5765014"/>
            <a:ext cx="11133772"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第二步的加法运算法则</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同号两数相加</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取相同的符号</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sym typeface="_⨹_4_8ebf6"/>
              </a:rPr>
              <a:t>并把绝对</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
            </a:r>
            <a:b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6" name="文本框 5">
            <a:extLst>
              <a:ext uri="{FF2B5EF4-FFF2-40B4-BE49-F238E27FC236}">
                <a16:creationId xmlns:a16="http://schemas.microsoft.com/office/drawing/2014/main" id="{3BD1E751-4A82-8A4F-2546-0EB0F5EC02DC}"/>
              </a:ext>
            </a:extLst>
          </p:cNvPr>
          <p:cNvSpPr txBox="1"/>
          <p:nvPr/>
        </p:nvSpPr>
        <p:spPr>
          <a:xfrm>
            <a:off x="450108" y="6240502"/>
            <a:ext cx="1323087" cy="501663"/>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值相加</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123" name="yt_shape_11123"/>
          <p:cNvSpPr txBox="1"/>
          <p:nvPr/>
        </p:nvSpPr>
        <p:spPr>
          <a:xfrm>
            <a:off x="540000" y="900000"/>
            <a:ext cx="4135299"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34">
                <a:solidFill>
                  <a:srgbClr val="1EE3CF"/>
                </a:solidFill>
                <a:effectLst/>
                <a:latin typeface="Times New Roman" pitchFamily="32"/>
                <a:ea typeface="宋体" pitchFamily="32"/>
              </a:rPr>
              <a:t> </a:t>
            </a:r>
          </a:p>
        </p:txBody>
      </p:sp>
      <p:pic>
        <p:nvPicPr>
          <p:cNvPr id="11122" name="yt_image_11122" title="H_50.94">
            <a:extLst>
              <a:ext uri="">
                <a16:creationId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2759" cy="646938"/>
          </a:xfrm>
          <a:prstGeom prst="rect">
            <a:avLst/>
          </a:prstGeom>
          <a:noFill/>
          <a:extLst>
            <a:ext uri="{909E8E84-426E-40DD-AFC4-6F175D3DCCD1}">
              <a14:hiddenFill xmlns:a14="http://schemas.microsoft.com/office/drawing/2010/main">
                <a:solidFill>
                  <a:srgbClr val="FFFFFF"/>
                </a:solidFill>
              </a14:hiddenFill>
            </a:ext>
          </a:extLst>
        </p:spPr>
      </p:pic>
      <p:sp>
        <p:nvSpPr>
          <p:cNvPr id="11125" name="yt_shape_11125"/>
          <p:cNvSpPr txBox="1"/>
          <p:nvPr/>
        </p:nvSpPr>
        <p:spPr>
          <a:xfrm>
            <a:off x="540119" y="1597583"/>
            <a:ext cx="11111999" cy="1372299"/>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核心素养</a:t>
            </a:r>
            <a:r>
              <a:rPr lang="zh-CN"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楷体" pitchFamily="24"/>
              </a:rPr>
              <a:t>应用意识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某电动车工厂本周内计划每日生产</a:t>
            </a:r>
            <a:r>
              <a:rPr lang="en-US" altLang="zh-CN" sz="2400" b="0" i="0" u="none">
                <a:solidFill>
                  <a:srgbClr val="000000"/>
                </a:solidFill>
                <a:effectLst/>
                <a:latin typeface="Times New Roman" pitchFamily="24"/>
                <a:ea typeface="宋体" pitchFamily="24"/>
              </a:rPr>
              <a:t>300</a:t>
            </a:r>
            <a:r>
              <a:rPr lang="zh-CN" altLang="zh-CN" sz="2400" b="0" i="0" u="none">
                <a:solidFill>
                  <a:srgbClr val="000000"/>
                </a:solidFill>
                <a:effectLst/>
                <a:latin typeface="Times New Roman" pitchFamily="24"/>
                <a:ea typeface="宋体" pitchFamily="24"/>
              </a:rPr>
              <a:t>辆电动车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40840"/>
              </a:rPr>
              <a:t>由于</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工人实行轮休</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每日上班人数不一定相等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7_5534a"/>
              </a:rPr>
              <a:t>实际每日生产量与计划量相比情况如下</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增加的车辆数为正数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减少的车辆数为负数</a:t>
            </a:r>
            <a:r>
              <a:rPr lang="zh-CN" altLang="zh-CN" sz="2400" b="0" i="0" u="none">
                <a:solidFill>
                  <a:srgbClr val="000000"/>
                </a:solidFill>
                <a:effectLst/>
                <a:latin typeface="宋体" pitchFamily="24"/>
                <a:ea typeface="宋体" pitchFamily="24"/>
              </a:rPr>
              <a:t>）：</a:t>
            </a:r>
          </a:p>
        </p:txBody>
      </p:sp>
      <p:graphicFrame>
        <p:nvGraphicFramePr>
          <p:cNvPr id="11126" name="yt_table_11126" title="H_126.7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86138843"/>
              </p:ext>
            </p:extLst>
          </p:nvPr>
        </p:nvGraphicFramePr>
        <p:xfrm>
          <a:off x="540000" y="3173034"/>
          <a:ext cx="11111999" cy="1609344"/>
        </p:xfrm>
        <a:graphic>
          <a:graphicData uri="http://schemas.openxmlformats.org/drawingml/2006/table">
            <a:tbl>
              <a:tblPr>
                <a:tableStyleId>{5940675A-B579-460E-94D1-54222C63F5DA}</a:tableStyleId>
              </a:tblPr>
              <a:tblGrid>
                <a:gridCol w="1717165">
                  <a:extLst>
                    <a:ext uri="{9D8B030D-6E8A-4147-A177-3AD203B41FA5}">
                      <a16:colId xmlns:a16="http://schemas.microsoft.com/office/drawing/2014/main" val="20000"/>
                    </a:ext>
                  </a:extLst>
                </a:gridCol>
                <a:gridCol w="1341922">
                  <a:extLst>
                    <a:ext uri="{9D8B030D-6E8A-4147-A177-3AD203B41FA5}">
                      <a16:colId xmlns:a16="http://schemas.microsoft.com/office/drawing/2014/main" val="20001"/>
                    </a:ext>
                  </a:extLst>
                </a:gridCol>
                <a:gridCol w="1342611">
                  <a:extLst>
                    <a:ext uri="{9D8B030D-6E8A-4147-A177-3AD203B41FA5}">
                      <a16:colId xmlns:a16="http://schemas.microsoft.com/office/drawing/2014/main" val="20002"/>
                    </a:ext>
                  </a:extLst>
                </a:gridCol>
                <a:gridCol w="1342611">
                  <a:extLst>
                    <a:ext uri="{9D8B030D-6E8A-4147-A177-3AD203B41FA5}">
                      <a16:colId xmlns:a16="http://schemas.microsoft.com/office/drawing/2014/main" val="20003"/>
                    </a:ext>
                  </a:extLst>
                </a:gridCol>
                <a:gridCol w="1342611">
                  <a:extLst>
                    <a:ext uri="{9D8B030D-6E8A-4147-A177-3AD203B41FA5}">
                      <a16:colId xmlns:a16="http://schemas.microsoft.com/office/drawing/2014/main" val="20004"/>
                    </a:ext>
                  </a:extLst>
                </a:gridCol>
                <a:gridCol w="1342611">
                  <a:extLst>
                    <a:ext uri="{9D8B030D-6E8A-4147-A177-3AD203B41FA5}">
                      <a16:colId xmlns:a16="http://schemas.microsoft.com/office/drawing/2014/main" val="20005"/>
                    </a:ext>
                  </a:extLst>
                </a:gridCol>
                <a:gridCol w="1342611">
                  <a:extLst>
                    <a:ext uri="{9D8B030D-6E8A-4147-A177-3AD203B41FA5}">
                      <a16:colId xmlns:a16="http://schemas.microsoft.com/office/drawing/2014/main" val="20006"/>
                    </a:ext>
                  </a:extLst>
                </a:gridCol>
                <a:gridCol w="1339857">
                  <a:extLst>
                    <a:ext uri="{9D8B030D-6E8A-4147-A177-3AD203B41FA5}">
                      <a16:colId xmlns:a16="http://schemas.microsoft.com/office/drawing/2014/main" val="20007"/>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星期</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一</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二</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三</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四</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五</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日</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sym typeface="_⨹_5_25945"/>
                        </a:rPr>
                        <a:t>增减的车辆</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数</a:t>
                      </a:r>
                      <a:r>
                        <a:rPr lang="en-US" altLang="zh-CN" sz="2400" b="0" i="1" u="none">
                          <a:solidFill>
                            <a:srgbClr val="000000"/>
                          </a:solid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1128" name="yt_shape_11128"/>
          <p:cNvSpPr txBox="1"/>
          <p:nvPr/>
        </p:nvSpPr>
        <p:spPr>
          <a:xfrm>
            <a:off x="540000" y="5052023"/>
            <a:ext cx="4770537" cy="138877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本周三生产了多少辆电动车</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297</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辆</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本周三生产了</a:t>
            </a:r>
            <a:r>
              <a:rPr lang="en-US" altLang="zh-CN" sz="2400" b="0" i="0" u="none">
                <a:solidFill>
                  <a:srgbClr val="FF0000">
                    <a:alpha val="0"/>
                  </a:srgbClr>
                </a:solidFill>
                <a:effectLst/>
                <a:latin typeface="Times New Roman" pitchFamily="24"/>
                <a:ea typeface="宋体" pitchFamily="24"/>
              </a:rPr>
              <a:t>297</a:t>
            </a:r>
            <a:r>
              <a:rPr lang="zh-CN" altLang="zh-CN" sz="2400" b="0" i="0" u="none">
                <a:solidFill>
                  <a:srgbClr val="FF0000">
                    <a:alpha val="0"/>
                  </a:srgbClr>
                </a:solidFill>
                <a:effectLst/>
                <a:latin typeface="Times New Roman" pitchFamily="24"/>
                <a:ea typeface="楷体" pitchFamily="24"/>
              </a:rPr>
              <a:t>辆电动车</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F8D36E3F-078C-A53A-0684-189FB3486512}"/>
              </a:ext>
            </a:extLst>
          </p:cNvPr>
          <p:cNvSpPr txBox="1"/>
          <p:nvPr/>
        </p:nvSpPr>
        <p:spPr>
          <a:xfrm>
            <a:off x="449989" y="5480705"/>
            <a:ext cx="429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297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3817A694-929A-55B4-AFB5-9CD9C0205319}"/>
              </a:ext>
            </a:extLst>
          </p:cNvPr>
          <p:cNvSpPr txBox="1"/>
          <p:nvPr/>
        </p:nvSpPr>
        <p:spPr>
          <a:xfrm>
            <a:off x="449989" y="5956193"/>
            <a:ext cx="4447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本周三生产了</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297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辆电动车</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130" name="yt_shape_11130"/>
          <p:cNvSpPr txBox="1"/>
          <p:nvPr/>
        </p:nvSpPr>
        <p:spPr>
          <a:xfrm>
            <a:off x="540000" y="900000"/>
            <a:ext cx="7848302" cy="2829172"/>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本周总生产量与计划量相比</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是增加了还是减少了</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辆</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本周总生产量与计划量相比减少了</a:t>
            </a:r>
            <a:r>
              <a:rPr lang="en-US" altLang="zh-CN" sz="2400" b="0" i="0" u="none">
                <a:solidFill>
                  <a:srgbClr val="FF0000">
                    <a:alpha val="0"/>
                  </a:srgbClr>
                </a:solidFill>
                <a:effectLst/>
                <a:latin typeface="Times New Roman" pitchFamily="24"/>
                <a:ea typeface="宋体" pitchFamily="24"/>
              </a:rPr>
              <a:t>21</a:t>
            </a:r>
            <a:r>
              <a:rPr lang="zh-CN" altLang="zh-CN" sz="2400" b="0" i="0" u="none">
                <a:solidFill>
                  <a:srgbClr val="FF0000">
                    <a:alpha val="0"/>
                  </a:srgbClr>
                </a:solidFill>
                <a:effectLst/>
                <a:latin typeface="Times New Roman" pitchFamily="24"/>
                <a:ea typeface="楷体" pitchFamily="24"/>
              </a:rPr>
              <a:t>辆</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产量最多的一天比产量最少的一天多生产了多少辆</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35</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辆</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产量最多的一天比产量最少的一天多生产了</a:t>
            </a:r>
            <a:r>
              <a:rPr lang="en-US" altLang="zh-CN" sz="2400" b="0" i="0" u="none">
                <a:solidFill>
                  <a:srgbClr val="FF0000">
                    <a:alpha val="0"/>
                  </a:srgbClr>
                </a:solidFill>
                <a:effectLst/>
                <a:latin typeface="Times New Roman" pitchFamily="24"/>
                <a:ea typeface="宋体" pitchFamily="24"/>
              </a:rPr>
              <a:t>35</a:t>
            </a:r>
            <a:r>
              <a:rPr lang="zh-CN" altLang="zh-CN" sz="2400" b="0" i="0" u="none">
                <a:solidFill>
                  <a:srgbClr val="FF0000">
                    <a:alpha val="0"/>
                  </a:srgbClr>
                </a:solidFill>
                <a:effectLst/>
                <a:latin typeface="Times New Roman" pitchFamily="24"/>
                <a:ea typeface="楷体" pitchFamily="24"/>
              </a:rPr>
              <a:t>辆</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9BC59790-BC5C-511D-F4B1-E263F25ACC5A}"/>
              </a:ext>
            </a:extLst>
          </p:cNvPr>
          <p:cNvSpPr txBox="1"/>
          <p:nvPr/>
        </p:nvSpPr>
        <p:spPr>
          <a:xfrm>
            <a:off x="449989" y="1328682"/>
            <a:ext cx="70380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DC2BCE56-0062-55D9-0C51-3A6704C09366}"/>
              </a:ext>
            </a:extLst>
          </p:cNvPr>
          <p:cNvSpPr txBox="1"/>
          <p:nvPr/>
        </p:nvSpPr>
        <p:spPr>
          <a:xfrm>
            <a:off x="449989" y="1804170"/>
            <a:ext cx="612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本周总生产量与计划量相比减少了</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8253F006-5D5E-3FC4-9F9D-26FC97FAC868}"/>
              </a:ext>
            </a:extLst>
          </p:cNvPr>
          <p:cNvSpPr txBox="1"/>
          <p:nvPr/>
        </p:nvSpPr>
        <p:spPr>
          <a:xfrm>
            <a:off x="449989" y="2755146"/>
            <a:ext cx="5056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B1A71A2E-5F66-965A-7A2A-6780C810E264}"/>
              </a:ext>
            </a:extLst>
          </p:cNvPr>
          <p:cNvSpPr txBox="1"/>
          <p:nvPr/>
        </p:nvSpPr>
        <p:spPr>
          <a:xfrm>
            <a:off x="449989" y="3230634"/>
            <a:ext cx="7342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产量最多的一天比产量最少的一天多生产了</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45" name="yt_shape_11045"/>
          <p:cNvSpPr txBox="1"/>
          <p:nvPr/>
        </p:nvSpPr>
        <p:spPr>
          <a:xfrm>
            <a:off x="540000" y="900000"/>
            <a:ext cx="4156331"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98">
                <a:solidFill>
                  <a:srgbClr val="1EE3CF"/>
                </a:solidFill>
                <a:effectLst/>
                <a:latin typeface="Times New Roman" pitchFamily="32"/>
                <a:ea typeface="宋体" pitchFamily="32"/>
              </a:rPr>
              <a:t> </a:t>
            </a:r>
          </a:p>
        </p:txBody>
      </p:sp>
      <p:pic>
        <p:nvPicPr>
          <p:cNvPr id="11044" name="yt_image_11044">
            <a:extLst>
              <a:ext uri="">
                <a16:creationId xmlns:p14="http://schemas.microsoft.com/office/powerpoint/2010/main" xmlns:mc="http://schemas.openxmlformats.org/markup-compatibility/2006" xmlns:m="http://schemas.openxmlformats.org/officeDocument/2006/math"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113603" cy="652653"/>
          </a:xfrm>
          <a:prstGeom prst="rect">
            <a:avLst/>
          </a:prstGeom>
          <a:noFill/>
          <a:extLst>
            <a:ext uri="{909E8E84-426E-40DD-AFC4-6F175D3DCCD1}">
              <a14:hiddenFill xmlns:a14="http://schemas.microsoft.com/office/drawing/2010/main">
                <a:solidFill>
                  <a:srgbClr val="FFFFFF"/>
                </a:solidFill>
              </a14:hiddenFill>
            </a:ext>
          </a:extLst>
        </p:spPr>
      </p:pic>
      <p:sp>
        <p:nvSpPr>
          <p:cNvPr id="11047" name="yt_shape_11047"/>
          <p:cNvSpPr txBox="1"/>
          <p:nvPr/>
        </p:nvSpPr>
        <p:spPr>
          <a:xfrm>
            <a:off x="540000" y="1603297"/>
            <a:ext cx="5289910"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加减混合算式的写法与读法</a:t>
            </a:r>
          </a:p>
        </p:txBody>
      </p:sp>
      <p:sp>
        <p:nvSpPr>
          <p:cNvPr id="11048" name="yt_shape_11048"/>
          <p:cNvSpPr txBox="1"/>
          <p:nvPr/>
        </p:nvSpPr>
        <p:spPr>
          <a:xfrm>
            <a:off x="540000" y="2102862"/>
            <a:ext cx="11071942"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把</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写成省略括号的和的形式是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049" name="yt_table_11049"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09204396"/>
              </p:ext>
            </p:extLst>
          </p:nvPr>
        </p:nvGraphicFramePr>
        <p:xfrm>
          <a:off x="540056" y="2582165"/>
          <a:ext cx="6351906" cy="950976"/>
        </p:xfrm>
        <a:graphic>
          <a:graphicData uri="http://schemas.openxmlformats.org/drawingml/2006/table">
            <a:tbl>
              <a:tblPr/>
              <a:tblGrid>
                <a:gridCol w="3794443">
                  <a:extLst>
                    <a:ext uri="{9D8B030D-6E8A-4147-A177-3AD203B41FA5}">
                      <a16:colId xmlns:a16="http://schemas.microsoft.com/office/drawing/2014/main" val="10293"/>
                    </a:ext>
                  </a:extLst>
                </a:gridCol>
                <a:gridCol w="2557463">
                  <a:extLst>
                    <a:ext uri="{9D8B030D-6E8A-4147-A177-3AD203B41FA5}">
                      <a16:colId xmlns:a16="http://schemas.microsoft.com/office/drawing/2014/main" val="10294"/>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8"/>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9"/>
                  </a:ext>
                </a:extLst>
              </a:tr>
            </a:tbl>
          </a:graphicData>
        </a:graphic>
      </p:graphicFrame>
      <p:sp>
        <p:nvSpPr>
          <p:cNvPr id="11051" name="yt_shape_11051"/>
          <p:cNvSpPr txBox="1"/>
          <p:nvPr/>
        </p:nvSpPr>
        <p:spPr>
          <a:xfrm>
            <a:off x="540119" y="3583719"/>
            <a:ext cx="11111999" cy="1388778"/>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6</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7</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6</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宋体" pitchFamily="24"/>
                <a:ea typeface="宋体" pitchFamily="24"/>
              </a:rPr>
              <a:t>）＋</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400" u="sng" dirty="0">
                <a:solidFill>
                  <a:srgbClr val="000000"/>
                </a:solidFill>
                <a:uFill>
                  <a:solidFill>
                    <a:srgbClr val="000000"/>
                  </a:solidFill>
                </a:uFill>
                <a:latin typeface="Times New Roman"/>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_3c083,isEnd"/>
              </a:rPr>
              <a:t>进</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一步写成省略括号和加号的形式是</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400" u="sng" dirty="0">
                <a:solidFill>
                  <a:srgbClr val="000000"/>
                </a:solidFill>
                <a:uFill>
                  <a:solidFill>
                    <a:srgbClr val="000000"/>
                  </a:solidFill>
                </a:uFill>
                <a:latin typeface="Times New Roman"/>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读作</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400" u="sng" dirty="0">
                <a:solidFill>
                  <a:srgbClr val="000000"/>
                </a:solidFill>
                <a:uFill>
                  <a:solidFill>
                    <a:srgbClr val="000000"/>
                  </a:solidFill>
                </a:uFill>
                <a:latin typeface="Times New Roman"/>
              </a:rPr>
              <a:t> </a:t>
            </a:r>
            <a:r>
              <a:rPr sz="100" spc="-100" dirty="0">
                <a:latin typeface="Times New Roman"/>
              </a:rPr>
              <a:t>⁠</a:t>
            </a:r>
            <a:r>
              <a:rPr lang="zh-CN" altLang="zh-CN" sz="100" b="0" i="0" spc="-100" dirty="0">
                <a:solidFill>
                  <a:srgbClr val="000000"/>
                </a:solidFill>
                <a:effectLst/>
                <a:latin typeface="Times New Roman" pitchFamily="24"/>
                <a:ea typeface="宋体" pitchFamily="24"/>
              </a:rPr>
              <a:t/>
            </a:r>
            <a:br>
              <a:rPr lang="zh-CN" altLang="zh-CN" sz="100" b="0" i="0" spc="-100"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或</a:t>
            </a:r>
            <a:r>
              <a:rPr sz="22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600" u="sng" dirty="0">
                <a:solidFill>
                  <a:srgbClr val="000000"/>
                </a:solidFill>
                <a:uFill>
                  <a:solidFill>
                    <a:srgbClr val="000000"/>
                  </a:solidFill>
                </a:uFill>
                <a:latin typeface="Times New Roman"/>
              </a:rPr>
              <a:t> </a:t>
            </a:r>
            <a:r>
              <a:rPr sz="100" spc="-100" dirty="0">
                <a:latin typeface="Times New Roman"/>
              </a:rPr>
              <a:t>⁠</a:t>
            </a:r>
            <a:r>
              <a:rPr lang="en-US" altLang="zh-CN" sz="2400" b="0" i="0" u="none" dirty="0">
                <a:solidFill>
                  <a:srgbClr val="000000"/>
                </a:solidFill>
                <a:effectLst/>
                <a:latin typeface="宋体" pitchFamily="24"/>
                <a:ea typeface="宋体" pitchFamily="24"/>
                <a:sym typeface=",isEnd"/>
              </a:rPr>
              <a:t>.</a:t>
            </a:r>
          </a:p>
        </p:txBody>
      </p:sp>
      <mc:AlternateContent xmlns:mc="http://schemas.openxmlformats.org/markup-compatibility/2006">
        <mc:Choice xmlns:a14="http://schemas.microsoft.com/office/drawing/2010/main" Requires="a14">
          <p:sp>
            <p:nvSpPr>
              <p:cNvPr id="11052" name="yt_shape_11052"/>
              <p:cNvSpPr txBox="1"/>
              <p:nvPr/>
            </p:nvSpPr>
            <p:spPr>
              <a:xfrm>
                <a:off x="540119" y="5023285"/>
                <a:ext cx="11492915" cy="1324786"/>
              </a:xfrm>
              <a:prstGeom prst="rect">
                <a:avLst/>
              </a:prstGeom>
            </p:spPr>
            <p:txBody>
              <a:bodyPr vert="horz" wrap="square" lIns="0" tIns="0" rIns="0" bIns="0" rtlCol="0">
                <a:noAutofit/>
              </a:bodyPr>
              <a:lstStyle/>
              <a:p>
                <a:pPr eaLnBrk="1" latinLnBrk="0" hangingPunct="0">
                  <a:lnSpc>
                    <a:spcPct val="129999"/>
                  </a:lnSpc>
                </a:pPr>
                <a:r>
                  <a:rPr lang="en-US" altLang="zh-CN" sz="2400" b="0" i="0" u="none" dirty="0">
                    <a:solidFill>
                      <a:srgbClr val="000000"/>
                    </a:solidFill>
                    <a:effectLst/>
                    <a:latin typeface="Times New Roman" pitchFamily="24"/>
                    <a:ea typeface="宋体" pitchFamily="24"/>
                  </a:rPr>
                  <a:t>3</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把算式</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1500" b="0" i="1" dirty="0">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3</m:t>
                        </m:r>
                      </m:num>
                      <m:den>
                        <m:r>
                          <a:rPr lang="en-US" altLang="zh-CN" sz="2400" b="0" i="1">
                            <a:solidFill>
                              <a:srgbClr val="010000"/>
                            </a:solidFill>
                            <a:effectLst/>
                            <a:latin typeface="Cambria Math" panose="02040503050406030204" pitchFamily="48" charset="0"/>
                            <a:ea typeface="Cambria Math" panose="02040503050406030204" pitchFamily="48" charset="0"/>
                          </a:rPr>
                          <m:t>4</m:t>
                        </m:r>
                      </m:den>
                    </m:f>
                  </m:oMath>
                </a14:m>
                <a:r>
                  <a:rPr lang="en-US" altLang="zh-CN" sz="1500" b="0" i="1" dirty="0">
                    <a:solidFill>
                      <a:srgbClr val="010000"/>
                    </a:solidFill>
                    <a:effectLst/>
                    <a:latin typeface="Times New Roman" panose="02040503050406030204" pitchFamily="48" charset="0"/>
                    <a:ea typeface="Cambria Math" panose="02040503050406030204" pitchFamily="48" charset="0"/>
                  </a:rPr>
                  <a:t> </a:t>
                </a:r>
                <a:r>
                  <a:rPr lang="zh-CN" altLang="zh-CN" sz="2400" b="0" i="0" u="none" dirty="0">
                    <a:solidFill>
                      <a:srgbClr val="000000"/>
                    </a:solidFill>
                    <a:effectLst/>
                    <a:latin typeface="宋体" pitchFamily="24"/>
                    <a:ea typeface="宋体" pitchFamily="24"/>
                  </a:rPr>
                  <a:t>－</a:t>
                </a:r>
                <a:r>
                  <a:rPr lang="en-US" altLang="zh-CN" sz="1500" b="0" i="1" dirty="0">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dirty="0">
                    <a:solidFill>
                      <a:srgbClr val="010000"/>
                    </a:solidFill>
                    <a:effectLst/>
                    <a:latin typeface="Times New Roman" panose="02040503050406030204" pitchFamily="48" charset="0"/>
                    <a:ea typeface="Cambria Math" panose="02040503050406030204" pitchFamily="48" charset="0"/>
                  </a:rPr>
                  <a:t> </a:t>
                </a:r>
                <a:r>
                  <a:rPr lang="zh-CN" altLang="zh-CN" sz="2400" b="0" i="0" u="none" dirty="0">
                    <a:solidFill>
                      <a:srgbClr val="000000"/>
                    </a:solidFill>
                    <a:effectLst/>
                    <a:latin typeface="宋体" pitchFamily="24"/>
                    <a:ea typeface="宋体" pitchFamily="24"/>
                  </a:rPr>
                  <a:t>＋</a:t>
                </a:r>
                <a:r>
                  <a:rPr lang="en-US" altLang="zh-CN" sz="1500" b="0" i="1" dirty="0">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6</m:t>
                        </m:r>
                      </m:den>
                    </m:f>
                  </m:oMath>
                </a14:m>
                <a:r>
                  <a:rPr lang="en-US" altLang="zh-CN" sz="1500" b="0" i="1" dirty="0">
                    <a:solidFill>
                      <a:srgbClr val="010000"/>
                    </a:solidFill>
                    <a:effectLst/>
                    <a:latin typeface="Times New Roman" panose="02040503050406030204" pitchFamily="48" charset="0"/>
                    <a:ea typeface="Cambria Math" panose="02040503050406030204" pitchFamily="48" charset="0"/>
                  </a:rPr>
                  <a:t> </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还原成带有括号和加号的和的形式为</a:t>
                </a:r>
                <a:r>
                  <a:rPr lang="zh-CN" altLang="zh-CN" sz="100" b="0" i="0" spc="-100" dirty="0">
                    <a:solidFill>
                      <a:srgbClr val="FF0000"/>
                    </a:solidFill>
                    <a:effectLst/>
                    <a:latin typeface="Times New Roman" pitchFamily="24"/>
                    <a:ea typeface="宋体" pitchFamily="24"/>
                  </a:rPr>
                  <a:t> </a:t>
                </a:r>
                <a:r>
                  <a:rPr lang="zh-CN" altLang="zh-CN" sz="2400" b="0" i="0" dirty="0">
                    <a:solidFill>
                      <a:srgbClr val="FF0000"/>
                    </a:solidFill>
                    <a:effectLst/>
                    <a:uFill>
                      <a:solidFill>
                        <a:srgbClr val="000000"/>
                      </a:solidFill>
                    </a:uFill>
                    <a:latin typeface="Times New Roman" pitchFamily="24"/>
                    <a:ea typeface="宋体" pitchFamily="24"/>
                    <a:sym typeface="IsAddLine"/>
                  </a:rPr>
                  <a:t>　</a:t>
                </a:r>
                <a:r>
                  <a:rPr lang="zh-CN" altLang="zh-CN" sz="2400" b="0" i="0" dirty="0">
                    <a:solidFill>
                      <a:srgbClr val="FF0000">
                        <a:alpha val="0"/>
                      </a:srgbClr>
                    </a:solidFill>
                    <a:effectLst/>
                    <a:uFill>
                      <a:solidFill>
                        <a:srgbClr val="000000"/>
                      </a:solidFill>
                    </a:uFill>
                    <a:latin typeface="宋体" pitchFamily="24"/>
                    <a:ea typeface="宋体" pitchFamily="24"/>
                    <a:sym typeface="IsAddLine"/>
                  </a:rPr>
                  <a:t>（－</a:t>
                </a:r>
                <a:r>
                  <a:rPr lang="en-US" altLang="zh-CN" sz="1500" b="0" i="1" dirty="0">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sym typeface="IsAddLine"/>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3</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4</m:t>
                        </m:r>
                      </m:den>
                    </m:f>
                  </m:oMath>
                </a14:m>
                <a:r>
                  <a:rPr lang="en-US" altLang="zh-CN" sz="1500" b="0" i="1" dirty="0">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r>
                  <a:rPr lang="zh-CN" altLang="zh-CN" sz="2400" b="0" i="0" dirty="0">
                    <a:solidFill>
                      <a:srgbClr val="FF0000">
                        <a:alpha val="0"/>
                      </a:srgbClr>
                    </a:solidFill>
                    <a:effectLst/>
                    <a:uFill>
                      <a:solidFill>
                        <a:srgbClr val="000000"/>
                      </a:solidFill>
                    </a:uFill>
                    <a:latin typeface="宋体" pitchFamily="24"/>
                    <a:ea typeface="宋体" pitchFamily="24"/>
                    <a:sym typeface="IsAddLine"/>
                  </a:rPr>
                  <a:t>）＋（－</a:t>
                </a:r>
                <a:r>
                  <a:rPr lang="en-US" altLang="zh-CN" sz="1500" b="0" i="1" dirty="0">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_⨹_1_3522dIsAddLine,isEnd"/>
                  </a:rPr>
                  <a:t> </a:t>
                </a:r>
                <a:r>
                  <a:rPr lang="en-US" altLang="zh-CN" sz="1500" b="0" i="1" dirty="0">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r>
                <a:br>
                  <a:rPr lang="en-US" altLang="zh-CN" sz="1500" b="0" i="1" dirty="0">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br>
                <a:r>
                  <a:rPr sz="33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2000" u="sng" dirty="0" smtClean="0">
                    <a:solidFill>
                      <a:srgbClr val="000000"/>
                    </a:solidFill>
                    <a:uFill>
                      <a:solidFill>
                        <a:srgbClr val="000000"/>
                      </a:solidFill>
                    </a:uFill>
                    <a:latin typeface="Times New Roman"/>
                  </a:rPr>
                  <a:t>     </a:t>
                </a:r>
                <a:r>
                  <a:rPr sz="900" u="sng" dirty="0" smtClean="0">
                    <a:solidFill>
                      <a:srgbClr val="000000"/>
                    </a:solidFill>
                    <a:uFill>
                      <a:solidFill>
                        <a:srgbClr val="000000"/>
                      </a:solidFill>
                    </a:uFill>
                    <a:latin typeface="Times New Roman"/>
                  </a:rPr>
                  <a:t> </a:t>
                </a:r>
                <a:r>
                  <a:rPr sz="100" spc="-100" dirty="0">
                    <a:latin typeface="Times New Roman"/>
                  </a:rPr>
                  <a:t>⁠</a:t>
                </a:r>
                <a:r>
                  <a:rPr lang="en-US" altLang="zh-CN" sz="2400" b="0" i="0" u="none" dirty="0">
                    <a:solidFill>
                      <a:srgbClr val="000000"/>
                    </a:solidFill>
                    <a:effectLst/>
                    <a:latin typeface="宋体" pitchFamily="24"/>
                    <a:ea typeface="宋体" pitchFamily="24"/>
                    <a:sym typeface=",isEnd"/>
                  </a:rPr>
                  <a:t>.</a:t>
                </a:r>
              </a:p>
            </p:txBody>
          </p:sp>
        </mc:Choice>
        <mc:Fallback>
          <p:sp>
            <p:nvSpPr>
              <p:cNvPr id="11052" name="yt_shape_11052"/>
              <p:cNvSpPr txBox="1">
                <a:spLocks noRot="1" noChangeAspect="1" noMove="1" noResize="1" noEditPoints="1" noAdjustHandles="1" noChangeArrowheads="1" noChangeShapeType="1" noTextEdit="1"/>
              </p:cNvSpPr>
              <p:nvPr/>
            </p:nvSpPr>
            <p:spPr>
              <a:xfrm>
                <a:off x="540119" y="5023285"/>
                <a:ext cx="11492915" cy="1324786"/>
              </a:xfrm>
              <a:prstGeom prst="rect">
                <a:avLst/>
              </a:prstGeom>
              <a:blipFill>
                <a:blip r:embed="rId3"/>
                <a:stretch>
                  <a:fillRect l="-1645" b="-5991"/>
                </a:stretch>
              </a:blipFill>
            </p:spPr>
            <p:txBody>
              <a:bodyPr/>
              <a:lstStyle/>
              <a:p>
                <a:r>
                  <a:rPr lang="zh-CN" altLang="en-US">
                    <a:noFill/>
                  </a:rPr>
                  <a:t> </a:t>
                </a:r>
              </a:p>
            </p:txBody>
          </p:sp>
        </mc:Fallback>
      </mc:AlternateContent>
      <p:pic>
        <p:nvPicPr>
          <p:cNvPr id="3" name="yt_shape_1722173675083">
            <a:extLst>
              <a:ext uri="{FF2B5EF4-FFF2-40B4-BE49-F238E27FC236}">
                <a16:creationId xmlns:a16="http://schemas.microsoft.com/office/drawing/2014/main" id="{00C8857A-6425-8915-7B00-9B6765E39F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653331"/>
            <a:ext cx="1276542" cy="344369"/>
          </a:xfrm>
          <a:prstGeom prst="rect">
            <a:avLst/>
          </a:prstGeom>
        </p:spPr>
      </p:pic>
      <p:sp>
        <p:nvSpPr>
          <p:cNvPr id="2" name="文本框 1">
            <a:extLst>
              <a:ext uri="{FF2B5EF4-FFF2-40B4-BE49-F238E27FC236}">
                <a16:creationId xmlns:a16="http://schemas.microsoft.com/office/drawing/2014/main" id="{CDC88675-E3A3-F403-603A-48D1BD287495}"/>
              </a:ext>
            </a:extLst>
          </p:cNvPr>
          <p:cNvSpPr txBox="1"/>
          <p:nvPr/>
        </p:nvSpPr>
        <p:spPr>
          <a:xfrm>
            <a:off x="10584589" y="205605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EC6465A5-36A4-36A0-69AB-AA207161C976}"/>
              </a:ext>
            </a:extLst>
          </p:cNvPr>
          <p:cNvSpPr txBox="1"/>
          <p:nvPr/>
        </p:nvSpPr>
        <p:spPr>
          <a:xfrm>
            <a:off x="9517907" y="3536913"/>
            <a:ext cx="1551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7</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endParaRPr lang="zh-CN" altLang="en-US" dirty="0">
              <a:solidFill>
                <a:srgbClr val="FF0000"/>
              </a:solidFill>
            </a:endParaRPr>
          </a:p>
        </p:txBody>
      </p:sp>
      <p:sp>
        <p:nvSpPr>
          <p:cNvPr id="5" name="文本框 4">
            <a:extLst>
              <a:ext uri="{FF2B5EF4-FFF2-40B4-BE49-F238E27FC236}">
                <a16:creationId xmlns:a16="http://schemas.microsoft.com/office/drawing/2014/main" id="{978F0E75-7632-514C-D6F9-428A8EC26886}"/>
              </a:ext>
            </a:extLst>
          </p:cNvPr>
          <p:cNvSpPr txBox="1"/>
          <p:nvPr/>
        </p:nvSpPr>
        <p:spPr>
          <a:xfrm>
            <a:off x="5326908" y="4012401"/>
            <a:ext cx="231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F4D29580-07A3-B5DD-25A7-02C592EC579D}"/>
              </a:ext>
            </a:extLst>
          </p:cNvPr>
          <p:cNvSpPr txBox="1"/>
          <p:nvPr/>
        </p:nvSpPr>
        <p:spPr>
          <a:xfrm>
            <a:off x="9266305" y="4012401"/>
            <a:ext cx="231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楷体" pitchFamily="24"/>
                <a:cs typeface="+mn-cs"/>
              </a:rPr>
              <a:t>负</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楷体" pitchFamily="24"/>
                <a:cs typeface="+mn-cs"/>
              </a:rPr>
              <a:t>减</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6</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楷体" pitchFamily="24"/>
                <a:cs typeface="+mn-cs"/>
              </a:rPr>
              <a:t>加</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楷体" pitchFamily="24"/>
                <a:cs typeface="+mn-cs"/>
              </a:rPr>
              <a:t>加</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7</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endParaRPr lang="zh-CN" altLang="en-US" dirty="0">
              <a:solidFill>
                <a:srgbClr val="FF0000"/>
              </a:solidFill>
            </a:endParaRPr>
          </a:p>
        </p:txBody>
      </p:sp>
      <p:sp>
        <p:nvSpPr>
          <p:cNvPr id="7" name="文本框 6">
            <a:extLst>
              <a:ext uri="{FF2B5EF4-FFF2-40B4-BE49-F238E27FC236}">
                <a16:creationId xmlns:a16="http://schemas.microsoft.com/office/drawing/2014/main" id="{EE3CE860-36D5-F2C4-11B6-B8AB00AB46FF}"/>
              </a:ext>
            </a:extLst>
          </p:cNvPr>
          <p:cNvSpPr txBox="1"/>
          <p:nvPr/>
        </p:nvSpPr>
        <p:spPr>
          <a:xfrm>
            <a:off x="1059708" y="4487889"/>
            <a:ext cx="3837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负</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、负</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的和</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2A8A1AD1-2034-1B10-6237-54BD9DD3C96F}"/>
                  </a:ext>
                </a:extLst>
              </p:cNvPr>
              <p:cNvSpPr txBox="1"/>
              <p:nvPr/>
            </p:nvSpPr>
            <p:spPr>
              <a:xfrm>
                <a:off x="8879059" y="5019303"/>
                <a:ext cx="2732883" cy="76906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den>
                    </m:f>
                  </m:oMath>
                </a14:m>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dirty="0" smtClean="0">
                    <a:ln>
                      <a:noFill/>
                    </a:ln>
                    <a:solidFill>
                      <a:srgbClr val="FF0000"/>
                    </a:solidFill>
                    <a:effectLst/>
                    <a:uLnTx/>
                    <a:uFill>
                      <a:solidFill>
                        <a:srgbClr val="000000"/>
                      </a:solidFill>
                    </a:uFill>
                    <a:latin typeface="宋体" pitchFamily="24"/>
                    <a:ea typeface="宋体" pitchFamily="24"/>
                  </a:rPr>
                  <a:t>）＋</a:t>
                </a:r>
                <a:r>
                  <a:rPr lang="zh-CN" altLang="zh-CN" sz="2400" dirty="0">
                    <a:solidFill>
                      <a:srgbClr val="FF0000"/>
                    </a:solidFill>
                    <a:uFill>
                      <a:solidFill>
                        <a:srgbClr val="000000"/>
                      </a:solidFill>
                    </a:uFill>
                    <a:ea typeface="宋体" pitchFamily="24"/>
                  </a:rPr>
                  <a:t> </a:t>
                </a:r>
                <a14:m>
                  <m:oMath xmlns:m="http://schemas.openxmlformats.org/officeDocument/2006/math">
                    <m:r>
                      <m:rPr>
                        <m:nor/>
                      </m:rPr>
                      <a:rPr lang="zh-CN" altLang="zh-CN" sz="2400" dirty="0">
                        <a:solidFill>
                          <a:srgbClr val="FF0000"/>
                        </a:solidFill>
                        <a:uFill>
                          <a:solidFill>
                            <a:srgbClr val="000000"/>
                          </a:solidFill>
                        </a:uFill>
                        <a:latin typeface="宋体" pitchFamily="24"/>
                        <a:ea typeface="宋体" pitchFamily="24"/>
                      </a:rPr>
                      <m:t>（－</m:t>
                    </m:r>
                    <m:f>
                      <m:fPr>
                        <m:ctrlPr>
                          <a:rPr lang="en-US" altLang="zh-CN" sz="2400" i="1">
                            <a:solidFill>
                              <a:srgbClr val="FF0000"/>
                            </a:solidFill>
                            <a:uFill>
                              <a:solidFill>
                                <a:srgbClr val="000000"/>
                              </a:solidFill>
                            </a:uFill>
                            <a:latin typeface="Cambria Math" panose="02040503050406030204" pitchFamily="18" charset="0"/>
                            <a:ea typeface="Cambria Math" panose="02040503050406030204" pitchFamily="48" charset="0"/>
                          </a:rPr>
                        </m:ctrlPr>
                      </m:fPr>
                      <m:num>
                        <m:r>
                          <a:rPr lang="en-US" altLang="zh-CN" sz="2400" i="1">
                            <a:solidFill>
                              <a:srgbClr val="FF0000"/>
                            </a:solidFill>
                            <a:uFill>
                              <a:solidFill>
                                <a:srgbClr val="000000"/>
                              </a:solidFill>
                            </a:uFill>
                            <a:latin typeface="Cambria Math" panose="02040503050406030204" pitchFamily="48" charset="0"/>
                            <a:ea typeface="Cambria Math" panose="02040503050406030204" pitchFamily="48" charset="0"/>
                          </a:rPr>
                          <m:t>2</m:t>
                        </m:r>
                      </m:num>
                      <m:den>
                        <m:r>
                          <a:rPr lang="en-US" altLang="zh-CN" sz="2400" i="1">
                            <a:solidFill>
                              <a:srgbClr val="FF0000"/>
                            </a:solidFill>
                            <a:uFill>
                              <a:solidFill>
                                <a:srgbClr val="000000"/>
                              </a:solidFill>
                            </a:uFill>
                            <a:latin typeface="Cambria Math" panose="02040503050406030204" pitchFamily="48" charset="0"/>
                            <a:ea typeface="Cambria Math" panose="02040503050406030204" pitchFamily="48" charset="0"/>
                          </a:rPr>
                          <m:t>5</m:t>
                        </m:r>
                      </m:den>
                    </m:f>
                  </m:oMath>
                </a14:m>
                <a:r>
                  <a:rPr lang="en-US" altLang="zh-CN" sz="1500" i="1" dirty="0">
                    <a:solidFill>
                      <a:srgbClr val="FF0000"/>
                    </a:solidFill>
                    <a:uFill>
                      <a:solidFill>
                        <a:srgbClr val="000000"/>
                      </a:solidFill>
                    </a:uFill>
                    <a:latin typeface="Times New Roman" panose="02040503050406030204" pitchFamily="48" charset="0"/>
                    <a:ea typeface="Cambria Math" panose="02040503050406030204" pitchFamily="48" charset="0"/>
                  </a:rPr>
                  <a:t> </a:t>
                </a:r>
                <a:r>
                  <a:rPr lang="zh-CN" altLang="zh-CN" sz="2400" dirty="0" smtClean="0">
                    <a:solidFill>
                      <a:srgbClr val="FF0000"/>
                    </a:solidFill>
                    <a:uFill>
                      <a:solidFill>
                        <a:srgbClr val="000000"/>
                      </a:solidFill>
                    </a:uFill>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r>
                <a:b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br>
                <a:endParaRPr lang="zh-CN" altLang="en-US" dirty="0">
                  <a:solidFill>
                    <a:srgbClr val="FF0000"/>
                  </a:solidFill>
                </a:endParaRPr>
              </a:p>
            </p:txBody>
          </p:sp>
        </mc:Choice>
        <mc:Fallback>
          <p:sp>
            <p:nvSpPr>
              <p:cNvPr id="8" name="文本框 7">
                <a:extLst>
                  <a:ext uri="{FF2B5EF4-FFF2-40B4-BE49-F238E27FC236}">
                    <a16:creationId xmlns:a16="http://schemas.microsoft.com/office/drawing/2014/main" id="{2A8A1AD1-2034-1B10-6237-54BD9DD3C96F}"/>
                  </a:ext>
                </a:extLst>
              </p:cNvPr>
              <p:cNvSpPr txBox="1">
                <a:spLocks noRot="1" noChangeAspect="1" noMove="1" noResize="1" noEditPoints="1" noAdjustHandles="1" noChangeArrowheads="1" noChangeShapeType="1" noTextEdit="1"/>
              </p:cNvSpPr>
              <p:nvPr/>
            </p:nvSpPr>
            <p:spPr>
              <a:xfrm>
                <a:off x="8879059" y="5019303"/>
                <a:ext cx="2732883" cy="769062"/>
              </a:xfrm>
              <a:prstGeom prst="rect">
                <a:avLst/>
              </a:prstGeom>
              <a:blipFill>
                <a:blip r:embed="rId5"/>
                <a:stretch>
                  <a:fillRect l="-3571" t="-7874" r="-7589"/>
                </a:stretch>
              </a:blipFill>
            </p:spPr>
            <p:txBody>
              <a:bodyPr/>
              <a:lstStyle/>
              <a:p>
                <a:r>
                  <a:rPr lang="zh-CN" altLang="en-US">
                    <a:noFill/>
                  </a:rPr>
                  <a:t> </a:t>
                </a:r>
              </a:p>
            </p:txBody>
          </p:sp>
        </mc:Fallback>
      </mc:AlternateContent>
      <p:cxnSp>
        <p:nvCxnSpPr>
          <p:cNvPr id="9" name="直接连接符 8">
            <a:extLst>
              <a:ext uri="{FF2B5EF4-FFF2-40B4-BE49-F238E27FC236}">
                <a16:creationId xmlns:a16="http://schemas.microsoft.com/office/drawing/2014/main" id="{ECFED7E2-B720-1636-AF2C-7F6EE2904767}"/>
              </a:ext>
            </a:extLst>
          </p:cNvPr>
          <p:cNvCxnSpPr/>
          <p:nvPr/>
        </p:nvCxnSpPr>
        <p:spPr>
          <a:xfrm>
            <a:off x="8904312" y="5570979"/>
            <a:ext cx="2707630"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D705EB9E-E8C1-8434-F3A6-51409991691F}"/>
                  </a:ext>
                </a:extLst>
              </p:cNvPr>
              <p:cNvSpPr txBox="1"/>
              <p:nvPr/>
            </p:nvSpPr>
            <p:spPr>
              <a:xfrm>
                <a:off x="450108" y="5507176"/>
                <a:ext cx="1541436" cy="73013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smtClean="0">
                    <a:ln>
                      <a:noFill/>
                    </a:ln>
                    <a:solidFill>
                      <a:srgbClr val="FF0000"/>
                    </a:solidFill>
                    <a:effectLst/>
                    <a:uLnTx/>
                    <a:uFill>
                      <a:solidFill>
                        <a:srgbClr val="000000"/>
                      </a:solidFill>
                    </a:uFill>
                    <a:latin typeface="宋体" pitchFamily="24"/>
                    <a:ea typeface="宋体" pitchFamily="24"/>
                  </a:rPr>
                  <a:t>＋（＋</a:t>
                </a:r>
                <a:r>
                  <a:rPr kumimoji="0" lang="en-US" altLang="zh-CN" sz="1500" b="0" i="1" strike="noStrike" kern="1200" cap="none" spc="0" normalizeH="0" baseline="0" noProof="0" dirty="0" smtClean="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6</m:t>
                        </m:r>
                      </m:den>
                    </m:f>
                  </m:oMath>
                </a14:m>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10" name="文本框 9">
                <a:extLst>
                  <a:ext uri="{FF2B5EF4-FFF2-40B4-BE49-F238E27FC236}">
                    <a16:creationId xmlns:a16="http://schemas.microsoft.com/office/drawing/2014/main" id="{D705EB9E-E8C1-8434-F3A6-51409991691F}"/>
                  </a:ext>
                </a:extLst>
              </p:cNvPr>
              <p:cNvSpPr txBox="1">
                <a:spLocks noRot="1" noChangeAspect="1" noMove="1" noResize="1" noEditPoints="1" noAdjustHandles="1" noChangeArrowheads="1" noChangeShapeType="1" noTextEdit="1"/>
              </p:cNvSpPr>
              <p:nvPr/>
            </p:nvSpPr>
            <p:spPr>
              <a:xfrm>
                <a:off x="450108" y="5507176"/>
                <a:ext cx="1541436" cy="730136"/>
              </a:xfrm>
              <a:prstGeom prst="rect">
                <a:avLst/>
              </a:prstGeom>
              <a:blipFill>
                <a:blip r:embed="rId6"/>
                <a:stretch>
                  <a:fillRect l="-6324" r="-11462" b="-166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Effect transition="in" filter="blinds(horizontal)">
                                      <p:cBhvr>
                                        <p:cTn id="35"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8" grpId="0" build="allAtOnce"/>
      <p:bldP spid="10"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54" name="yt_shape_11054"/>
          <p:cNvSpPr txBox="1"/>
          <p:nvPr/>
        </p:nvSpPr>
        <p:spPr>
          <a:xfrm>
            <a:off x="540000" y="900000"/>
            <a:ext cx="4674357"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有理数的加减混合运算</a:t>
            </a:r>
          </a:p>
        </p:txBody>
      </p:sp>
      <p:sp>
        <p:nvSpPr>
          <p:cNvPr id="11055" name="yt_shape_11055"/>
          <p:cNvSpPr txBox="1"/>
          <p:nvPr/>
        </p:nvSpPr>
        <p:spPr>
          <a:xfrm>
            <a:off x="540000" y="1399565"/>
            <a:ext cx="9053761"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东营市中考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计算</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的结果是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056" name="yt_table_11056"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94383658"/>
              </p:ext>
            </p:extLst>
          </p:nvPr>
        </p:nvGraphicFramePr>
        <p:xfrm>
          <a:off x="540056" y="1878868"/>
          <a:ext cx="8114666" cy="475488"/>
        </p:xfrm>
        <a:graphic>
          <a:graphicData uri="http://schemas.openxmlformats.org/drawingml/2006/table">
            <a:tbl>
              <a:tblPr/>
              <a:tblGrid>
                <a:gridCol w="2118043">
                  <a:extLst>
                    <a:ext uri="{9D8B030D-6E8A-4147-A177-3AD203B41FA5}">
                      <a16:colId xmlns:a16="http://schemas.microsoft.com/office/drawing/2014/main" val="10295"/>
                    </a:ext>
                  </a:extLst>
                </a:gridCol>
                <a:gridCol w="2405380">
                  <a:extLst>
                    <a:ext uri="{9D8B030D-6E8A-4147-A177-3AD203B41FA5}">
                      <a16:colId xmlns:a16="http://schemas.microsoft.com/office/drawing/2014/main" val="10296"/>
                    </a:ext>
                  </a:extLst>
                </a:gridCol>
                <a:gridCol w="2100580">
                  <a:extLst>
                    <a:ext uri="{9D8B030D-6E8A-4147-A177-3AD203B41FA5}">
                      <a16:colId xmlns:a16="http://schemas.microsoft.com/office/drawing/2014/main" val="10297"/>
                    </a:ext>
                  </a:extLst>
                </a:gridCol>
                <a:gridCol w="1490663">
                  <a:extLst>
                    <a:ext uri="{9D8B030D-6E8A-4147-A177-3AD203B41FA5}">
                      <a16:colId xmlns:a16="http://schemas.microsoft.com/office/drawing/2014/main" val="1029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7</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8</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0"/>
                  </a:ext>
                </a:extLst>
              </a:tr>
            </a:tbl>
          </a:graphicData>
        </a:graphic>
      </p:graphicFrame>
      <p:sp>
        <p:nvSpPr>
          <p:cNvPr id="11058" name="yt_shape_11058"/>
          <p:cNvSpPr txBox="1"/>
          <p:nvPr/>
        </p:nvSpPr>
        <p:spPr>
          <a:xfrm>
            <a:off x="540000" y="2405039"/>
            <a:ext cx="3462486"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按运算顺序直接计算</a:t>
            </a:r>
            <a:r>
              <a:rPr lang="zh-CN" altLang="zh-CN" sz="2400" b="0" i="0" u="none">
                <a:solidFill>
                  <a:srgbClr val="000000"/>
                </a:solidFill>
                <a:effectLst/>
                <a:latin typeface="宋体" pitchFamily="24"/>
                <a:ea typeface="宋体" pitchFamily="24"/>
              </a:rPr>
              <a:t>：</a:t>
            </a:r>
          </a:p>
        </p:txBody>
      </p:sp>
      <p:sp>
        <p:nvSpPr>
          <p:cNvPr id="11059" name="yt_shape_11059"/>
          <p:cNvSpPr txBox="1"/>
          <p:nvPr/>
        </p:nvSpPr>
        <p:spPr>
          <a:xfrm>
            <a:off x="540000" y="2884342"/>
            <a:ext cx="5078313"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17</a:t>
            </a:r>
            <a:r>
              <a:rPr lang="zh-CN" altLang="zh-CN" sz="2400" b="0" i="0" u="none">
                <a:solidFill>
                  <a:srgbClr val="000000"/>
                </a:solidFill>
                <a:effectLst/>
                <a:latin typeface="宋体" pitchFamily="24"/>
                <a:ea typeface="宋体" pitchFamily="24"/>
              </a:rPr>
              <a:t>；</a:t>
            </a:r>
          </a:p>
        </p:txBody>
      </p:sp>
      <p:sp>
        <p:nvSpPr>
          <p:cNvPr id="11060" name="yt_shape_11060"/>
          <p:cNvSpPr txBox="1"/>
          <p:nvPr/>
        </p:nvSpPr>
        <p:spPr>
          <a:xfrm>
            <a:off x="540000" y="3363645"/>
            <a:ext cx="3693319" cy="138877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17</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17</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16</a:t>
            </a:r>
            <a:r>
              <a:rPr lang="zh-CN" altLang="zh-CN" sz="2400" b="0" i="0" u="none">
                <a:solidFill>
                  <a:srgbClr val="FF0000">
                    <a:alpha val="0"/>
                  </a:srgbClr>
                </a:solidFill>
                <a:effectLst/>
                <a:latin typeface="宋体" pitchFamily="24"/>
                <a:ea typeface="宋体" pitchFamily="24"/>
              </a:rPr>
              <a:t>；</a:t>
            </a:r>
          </a:p>
        </p:txBody>
      </p:sp>
      <mc:AlternateContent xmlns:mc="http://schemas.openxmlformats.org/markup-compatibility/2006" xmlns:a14="http://schemas.microsoft.com/office/drawing/2010/main">
        <mc:Choice Requires="a14">
          <p:sp>
            <p:nvSpPr>
              <p:cNvPr id="11061" name="yt_shape_11061"/>
              <p:cNvSpPr txBox="1"/>
              <p:nvPr/>
            </p:nvSpPr>
            <p:spPr>
              <a:xfrm>
                <a:off x="540000" y="4803211"/>
                <a:ext cx="5174493" cy="642163"/>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6</m:t>
                        </m:r>
                      </m:num>
                      <m:den>
                        <m:r>
                          <a:rPr lang="en-US" altLang="zh-CN" sz="2400" b="0" i="1">
                            <a:solidFill>
                              <a:srgbClr val="010000"/>
                            </a:solidFill>
                            <a:effectLst/>
                            <a:latin typeface="Cambria Math" panose="02040503050406030204" pitchFamily="48" charset="0"/>
                            <a:ea typeface="Cambria Math" panose="02040503050406030204" pitchFamily="48" charset="0"/>
                          </a:rPr>
                          <m:t>13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7</m:t>
                        </m:r>
                      </m:num>
                      <m:den>
                        <m:r>
                          <a:rPr lang="en-US" altLang="zh-CN" sz="2400" b="0" i="1">
                            <a:solidFill>
                              <a:srgbClr val="010000"/>
                            </a:solidFill>
                            <a:effectLst/>
                            <a:latin typeface="Cambria Math" panose="02040503050406030204" pitchFamily="48" charset="0"/>
                            <a:ea typeface="Cambria Math" panose="02040503050406030204" pitchFamily="48" charset="0"/>
                          </a:rPr>
                          <m:t>13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p>
            </p:txBody>
          </p:sp>
        </mc:Choice>
        <mc:Fallback xmlns:p14="http://schemas.microsoft.com/office/powerpoint/2010/main" xmlns:a16="http://schemas.microsoft.com/office/drawing/2014/main" xmlns="">
          <p:sp>
            <p:nvSpPr>
              <p:cNvPr id="11061" name="yt_shape_11061" descr="{&quot;rangeId&quot;:8,&quot;color&quot;:&quot;B&quot;}"/>
              <p:cNvSpPr txBox="1">
                <a:spLocks noRot="1" noChangeAspect="1" noMove="1" noResize="1" noEditPoints="1" noAdjustHandles="1" noChangeArrowheads="1" noChangeShapeType="1" noTextEdit="1"/>
              </p:cNvSpPr>
              <p:nvPr/>
            </p:nvSpPr>
            <p:spPr>
              <a:xfrm>
                <a:off x="540000" y="4803211"/>
                <a:ext cx="5174493" cy="642163"/>
              </a:xfrm>
              <a:prstGeom prst="rect">
                <a:avLst/>
              </a:prstGeom>
              <a:blipFill>
                <a:blip r:embed="rId2"/>
                <a:stretch>
                  <a:fillRect l="-3656" r="-2594" b="-15238"/>
                </a:stretch>
              </a:blipFill>
            </p:spPr>
            <p:txBody>
              <a:bodyPr/>
              <a:lstStyle/>
              <a:p>
                <a:r>
                  <a:rPr lang="zh-CN" altLang="en-US">
                    <a:noFill/>
                  </a:rPr>
                  <a:t> </a:t>
                </a:r>
              </a:p>
            </p:txBody>
          </p:sp>
        </mc:Fallback>
      </mc:AlternateContent>
      <p:sp>
        <p:nvSpPr>
          <p:cNvPr id="11063" name="yt_shape_11063"/>
          <p:cNvSpPr txBox="1"/>
          <p:nvPr/>
        </p:nvSpPr>
        <p:spPr>
          <a:xfrm>
            <a:off x="540000" y="5496162"/>
            <a:ext cx="3385542"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p>
        </p:txBody>
      </p:sp>
      <p:pic>
        <p:nvPicPr>
          <p:cNvPr id="3" name="yt_shape_1722173675154">
            <a:extLst>
              <a:ext uri="{FF2B5EF4-FFF2-40B4-BE49-F238E27FC236}">
                <a16:creationId xmlns:a16="http://schemas.microsoft.com/office/drawing/2014/main" id="{30576DB6-5B27-F6F8-28C3-AB9A644CFB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0034"/>
            <a:ext cx="1276542" cy="344369"/>
          </a:xfrm>
          <a:prstGeom prst="rect">
            <a:avLst/>
          </a:prstGeom>
        </p:spPr>
      </p:pic>
      <p:sp>
        <p:nvSpPr>
          <p:cNvPr id="2" name="文本框 1">
            <a:extLst>
              <a:ext uri="{FF2B5EF4-FFF2-40B4-BE49-F238E27FC236}">
                <a16:creationId xmlns:a16="http://schemas.microsoft.com/office/drawing/2014/main" id="{4D09A27B-460B-CD30-8B22-A5286AAEE874}"/>
              </a:ext>
            </a:extLst>
          </p:cNvPr>
          <p:cNvSpPr txBox="1"/>
          <p:nvPr/>
        </p:nvSpPr>
        <p:spPr>
          <a:xfrm>
            <a:off x="8603389" y="135275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DB27B8E8-A804-8087-0F63-3523BE0A79B1}"/>
              </a:ext>
            </a:extLst>
          </p:cNvPr>
          <p:cNvSpPr txBox="1"/>
          <p:nvPr/>
        </p:nvSpPr>
        <p:spPr>
          <a:xfrm>
            <a:off x="449989" y="3316839"/>
            <a:ext cx="3837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17</a:t>
            </a:r>
            <a:endParaRPr lang="zh-CN" altLang="en-US">
              <a:solidFill>
                <a:srgbClr val="FF0000"/>
              </a:solidFill>
            </a:endParaRPr>
          </a:p>
        </p:txBody>
      </p:sp>
      <p:sp>
        <p:nvSpPr>
          <p:cNvPr id="5" name="文本框 4">
            <a:extLst>
              <a:ext uri="{FF2B5EF4-FFF2-40B4-BE49-F238E27FC236}">
                <a16:creationId xmlns:a16="http://schemas.microsoft.com/office/drawing/2014/main" id="{D406F34C-5F18-6C22-B6E9-EB866EF2E546}"/>
              </a:ext>
            </a:extLst>
          </p:cNvPr>
          <p:cNvSpPr txBox="1"/>
          <p:nvPr/>
        </p:nvSpPr>
        <p:spPr>
          <a:xfrm>
            <a:off x="1608894" y="3792327"/>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26</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17</a:t>
            </a:r>
            <a:endParaRPr lang="zh-CN" altLang="en-US" dirty="0">
              <a:solidFill>
                <a:srgbClr val="FF0000"/>
              </a:solidFill>
            </a:endParaRPr>
          </a:p>
        </p:txBody>
      </p:sp>
      <p:sp>
        <p:nvSpPr>
          <p:cNvPr id="6" name="文本框 5">
            <a:extLst>
              <a:ext uri="{FF2B5EF4-FFF2-40B4-BE49-F238E27FC236}">
                <a16:creationId xmlns:a16="http://schemas.microsoft.com/office/drawing/2014/main" id="{98C7BA0B-0965-6BE9-D037-76F2FE669E67}"/>
              </a:ext>
            </a:extLst>
          </p:cNvPr>
          <p:cNvSpPr txBox="1"/>
          <p:nvPr/>
        </p:nvSpPr>
        <p:spPr>
          <a:xfrm>
            <a:off x="1608894" y="4267815"/>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01730F1B-0957-32CB-51D6-1FB45D14C294}"/>
              </a:ext>
            </a:extLst>
          </p:cNvPr>
          <p:cNvSpPr txBox="1"/>
          <p:nvPr/>
        </p:nvSpPr>
        <p:spPr>
          <a:xfrm>
            <a:off x="449989" y="5449356"/>
            <a:ext cx="3532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8D3CD06B-B3F3-5EE6-663B-0C4AA71B158D}"/>
              </a:ext>
            </a:extLst>
          </p:cNvPr>
          <p:cNvSpPr txBox="1"/>
          <p:nvPr/>
        </p:nvSpPr>
        <p:spPr>
          <a:xfrm>
            <a:off x="1608894" y="5924844"/>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064" name="yt_shape_11064"/>
              <p:cNvSpPr txBox="1"/>
              <p:nvPr/>
            </p:nvSpPr>
            <p:spPr>
              <a:xfrm>
                <a:off x="540000" y="900000"/>
                <a:ext cx="5448607" cy="4686989"/>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运用加法的运算律计算下列各题</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59</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72</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59</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72</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100</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6</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6</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1064" name="yt_shape_11064" descr="{&quot;rangeId&quot;:9,&quot;hasSerialNum&quot;:1}"/>
              <p:cNvSpPr txBox="1">
                <a:spLocks noRot="1" noChangeAspect="1" noMove="1" noResize="1" noEditPoints="1" noAdjustHandles="1" noChangeArrowheads="1" noChangeShapeType="1" noTextEdit="1"/>
              </p:cNvSpPr>
              <p:nvPr/>
            </p:nvSpPr>
            <p:spPr>
              <a:xfrm>
                <a:off x="540000" y="900000"/>
                <a:ext cx="5448607" cy="4686989"/>
              </a:xfrm>
              <a:prstGeom prst="rect">
                <a:avLst/>
              </a:prstGeom>
              <a:blipFill>
                <a:blip r:embed="rId2"/>
                <a:stretch>
                  <a:fillRect l="-3471" t="-1170" r="-2464" b="-2991"/>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AD186D67-7123-8454-3285-93FAF4226D3C}"/>
              </a:ext>
            </a:extLst>
          </p:cNvPr>
          <p:cNvSpPr txBox="1"/>
          <p:nvPr/>
        </p:nvSpPr>
        <p:spPr>
          <a:xfrm>
            <a:off x="449989" y="1804170"/>
            <a:ext cx="5361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BD528BAE-ADCE-9259-27B6-CCE0CDCBDC26}"/>
              </a:ext>
            </a:extLst>
          </p:cNvPr>
          <p:cNvSpPr txBox="1"/>
          <p:nvPr/>
        </p:nvSpPr>
        <p:spPr>
          <a:xfrm>
            <a:off x="1631504" y="2279658"/>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100</a:t>
            </a:r>
            <a:endParaRPr lang="zh-CN" altLang="en-US">
              <a:solidFill>
                <a:srgbClr val="FF0000"/>
              </a:solidFill>
            </a:endParaRPr>
          </a:p>
        </p:txBody>
      </p:sp>
      <p:sp>
        <p:nvSpPr>
          <p:cNvPr id="4" name="文本框 3">
            <a:extLst>
              <a:ext uri="{FF2B5EF4-FFF2-40B4-BE49-F238E27FC236}">
                <a16:creationId xmlns:a16="http://schemas.microsoft.com/office/drawing/2014/main" id="{4DEA6AAB-DED2-D9E5-B8A6-C73766147D18}"/>
              </a:ext>
            </a:extLst>
          </p:cNvPr>
          <p:cNvSpPr txBox="1"/>
          <p:nvPr/>
        </p:nvSpPr>
        <p:spPr>
          <a:xfrm>
            <a:off x="1631504" y="2755146"/>
            <a:ext cx="942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2F8ED68B-4F8D-0971-3221-A0CCA89BFC47}"/>
                  </a:ext>
                </a:extLst>
              </p:cNvPr>
              <p:cNvSpPr txBox="1"/>
              <p:nvPr/>
            </p:nvSpPr>
            <p:spPr>
              <a:xfrm>
                <a:off x="449989" y="3912815"/>
                <a:ext cx="5575998" cy="77579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5" name="文本框 4" descr="{'rangeId': 9, 'hasSerialNum': 1}">
                <a:extLst>
                  <a:ext uri="{FF2B5EF4-FFF2-40B4-BE49-F238E27FC236}">
                    <a16:creationId xmlns:a16="http://schemas.microsoft.com/office/drawing/2014/main" id="{2F8ED68B-4F8D-0971-3221-A0CCA89BFC47}"/>
                  </a:ext>
                </a:extLst>
              </p:cNvPr>
              <p:cNvSpPr txBox="1">
                <a:spLocks noRot="1" noChangeAspect="1" noMove="1" noResize="1" noEditPoints="1" noAdjustHandles="1" noChangeArrowheads="1" noChangeShapeType="1" noTextEdit="1"/>
              </p:cNvSpPr>
              <p:nvPr/>
            </p:nvSpPr>
            <p:spPr>
              <a:xfrm>
                <a:off x="449989" y="3912815"/>
                <a:ext cx="5575998" cy="775792"/>
              </a:xfrm>
              <a:prstGeom prst="rect">
                <a:avLst/>
              </a:prstGeom>
              <a:blipFill>
                <a:blip r:embed="rId3"/>
                <a:stretch>
                  <a:fillRect l="-1749" r="-1639" b="-4724"/>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577416CA-F35D-D792-FC2F-646FFC2A1D87}"/>
              </a:ext>
            </a:extLst>
          </p:cNvPr>
          <p:cNvSpPr txBox="1"/>
          <p:nvPr/>
        </p:nvSpPr>
        <p:spPr>
          <a:xfrm>
            <a:off x="1631504" y="4594995"/>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endParaRPr lang="zh-CN" altLang="en-US">
              <a:solidFill>
                <a:srgbClr val="FF0000"/>
              </a:solidFill>
            </a:endParaRPr>
          </a:p>
        </p:txBody>
      </p:sp>
      <p:sp>
        <p:nvSpPr>
          <p:cNvPr id="7" name="文本框 6">
            <a:extLst>
              <a:ext uri="{FF2B5EF4-FFF2-40B4-BE49-F238E27FC236}">
                <a16:creationId xmlns:a16="http://schemas.microsoft.com/office/drawing/2014/main" id="{EC1A5D14-C26B-0B55-45E0-7B374ABF0084}"/>
              </a:ext>
            </a:extLst>
          </p:cNvPr>
          <p:cNvSpPr txBox="1"/>
          <p:nvPr/>
        </p:nvSpPr>
        <p:spPr>
          <a:xfrm>
            <a:off x="1631504" y="5070483"/>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71" name="yt_shape_11071"/>
          <p:cNvSpPr txBox="1"/>
          <p:nvPr/>
        </p:nvSpPr>
        <p:spPr>
          <a:xfrm>
            <a:off x="540000" y="900000"/>
            <a:ext cx="5289910"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有理数加减混合运算的应用</a:t>
            </a:r>
          </a:p>
        </p:txBody>
      </p:sp>
      <p:sp>
        <p:nvSpPr>
          <p:cNvPr id="11072" name="yt_shape_11072"/>
          <p:cNvSpPr txBox="1"/>
          <p:nvPr/>
        </p:nvSpPr>
        <p:spPr>
          <a:xfrm>
            <a:off x="540119" y="1399565"/>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天王星早晨的气温为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中午上升了</a:t>
            </a:r>
            <a:r>
              <a:rPr lang="en-US" altLang="zh-CN" sz="2400" b="0" i="0" u="none">
                <a:solidFill>
                  <a:srgbClr val="000000"/>
                </a:solidFill>
                <a:effectLst/>
                <a:latin typeface="Times New Roman" pitchFamily="24"/>
                <a:ea typeface="宋体" pitchFamily="24"/>
              </a:rPr>
              <a:t>70℃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半夜又下降了</a:t>
            </a:r>
            <a:r>
              <a:rPr lang="en-US" altLang="zh-CN" sz="2400" b="0" i="0" u="none">
                <a:solidFill>
                  <a:srgbClr val="000000"/>
                </a:solidFill>
                <a:effectLst/>
                <a:latin typeface="Times New Roman" pitchFamily="24"/>
                <a:ea typeface="宋体" pitchFamily="24"/>
              </a:rPr>
              <a:t>80℃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4df3d,isEnd"/>
              </a:rPr>
              <a:t>求半夜的气</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可列式为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半夜的气温是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lang="en-US"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sym typeface=",isEnd"/>
              </a:rPr>
              <a:t>.</a:t>
            </a:r>
          </a:p>
        </p:txBody>
      </p:sp>
      <p:pic>
        <p:nvPicPr>
          <p:cNvPr id="3" name="yt_shape_1722173675223">
            <a:extLst>
              <a:ext uri="{FF2B5EF4-FFF2-40B4-BE49-F238E27FC236}">
                <a16:creationId xmlns:a16="http://schemas.microsoft.com/office/drawing/2014/main" id="{A02BB1C2-E5CA-C063-47C9-F08B24AB5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0034"/>
            <a:ext cx="1276542" cy="344369"/>
          </a:xfrm>
          <a:prstGeom prst="rect">
            <a:avLst/>
          </a:prstGeom>
        </p:spPr>
      </p:pic>
      <p:sp>
        <p:nvSpPr>
          <p:cNvPr id="2" name="文本框 1">
            <a:extLst>
              <a:ext uri="{FF2B5EF4-FFF2-40B4-BE49-F238E27FC236}">
                <a16:creationId xmlns:a16="http://schemas.microsoft.com/office/drawing/2014/main" id="{234C2FFF-F9C3-23AF-FEA3-AEA847A3F4E1}"/>
              </a:ext>
            </a:extLst>
          </p:cNvPr>
          <p:cNvSpPr txBox="1"/>
          <p:nvPr/>
        </p:nvSpPr>
        <p:spPr>
          <a:xfrm>
            <a:off x="2583708" y="1828247"/>
            <a:ext cx="2313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30</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70</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80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C8BC0943-17E9-B0EC-F1AC-ACD185198557}"/>
              </a:ext>
            </a:extLst>
          </p:cNvPr>
          <p:cNvSpPr txBox="1"/>
          <p:nvPr/>
        </p:nvSpPr>
        <p:spPr>
          <a:xfrm>
            <a:off x="7155707" y="1828247"/>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73" name="yt_shape_11073"/>
          <p:cNvSpPr txBox="1"/>
          <p:nvPr/>
        </p:nvSpPr>
        <p:spPr>
          <a:xfrm>
            <a:off x="540119" y="900000"/>
            <a:ext cx="11111999" cy="448777"/>
          </a:xfrm>
          <a:prstGeom prst="rect">
            <a:avLst/>
          </a:prstGeom>
        </p:spPr>
        <p:txBody>
          <a:bodyPr vert="horz" wrap="squar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运用加法交换律交换加数的位置时因忽略带着加数符号一起交换而出错</a:t>
            </a:r>
          </a:p>
        </p:txBody>
      </p:sp>
      <p:sp>
        <p:nvSpPr>
          <p:cNvPr id="11074" name="yt_shape_11074"/>
          <p:cNvSpPr txBox="1"/>
          <p:nvPr/>
        </p:nvSpPr>
        <p:spPr>
          <a:xfrm>
            <a:off x="540000" y="1399565"/>
            <a:ext cx="705321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纠错类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请指出下面计算错在哪一步</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sp>
            <p:nvSpPr>
              <p:cNvPr id="11075" name="yt_shape_11075"/>
              <p:cNvSpPr txBox="1"/>
              <p:nvPr/>
            </p:nvSpPr>
            <p:spPr>
              <a:xfrm>
                <a:off x="540000" y="1878868"/>
                <a:ext cx="5520742" cy="642163"/>
              </a:xfrm>
              <a:prstGeom prst="rect">
                <a:avLst/>
              </a:prstGeom>
            </p:spPr>
            <p:txBody>
              <a:bodyPr vert="horz" wrap="none" lIns="0" tIns="0" rIns="0" bIns="0" rtlCol="0">
                <a:noAutofit/>
              </a:bodyPr>
              <a:lstStyle/>
              <a:p>
                <a:pPr algn="l" eaLnBrk="1" latinLnBrk="0" hangingPunct="0">
                  <a:lnSpc>
                    <a:spcPct val="129999"/>
                  </a:lnSpc>
                </a:pPr>
                <a:r>
                  <a:rPr lang="zh-CN" altLang="zh-CN" sz="2400" b="0" i="1" u="none">
                    <a:solidFill>
                      <a:srgbClr val="000000"/>
                    </a:solidFill>
                    <a:effectLst/>
                    <a:latin typeface="Times New Roman" pitchFamily="24"/>
                    <a:ea typeface="宋体" pitchFamily="24"/>
                  </a:rPr>
                  <a:t>　</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4</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p>
            </p:txBody>
          </p:sp>
        </mc:Choice>
        <mc:Fallback xmlns:p14="http://schemas.microsoft.com/office/powerpoint/2010/main" xmlns:a16="http://schemas.microsoft.com/office/drawing/2014/main" xmlns="">
          <p:sp>
            <p:nvSpPr>
              <p:cNvPr id="11075" name="yt_shape_11075" descr="{&quot;rangeId&quot;:13,&quot;color&quot;:&quot;B&quot;}"/>
              <p:cNvSpPr txBox="1">
                <a:spLocks noRot="1" noChangeAspect="1" noMove="1" noResize="1" noEditPoints="1" noAdjustHandles="1" noChangeArrowheads="1" noChangeShapeType="1" noTextEdit="1"/>
              </p:cNvSpPr>
              <p:nvPr/>
            </p:nvSpPr>
            <p:spPr>
              <a:xfrm>
                <a:off x="540000" y="1878868"/>
                <a:ext cx="5520742" cy="642163"/>
              </a:xfrm>
              <a:prstGeom prst="rect">
                <a:avLst/>
              </a:prstGeom>
              <a:blipFill>
                <a:blip r:embed="rId2"/>
                <a:stretch>
                  <a:fillRect r="-2320" b="-1509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077" name="yt_shape_11077"/>
              <p:cNvSpPr txBox="1"/>
              <p:nvPr/>
            </p:nvSpPr>
            <p:spPr>
              <a:xfrm>
                <a:off x="540000" y="2571819"/>
                <a:ext cx="5299528" cy="642163"/>
              </a:xfrm>
              <a:prstGeom prst="rect">
                <a:avLst/>
              </a:prstGeom>
            </p:spPr>
            <p:txBody>
              <a:bodyPr vert="horz" wrap="none" lIns="0" tIns="0" rIns="0" bIns="0" rtlCol="0">
                <a:noAutofit/>
              </a:bodyPr>
              <a:lstStyle/>
              <a:p>
                <a:pPr algn="l" eaLnBrk="1" latinLnBrk="0" hangingPunct="0">
                  <a:lnSpc>
                    <a:spcPct val="129999"/>
                  </a:lnSpc>
                  <a:tabLst>
                    <a:tab pos="4638404" algn="l"/>
                  </a:tabLst>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4</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1200" b="0" i="0" u="none">
                    <a:solidFill>
                      <a:srgbClr val="000000"/>
                    </a:solidFill>
                    <a:effectLst/>
                    <a:latin typeface="宋体" pitchFamily="12"/>
                    <a:ea typeface="宋体" pitchFamily="12"/>
                  </a:rPr>
                  <a:t>	</a:t>
                </a:r>
                <a:r>
                  <a:rPr lang="zh-CN" altLang="zh-CN" sz="2400" b="0" i="0" u="none">
                    <a:solidFill>
                      <a:srgbClr val="000000"/>
                    </a:solidFill>
                    <a:effectLst/>
                    <a:latin typeface="宋体" pitchFamily="24"/>
                    <a:ea typeface="宋体" pitchFamily="24"/>
                  </a:rPr>
                  <a:t>…①</a:t>
                </a:r>
              </a:p>
            </p:txBody>
          </p:sp>
        </mc:Choice>
        <mc:Fallback xmlns:p14="http://schemas.microsoft.com/office/powerpoint/2010/main" xmlns:a16="http://schemas.microsoft.com/office/drawing/2014/main" xmlns="">
          <p:sp>
            <p:nvSpPr>
              <p:cNvPr id="11077" name="yt_shape_11077" descr="{&quot;rangeId&quot;:13,&quot;color&quot;:&quot;B&quot;,&quot;DontFixWidth&quot;:1}"/>
              <p:cNvSpPr txBox="1">
                <a:spLocks noRot="1" noChangeAspect="1" noMove="1" noResize="1" noEditPoints="1" noAdjustHandles="1" noChangeArrowheads="1" noChangeShapeType="1" noTextEdit="1"/>
              </p:cNvSpPr>
              <p:nvPr/>
            </p:nvSpPr>
            <p:spPr>
              <a:xfrm>
                <a:off x="540000" y="2571819"/>
                <a:ext cx="5299528" cy="642163"/>
              </a:xfrm>
              <a:prstGeom prst="rect">
                <a:avLst/>
              </a:prstGeom>
              <a:blipFill>
                <a:blip r:embed="rId3"/>
                <a:stretch>
                  <a:fillRect l="-3567" r="-2532" b="-152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079" name="yt_shape_11079"/>
              <p:cNvSpPr txBox="1"/>
              <p:nvPr/>
            </p:nvSpPr>
            <p:spPr>
              <a:xfrm>
                <a:off x="540000" y="3264770"/>
                <a:ext cx="5299528" cy="642163"/>
              </a:xfrm>
              <a:prstGeom prst="rect">
                <a:avLst/>
              </a:prstGeom>
            </p:spPr>
            <p:txBody>
              <a:bodyPr vert="horz" wrap="none" lIns="0" tIns="0" rIns="0" bIns="0" rtlCol="0">
                <a:noAutofit/>
              </a:bodyPr>
              <a:lstStyle/>
              <a:p>
                <a:pPr algn="l" eaLnBrk="1" latinLnBrk="0" hangingPunct="0">
                  <a:lnSpc>
                    <a:spcPct val="129999"/>
                  </a:lnSpc>
                  <a:tabLst>
                    <a:tab pos="4638404" algn="l"/>
                  </a:tabLst>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4</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200" b="0" i="0" u="none">
                    <a:solidFill>
                      <a:srgbClr val="000000"/>
                    </a:solidFill>
                    <a:effectLst/>
                    <a:latin typeface="宋体" pitchFamily="12"/>
                    <a:ea typeface="宋体" pitchFamily="12"/>
                  </a:rPr>
                  <a:t>	</a:t>
                </a:r>
                <a:r>
                  <a:rPr lang="zh-CN" altLang="zh-CN" sz="2400" b="0" i="0" u="none">
                    <a:solidFill>
                      <a:srgbClr val="000000"/>
                    </a:solidFill>
                    <a:effectLst/>
                    <a:latin typeface="宋体" pitchFamily="24"/>
                    <a:ea typeface="宋体" pitchFamily="24"/>
                  </a:rPr>
                  <a:t>…②</a:t>
                </a:r>
              </a:p>
            </p:txBody>
          </p:sp>
        </mc:Choice>
        <mc:Fallback xmlns:p14="http://schemas.microsoft.com/office/powerpoint/2010/main" xmlns:a16="http://schemas.microsoft.com/office/drawing/2014/main" xmlns="">
          <p:sp>
            <p:nvSpPr>
              <p:cNvPr id="11079" name="yt_shape_11079" descr="{&quot;rangeId&quot;:13,&quot;color&quot;:&quot;B&quot;,&quot;DontFixWidth&quot;:1}"/>
              <p:cNvSpPr txBox="1">
                <a:spLocks noRot="1" noChangeAspect="1" noMove="1" noResize="1" noEditPoints="1" noAdjustHandles="1" noChangeArrowheads="1" noChangeShapeType="1" noTextEdit="1"/>
              </p:cNvSpPr>
              <p:nvPr/>
            </p:nvSpPr>
            <p:spPr>
              <a:xfrm>
                <a:off x="540000" y="3264770"/>
                <a:ext cx="5299528" cy="642163"/>
              </a:xfrm>
              <a:prstGeom prst="rect">
                <a:avLst/>
              </a:prstGeom>
              <a:blipFill>
                <a:blip r:embed="rId4"/>
                <a:stretch>
                  <a:fillRect l="-3567" r="-2532" b="-152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081" name="yt_shape_11081"/>
              <p:cNvSpPr txBox="1"/>
              <p:nvPr/>
            </p:nvSpPr>
            <p:spPr>
              <a:xfrm>
                <a:off x="540000" y="3957721"/>
                <a:ext cx="5299528" cy="642163"/>
              </a:xfrm>
              <a:prstGeom prst="rect">
                <a:avLst/>
              </a:prstGeom>
            </p:spPr>
            <p:txBody>
              <a:bodyPr vert="horz" wrap="none" lIns="0" tIns="0" rIns="0" bIns="0" rtlCol="0">
                <a:noAutofit/>
              </a:bodyPr>
              <a:lstStyle/>
              <a:p>
                <a:pPr algn="l" eaLnBrk="1" latinLnBrk="0" hangingPunct="0">
                  <a:lnSpc>
                    <a:spcPct val="129999"/>
                  </a:lnSpc>
                  <a:tabLst>
                    <a:tab pos="4638404" algn="l"/>
                  </a:tabLst>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en-US" altLang="zh-CN" sz="1500" b="0" i="1" dirty="0">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dirty="0">
                    <a:solidFill>
                      <a:srgbClr val="010000"/>
                    </a:solidFill>
                    <a:effectLst/>
                    <a:latin typeface="Times New Roman" panose="02040503050406030204" pitchFamily="48" charset="0"/>
                    <a:ea typeface="Cambria Math" panose="02040503050406030204" pitchFamily="48" charset="0"/>
                  </a:rPr>
                  <a:t> </a:t>
                </a:r>
                <a:r>
                  <a:rPr lang="zh-CN" altLang="zh-CN" sz="2400" b="0" i="0" u="none" dirty="0">
                    <a:solidFill>
                      <a:srgbClr val="000000"/>
                    </a:solidFill>
                    <a:effectLst/>
                    <a:latin typeface="宋体" pitchFamily="24"/>
                    <a:ea typeface="宋体" pitchFamily="24"/>
                  </a:rPr>
                  <a:t>）</a:t>
                </a:r>
                <a:r>
                  <a:rPr lang="en-US" altLang="zh-CN" sz="1200" b="0" i="0" u="none" dirty="0">
                    <a:solidFill>
                      <a:srgbClr val="000000"/>
                    </a:solidFill>
                    <a:effectLst/>
                    <a:latin typeface="宋体" pitchFamily="12"/>
                    <a:ea typeface="宋体" pitchFamily="12"/>
                  </a:rPr>
                  <a:t>	</a:t>
                </a:r>
                <a:r>
                  <a:rPr lang="zh-CN" altLang="zh-CN" sz="2400" b="0" i="0" u="none" dirty="0">
                    <a:solidFill>
                      <a:srgbClr val="000000"/>
                    </a:solidFill>
                    <a:effectLst/>
                    <a:latin typeface="宋体" pitchFamily="24"/>
                    <a:ea typeface="宋体" pitchFamily="24"/>
                  </a:rPr>
                  <a:t>…③</a:t>
                </a:r>
              </a:p>
            </p:txBody>
          </p:sp>
        </mc:Choice>
        <mc:Fallback xmlns:p14="http://schemas.microsoft.com/office/powerpoint/2010/main" xmlns:a16="http://schemas.microsoft.com/office/drawing/2014/main" xmlns="">
          <p:sp>
            <p:nvSpPr>
              <p:cNvPr id="11081" name="yt_shape_11081" descr="{&quot;rangeId&quot;:13,&quot;color&quot;:&quot;B&quot;,&quot;DontFixWidth&quot;:1}"/>
              <p:cNvSpPr txBox="1">
                <a:spLocks noRot="1" noChangeAspect="1" noMove="1" noResize="1" noEditPoints="1" noAdjustHandles="1" noChangeArrowheads="1" noChangeShapeType="1" noTextEdit="1"/>
              </p:cNvSpPr>
              <p:nvPr/>
            </p:nvSpPr>
            <p:spPr>
              <a:xfrm>
                <a:off x="540000" y="3957721"/>
                <a:ext cx="5299528" cy="642163"/>
              </a:xfrm>
              <a:prstGeom prst="rect">
                <a:avLst/>
              </a:prstGeom>
              <a:blipFill>
                <a:blip r:embed="rId5"/>
                <a:stretch>
                  <a:fillRect l="-3567" r="-2532" b="-1509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083" name="yt_shape_11083"/>
              <p:cNvSpPr txBox="1"/>
              <p:nvPr/>
            </p:nvSpPr>
            <p:spPr>
              <a:xfrm>
                <a:off x="540000" y="4650672"/>
                <a:ext cx="5299528" cy="641201"/>
              </a:xfrm>
              <a:prstGeom prst="rect">
                <a:avLst/>
              </a:prstGeom>
            </p:spPr>
            <p:txBody>
              <a:bodyPr vert="horz" wrap="none" lIns="0" tIns="0" rIns="0" bIns="0" rtlCol="0">
                <a:noAutofit/>
              </a:bodyPr>
              <a:lstStyle/>
              <a:p>
                <a:pPr algn="l" eaLnBrk="1" latinLnBrk="0" hangingPunct="0">
                  <a:lnSpc>
                    <a:spcPct val="129999"/>
                  </a:lnSpc>
                  <a:tabLst>
                    <a:tab pos="4638404" algn="l"/>
                  </a:tabLst>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1200" b="0" i="0" u="none">
                    <a:solidFill>
                      <a:srgbClr val="000000"/>
                    </a:solidFill>
                    <a:effectLst/>
                    <a:latin typeface="宋体" pitchFamily="12"/>
                    <a:ea typeface="宋体" pitchFamily="12"/>
                  </a:rPr>
                  <a:t>	</a:t>
                </a:r>
                <a:r>
                  <a:rPr lang="zh-CN" altLang="zh-CN" sz="2400" b="0" i="0" u="none">
                    <a:solidFill>
                      <a:srgbClr val="000000"/>
                    </a:solidFill>
                    <a:effectLst/>
                    <a:latin typeface="宋体" pitchFamily="24"/>
                    <a:ea typeface="宋体" pitchFamily="24"/>
                  </a:rPr>
                  <a:t>…④</a:t>
                </a:r>
              </a:p>
            </p:txBody>
          </p:sp>
        </mc:Choice>
        <mc:Fallback xmlns:p14="http://schemas.microsoft.com/office/powerpoint/2010/main" xmlns:a16="http://schemas.microsoft.com/office/drawing/2014/main" xmlns="">
          <p:sp>
            <p:nvSpPr>
              <p:cNvPr id="11083" name="yt_shape_11083" descr="{&quot;rangeId&quot;:13,&quot;color&quot;:&quot;B&quot;,&quot;DontFixWidth&quot;:1}"/>
              <p:cNvSpPr txBox="1">
                <a:spLocks noRot="1" noChangeAspect="1" noMove="1" noResize="1" noEditPoints="1" noAdjustHandles="1" noChangeArrowheads="1" noChangeShapeType="1" noTextEdit="1"/>
              </p:cNvSpPr>
              <p:nvPr/>
            </p:nvSpPr>
            <p:spPr>
              <a:xfrm>
                <a:off x="540000" y="4650672"/>
                <a:ext cx="5299528" cy="641201"/>
              </a:xfrm>
              <a:prstGeom prst="rect">
                <a:avLst/>
              </a:prstGeom>
              <a:blipFill>
                <a:blip r:embed="rId6"/>
                <a:stretch>
                  <a:fillRect l="-3567" r="-2532" b="-15238"/>
                </a:stretch>
              </a:blipFill>
            </p:spPr>
            <p:txBody>
              <a:bodyPr/>
              <a:lstStyle/>
              <a:p>
                <a:r>
                  <a:rPr lang="zh-CN" altLang="en-US">
                    <a:noFill/>
                  </a:rPr>
                  <a:t> </a:t>
                </a:r>
              </a:p>
            </p:txBody>
          </p:sp>
        </mc:Fallback>
      </mc:AlternateContent>
      <p:graphicFrame>
        <p:nvGraphicFramePr>
          <p:cNvPr id="11085" name="yt_table_11085"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83151451"/>
              </p:ext>
            </p:extLst>
          </p:nvPr>
        </p:nvGraphicFramePr>
        <p:xfrm>
          <a:off x="540056" y="5342661"/>
          <a:ext cx="8419466" cy="475488"/>
        </p:xfrm>
        <a:graphic>
          <a:graphicData uri="http://schemas.openxmlformats.org/drawingml/2006/table">
            <a:tbl>
              <a:tblPr/>
              <a:tblGrid>
                <a:gridCol w="2346643">
                  <a:extLst>
                    <a:ext uri="{9D8B030D-6E8A-4147-A177-3AD203B41FA5}">
                      <a16:colId xmlns:a16="http://schemas.microsoft.com/office/drawing/2014/main" val="10299"/>
                    </a:ext>
                  </a:extLst>
                </a:gridCol>
                <a:gridCol w="2329180">
                  <a:extLst>
                    <a:ext uri="{9D8B030D-6E8A-4147-A177-3AD203B41FA5}">
                      <a16:colId xmlns:a16="http://schemas.microsoft.com/office/drawing/2014/main" val="10300"/>
                    </a:ext>
                  </a:extLst>
                </a:gridCol>
                <a:gridCol w="2329180">
                  <a:extLst>
                    <a:ext uri="{9D8B030D-6E8A-4147-A177-3AD203B41FA5}">
                      <a16:colId xmlns:a16="http://schemas.microsoft.com/office/drawing/2014/main" val="10301"/>
                    </a:ext>
                  </a:extLst>
                </a:gridCol>
                <a:gridCol w="1414463">
                  <a:extLst>
                    <a:ext uri="{9D8B030D-6E8A-4147-A177-3AD203B41FA5}">
                      <a16:colId xmlns:a16="http://schemas.microsoft.com/office/drawing/2014/main" val="10302"/>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①</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②</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③</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④</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1"/>
                  </a:ext>
                </a:extLst>
              </a:tr>
            </a:tbl>
          </a:graphicData>
        </a:graphic>
      </p:graphicFrame>
      <p:pic>
        <p:nvPicPr>
          <p:cNvPr id="3" name="yt_shape_1722173675293">
            <a:extLst>
              <a:ext uri="{FF2B5EF4-FFF2-40B4-BE49-F238E27FC236}">
                <a16:creationId xmlns:a16="http://schemas.microsoft.com/office/drawing/2014/main" id="{5CE6C71E-2E06-8808-165C-E09E35AC285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0119" y="950034"/>
            <a:ext cx="1276542" cy="344369"/>
          </a:xfrm>
          <a:prstGeom prst="rect">
            <a:avLst/>
          </a:prstGeom>
        </p:spPr>
      </p:pic>
      <p:sp>
        <p:nvSpPr>
          <p:cNvPr id="2" name="文本框 1">
            <a:extLst>
              <a:ext uri="{FF2B5EF4-FFF2-40B4-BE49-F238E27FC236}">
                <a16:creationId xmlns:a16="http://schemas.microsoft.com/office/drawing/2014/main" id="{489BEC72-8F00-BB9A-AFFE-C0F1AEC1CB4B}"/>
              </a:ext>
            </a:extLst>
          </p:cNvPr>
          <p:cNvSpPr txBox="1"/>
          <p:nvPr/>
        </p:nvSpPr>
        <p:spPr>
          <a:xfrm>
            <a:off x="6622189" y="135275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88" name="yt_shape_11088"/>
          <p:cNvSpPr txBox="1"/>
          <p:nvPr/>
        </p:nvSpPr>
        <p:spPr>
          <a:xfrm>
            <a:off x="540000" y="900000"/>
            <a:ext cx="3976345" cy="576312"/>
          </a:xfrm>
          <a:prstGeom prst="rect">
            <a:avLst/>
          </a:prstGeom>
        </p:spPr>
        <p:txBody>
          <a:bodyPr vert="horz" wrap="none" lIns="0" tIns="0" rIns="0" bIns="0" rtlCol="0">
            <a:no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7">
                <a:solidFill>
                  <a:srgbClr val="1EE3CF"/>
                </a:solidFill>
                <a:effectLst/>
                <a:latin typeface="Times New Roman" pitchFamily="32"/>
                <a:ea typeface="宋体" pitchFamily="32"/>
              </a:rPr>
              <a:t> </a:t>
            </a:r>
          </a:p>
        </p:txBody>
      </p:sp>
      <p:pic>
        <p:nvPicPr>
          <p:cNvPr id="11087" name="yt_image_11087">
            <a:extLst>
              <a:ext uri="">
                <a16:creationId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6999" cy="641223"/>
          </a:xfrm>
          <a:prstGeom prst="rect">
            <a:avLst/>
          </a:prstGeom>
          <a:noFill/>
          <a:extLst>
            <a:ext uri="{909E8E84-426E-40DD-AFC4-6F175D3DCCD1}">
              <a14:hiddenFill xmlns:a14="http://schemas.microsoft.com/office/drawing/2010/main">
                <a:solidFill>
                  <a:srgbClr val="FFFFFF"/>
                </a:solidFill>
              </a14:hiddenFill>
            </a:ext>
          </a:extLst>
        </p:spPr>
      </p:pic>
      <p:sp>
        <p:nvSpPr>
          <p:cNvPr id="11090" name="yt_shape_11090"/>
          <p:cNvSpPr txBox="1"/>
          <p:nvPr/>
        </p:nvSpPr>
        <p:spPr>
          <a:xfrm>
            <a:off x="540000" y="1591869"/>
            <a:ext cx="8609729"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原创题</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的和比它们的绝对值的和小</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091" name="yt_table_11091"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33944325"/>
              </p:ext>
            </p:extLst>
          </p:nvPr>
        </p:nvGraphicFramePr>
        <p:xfrm>
          <a:off x="540056" y="2071172"/>
          <a:ext cx="8724266" cy="475488"/>
        </p:xfrm>
        <a:graphic>
          <a:graphicData uri="http://schemas.openxmlformats.org/drawingml/2006/table">
            <a:tbl>
              <a:tblPr/>
              <a:tblGrid>
                <a:gridCol w="2575243">
                  <a:extLst>
                    <a:ext uri="{9D8B030D-6E8A-4147-A177-3AD203B41FA5}">
                      <a16:colId xmlns:a16="http://schemas.microsoft.com/office/drawing/2014/main" val="10303"/>
                    </a:ext>
                  </a:extLst>
                </a:gridCol>
                <a:gridCol w="2405380">
                  <a:extLst>
                    <a:ext uri="{9D8B030D-6E8A-4147-A177-3AD203B41FA5}">
                      <a16:colId xmlns:a16="http://schemas.microsoft.com/office/drawing/2014/main" val="10304"/>
                    </a:ext>
                  </a:extLst>
                </a:gridCol>
                <a:gridCol w="2405380">
                  <a:extLst>
                    <a:ext uri="{9D8B030D-6E8A-4147-A177-3AD203B41FA5}">
                      <a16:colId xmlns:a16="http://schemas.microsoft.com/office/drawing/2014/main" val="10305"/>
                    </a:ext>
                  </a:extLst>
                </a:gridCol>
                <a:gridCol w="1338263">
                  <a:extLst>
                    <a:ext uri="{9D8B030D-6E8A-4147-A177-3AD203B41FA5}">
                      <a16:colId xmlns:a16="http://schemas.microsoft.com/office/drawing/2014/main" val="10306"/>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26</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2"/>
                  </a:ext>
                </a:extLst>
              </a:tr>
            </a:tbl>
          </a:graphicData>
        </a:graphic>
      </p:graphicFrame>
      <p:sp>
        <p:nvSpPr>
          <p:cNvPr id="11093" name="yt_shape_11093"/>
          <p:cNvSpPr txBox="1"/>
          <p:nvPr/>
        </p:nvSpPr>
        <p:spPr>
          <a:xfrm>
            <a:off x="540119" y="2597343"/>
            <a:ext cx="10740457" cy="1388778"/>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10</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原创题</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数学活动中</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王老师给同学们出了一道题</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7_2f397"/>
              </a:rPr>
              <a:t>规定一种新运算</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对于任意有理数</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和</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b</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有</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Times New Roman" pitchFamily="24"/>
                <a:ea typeface="Times New Roman"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b</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b</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请你根据新运算</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2_ec164"/>
              </a:rPr>
              <a:t>计算</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en-US" altLang="zh-CN" sz="2400" b="0" i="0" u="none" dirty="0">
                <a:solidFill>
                  <a:srgbClr val="000000"/>
                </a:solidFill>
                <a:effectLst/>
                <a:latin typeface="Times New Roman" pitchFamily="24"/>
                <a:ea typeface="Times New Roman"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Times New Roman" pitchFamily="24"/>
                <a:ea typeface="宋体" pitchFamily="24"/>
              </a:rPr>
              <a:t>的值是</a:t>
            </a:r>
            <a:r>
              <a:rPr lang="zh-CN" altLang="zh-CN" sz="2400" b="0" i="0" u="none" dirty="0">
                <a:solidFill>
                  <a:srgbClr val="000000"/>
                </a:solidFill>
                <a:effectLst/>
                <a:latin typeface="宋体" pitchFamily="24"/>
                <a:ea typeface="宋体" pitchFamily="24"/>
              </a:rPr>
              <a:t>（</a:t>
            </a:r>
            <a:r>
              <a:rPr lang="zh-CN" altLang="zh-CN" sz="2400" b="0" i="0" u="none" dirty="0">
                <a:solidFill>
                  <a:srgbClr val="555369"/>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宋体" pitchFamily="24"/>
              </a:rPr>
              <a:t>B</a:t>
            </a:r>
            <a:r>
              <a:rPr lang="zh-CN" altLang="zh-CN" sz="2400" b="0" i="0" u="none" dirty="0">
                <a:solidFill>
                  <a:srgbClr val="555369"/>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1094" name="yt_table_11094"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41572179"/>
              </p:ext>
            </p:extLst>
          </p:nvPr>
        </p:nvGraphicFramePr>
        <p:xfrm>
          <a:off x="540056" y="4036909"/>
          <a:ext cx="8571866" cy="475488"/>
        </p:xfrm>
        <a:graphic>
          <a:graphicData uri="http://schemas.openxmlformats.org/drawingml/2006/table">
            <a:tbl>
              <a:tblPr/>
              <a:tblGrid>
                <a:gridCol w="2575243">
                  <a:extLst>
                    <a:ext uri="{9D8B030D-6E8A-4147-A177-3AD203B41FA5}">
                      <a16:colId xmlns:a16="http://schemas.microsoft.com/office/drawing/2014/main" val="10307"/>
                    </a:ext>
                  </a:extLst>
                </a:gridCol>
                <a:gridCol w="2405380">
                  <a:extLst>
                    <a:ext uri="{9D8B030D-6E8A-4147-A177-3AD203B41FA5}">
                      <a16:colId xmlns:a16="http://schemas.microsoft.com/office/drawing/2014/main" val="10308"/>
                    </a:ext>
                  </a:extLst>
                </a:gridCol>
                <a:gridCol w="2405380">
                  <a:extLst>
                    <a:ext uri="{9D8B030D-6E8A-4147-A177-3AD203B41FA5}">
                      <a16:colId xmlns:a16="http://schemas.microsoft.com/office/drawing/2014/main" val="10309"/>
                    </a:ext>
                  </a:extLst>
                </a:gridCol>
                <a:gridCol w="1185863">
                  <a:extLst>
                    <a:ext uri="{9D8B030D-6E8A-4147-A177-3AD203B41FA5}">
                      <a16:colId xmlns:a16="http://schemas.microsoft.com/office/drawing/2014/main" val="10310"/>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0</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3"/>
                  </a:ext>
                </a:extLst>
              </a:tr>
            </a:tbl>
          </a:graphicData>
        </a:graphic>
      </p:graphicFrame>
      <p:sp>
        <p:nvSpPr>
          <p:cNvPr id="11096" name="yt_shape_11096"/>
          <p:cNvSpPr txBox="1"/>
          <p:nvPr/>
        </p:nvSpPr>
        <p:spPr>
          <a:xfrm>
            <a:off x="540000" y="4563080"/>
            <a:ext cx="8683275" cy="428515"/>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输入</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按下图所示的程序运算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则输出的结果是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sp>
        <p:nvSpPr>
          <p:cNvPr id="11097" name="yt_shape_11097"/>
          <p:cNvSpPr txBox="1"/>
          <p:nvPr/>
        </p:nvSpPr>
        <p:spPr>
          <a:xfrm>
            <a:off x="3710732" y="5042383"/>
            <a:ext cx="4770537" cy="428515"/>
          </a:xfrm>
          <a:prstGeom prst="rect">
            <a:avLst/>
          </a:prstGeom>
        </p:spPr>
        <p:txBody>
          <a:bodyPr vert="horz" wrap="non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输入</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输出</a:t>
            </a:r>
            <a:endParaRPr lang="zh-CN" altLang="zh-CN" sz="2400" b="0" i="0" u="none">
              <a:solidFill>
                <a:srgbClr val="000000"/>
              </a:solidFill>
              <a:effectLst/>
              <a:latin typeface="Times New Roman" pitchFamily="24"/>
              <a:ea typeface="宋体" pitchFamily="24"/>
              <a:hlinkClick r:id="" action="ppaction://macro?name={&quot;type&quot;:&quot;ImageText&quot;,&quot;item&quot;:&quot;RunBorder&quot;,&quot;fontColor&quot;:&quot;000000&quot;,&quot;borderColor&quot;:&quot;000000&quot;}"/>
            </a:endParaRPr>
          </a:p>
        </p:txBody>
      </p:sp>
      <p:sp>
        <p:nvSpPr>
          <p:cNvPr id="2" name="yt_shape_矩形_2">
            <a:extLst>
              <a:ext uri="{FF2B5EF4-FFF2-40B4-BE49-F238E27FC236}">
                <a16:creationId xmlns:a16="http://schemas.microsoft.com/office/drawing/2014/main" id="{CBAE5257-0EDE-F3D5-C04B-DD3DBE88340B}"/>
              </a:ext>
            </a:extLst>
          </p:cNvPr>
          <p:cNvSpPr/>
          <p:nvPr/>
        </p:nvSpPr>
        <p:spPr>
          <a:xfrm>
            <a:off x="3733800" y="5105883"/>
            <a:ext cx="6096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yt_shape_矩形_3">
            <a:extLst>
              <a:ext uri="{FF2B5EF4-FFF2-40B4-BE49-F238E27FC236}">
                <a16:creationId xmlns:a16="http://schemas.microsoft.com/office/drawing/2014/main" id="{DB75BFC1-68FF-8082-1361-C24C0C57BD8B}"/>
              </a:ext>
            </a:extLst>
          </p:cNvPr>
          <p:cNvSpPr/>
          <p:nvPr/>
        </p:nvSpPr>
        <p:spPr>
          <a:xfrm>
            <a:off x="4648200" y="5105883"/>
            <a:ext cx="4572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yt_shape_矩形_4">
            <a:extLst>
              <a:ext uri="{FF2B5EF4-FFF2-40B4-BE49-F238E27FC236}">
                <a16:creationId xmlns:a16="http://schemas.microsoft.com/office/drawing/2014/main" id="{182E36A0-B95E-E523-C63D-58AA69E11852}"/>
              </a:ext>
            </a:extLst>
          </p:cNvPr>
          <p:cNvSpPr/>
          <p:nvPr/>
        </p:nvSpPr>
        <p:spPr>
          <a:xfrm>
            <a:off x="5410200" y="5105883"/>
            <a:ext cx="13716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yt_shape_矩形_5">
            <a:extLst>
              <a:ext uri="{FF2B5EF4-FFF2-40B4-BE49-F238E27FC236}">
                <a16:creationId xmlns:a16="http://schemas.microsoft.com/office/drawing/2014/main" id="{5E9C2C9E-D07C-269C-FBB0-6AE113CE4E4A}"/>
              </a:ext>
            </a:extLst>
          </p:cNvPr>
          <p:cNvSpPr/>
          <p:nvPr/>
        </p:nvSpPr>
        <p:spPr>
          <a:xfrm>
            <a:off x="7086601" y="5105883"/>
            <a:ext cx="4572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yt_shape_矩形_6">
            <a:extLst>
              <a:ext uri="{FF2B5EF4-FFF2-40B4-BE49-F238E27FC236}">
                <a16:creationId xmlns:a16="http://schemas.microsoft.com/office/drawing/2014/main" id="{5AD4809D-009F-B899-5C5A-C18706A80C88}"/>
              </a:ext>
            </a:extLst>
          </p:cNvPr>
          <p:cNvSpPr/>
          <p:nvPr/>
        </p:nvSpPr>
        <p:spPr>
          <a:xfrm>
            <a:off x="7848601" y="5105883"/>
            <a:ext cx="6096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E056A26-9676-4B79-EE64-294EDFE0088B}"/>
              </a:ext>
            </a:extLst>
          </p:cNvPr>
          <p:cNvSpPr txBox="1"/>
          <p:nvPr/>
        </p:nvSpPr>
        <p:spPr>
          <a:xfrm>
            <a:off x="8146189" y="154506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8" name="文本框 7">
            <a:extLst>
              <a:ext uri="{FF2B5EF4-FFF2-40B4-BE49-F238E27FC236}">
                <a16:creationId xmlns:a16="http://schemas.microsoft.com/office/drawing/2014/main" id="{10B91496-C9BC-E63E-CE88-726B9EE0CF89}"/>
              </a:ext>
            </a:extLst>
          </p:cNvPr>
          <p:cNvSpPr txBox="1"/>
          <p:nvPr/>
        </p:nvSpPr>
        <p:spPr>
          <a:xfrm>
            <a:off x="3548908" y="350151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9" name="文本框 8">
            <a:extLst>
              <a:ext uri="{FF2B5EF4-FFF2-40B4-BE49-F238E27FC236}">
                <a16:creationId xmlns:a16="http://schemas.microsoft.com/office/drawing/2014/main" id="{1D4CB7D4-0E28-0E01-7B52-0B782CBA4811}"/>
              </a:ext>
            </a:extLst>
          </p:cNvPr>
          <p:cNvSpPr txBox="1"/>
          <p:nvPr/>
        </p:nvSpPr>
        <p:spPr>
          <a:xfrm>
            <a:off x="8134886" y="4516274"/>
            <a:ext cx="942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build="allAtOnce"/>
      <p:bldP spid="9"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098" name="yt_shape_11098"/>
              <p:cNvSpPr txBox="1"/>
              <p:nvPr/>
            </p:nvSpPr>
            <p:spPr>
              <a:xfrm>
                <a:off x="540000" y="900000"/>
                <a:ext cx="4289636" cy="3181448"/>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计算</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6</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3</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6</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1098" name="yt_shape_11098" descr="{&quot;rangeId&quot;:26,&quot;hasSerialNum&quot;:1}"/>
              <p:cNvSpPr txBox="1">
                <a:spLocks noRot="1" noChangeAspect="1" noMove="1" noResize="1" noEditPoints="1" noAdjustHandles="1" noChangeArrowheads="1" noChangeShapeType="1" noTextEdit="1"/>
              </p:cNvSpPr>
              <p:nvPr/>
            </p:nvSpPr>
            <p:spPr>
              <a:xfrm>
                <a:off x="540000" y="900000"/>
                <a:ext cx="4289636" cy="3181448"/>
              </a:xfrm>
              <a:prstGeom prst="rect">
                <a:avLst/>
              </a:prstGeom>
              <a:blipFill>
                <a:blip r:embed="rId2"/>
                <a:stretch>
                  <a:fillRect l="-4410" t="-1724" b="-210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63589F6B-FCF3-C992-FCB1-4AB5E2A0D15A}"/>
                  </a:ext>
                </a:extLst>
              </p:cNvPr>
              <p:cNvSpPr txBox="1"/>
              <p:nvPr/>
            </p:nvSpPr>
            <p:spPr>
              <a:xfrm>
                <a:off x="449989" y="2010863"/>
                <a:ext cx="4428236" cy="77579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4</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endParaRPr lang="zh-CN" altLang="en-US">
                  <a:solidFill>
                    <a:srgbClr val="FF0000"/>
                  </a:solidFill>
                </a:endParaRPr>
              </a:p>
            </p:txBody>
          </p:sp>
        </mc:Choice>
        <mc:Fallback xmlns:a16="http://schemas.microsoft.com/office/drawing/2014/main" xmlns="">
          <p:sp>
            <p:nvSpPr>
              <p:cNvPr id="2" name="文本框 1" descr="{'rangeId': 26, 'hasSerialNum': 1}">
                <a:extLst>
                  <a:ext uri="{FF2B5EF4-FFF2-40B4-BE49-F238E27FC236}">
                    <a16:creationId xmlns:a16="http://schemas.microsoft.com/office/drawing/2014/main" id="{63589F6B-FCF3-C992-FCB1-4AB5E2A0D15A}"/>
                  </a:ext>
                </a:extLst>
              </p:cNvPr>
              <p:cNvSpPr txBox="1">
                <a:spLocks noRot="1" noChangeAspect="1" noMove="1" noResize="1" noEditPoints="1" noAdjustHandles="1" noChangeArrowheads="1" noChangeShapeType="1" noTextEdit="1"/>
              </p:cNvSpPr>
              <p:nvPr/>
            </p:nvSpPr>
            <p:spPr>
              <a:xfrm>
                <a:off x="449989" y="2010863"/>
                <a:ext cx="4428236" cy="775792"/>
              </a:xfrm>
              <a:prstGeom prst="rect">
                <a:avLst/>
              </a:prstGeom>
              <a:blipFill>
                <a:blip r:embed="rId3"/>
                <a:stretch>
                  <a:fillRect l="-2204" b="-47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4FC20DEA-5486-0740-5BFF-A9AD053BA621}"/>
                  </a:ext>
                </a:extLst>
              </p:cNvPr>
              <p:cNvSpPr txBox="1"/>
              <p:nvPr/>
            </p:nvSpPr>
            <p:spPr>
              <a:xfrm>
                <a:off x="1703512" y="2693043"/>
                <a:ext cx="1623124" cy="76849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1</a:t>
                </a:r>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5</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4FC20DEA-5486-0740-5BFF-A9AD053BA621}"/>
                  </a:ext>
                </a:extLst>
              </p:cNvPr>
              <p:cNvSpPr txBox="1">
                <a:spLocks noRot="1" noChangeAspect="1" noMove="1" noResize="1" noEditPoints="1" noAdjustHandles="1" noChangeArrowheads="1" noChangeShapeType="1" noTextEdit="1"/>
              </p:cNvSpPr>
              <p:nvPr/>
            </p:nvSpPr>
            <p:spPr>
              <a:xfrm>
                <a:off x="1703512" y="2693043"/>
                <a:ext cx="1623124" cy="768490"/>
              </a:xfrm>
              <a:prstGeom prst="rect">
                <a:avLst/>
              </a:prstGeom>
              <a:blipFill>
                <a:blip r:embed="rId4"/>
                <a:stretch>
                  <a:fillRect l="-5618" r="-5993" b="-238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E8A8FC49-394C-7F3C-3730-F539E67525AA}"/>
                  </a:ext>
                </a:extLst>
              </p:cNvPr>
              <p:cNvSpPr txBox="1"/>
              <p:nvPr/>
            </p:nvSpPr>
            <p:spPr>
              <a:xfrm>
                <a:off x="1703512" y="3367921"/>
                <a:ext cx="1470724" cy="729565"/>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6</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E8A8FC49-394C-7F3C-3730-F539E67525AA}"/>
                  </a:ext>
                </a:extLst>
              </p:cNvPr>
              <p:cNvSpPr txBox="1">
                <a:spLocks noRot="1" noChangeAspect="1" noMove="1" noResize="1" noEditPoints="1" noAdjustHandles="1" noChangeArrowheads="1" noChangeShapeType="1" noTextEdit="1"/>
              </p:cNvSpPr>
              <p:nvPr/>
            </p:nvSpPr>
            <p:spPr>
              <a:xfrm>
                <a:off x="1703512" y="3367921"/>
                <a:ext cx="1470724" cy="729565"/>
              </a:xfrm>
              <a:prstGeom prst="rect">
                <a:avLst/>
              </a:prstGeom>
              <a:blipFill>
                <a:blip r:embed="rId5"/>
                <a:stretch>
                  <a:fillRect l="-6198" r="-6612" b="-5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103" name="yt_shape_11103"/>
              <p:cNvSpPr txBox="1"/>
              <p:nvPr/>
            </p:nvSpPr>
            <p:spPr>
              <a:xfrm>
                <a:off x="540000" y="900000"/>
                <a:ext cx="7223131" cy="2752869"/>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3</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1103" name="yt_shape_11103" descr="{&quot;rangeId&quot;:27}"/>
              <p:cNvSpPr txBox="1">
                <a:spLocks noRot="1" noChangeAspect="1" noMove="1" noResize="1" noEditPoints="1" noAdjustHandles="1" noChangeArrowheads="1" noChangeShapeType="1" noTextEdit="1"/>
              </p:cNvSpPr>
              <p:nvPr/>
            </p:nvSpPr>
            <p:spPr>
              <a:xfrm>
                <a:off x="540000" y="900000"/>
                <a:ext cx="7223131" cy="2752869"/>
              </a:xfrm>
              <a:prstGeom prst="rect">
                <a:avLst/>
              </a:prstGeom>
              <a:blipFill>
                <a:blip r:embed="rId2"/>
                <a:stretch>
                  <a:fillRect l="-2618" r="-1605" b="-59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B3AE77CA-9B5B-52A2-4BC5-B90CCC5BA6C6}"/>
                  </a:ext>
                </a:extLst>
              </p:cNvPr>
              <p:cNvSpPr txBox="1"/>
              <p:nvPr/>
            </p:nvSpPr>
            <p:spPr>
              <a:xfrm>
                <a:off x="449989" y="1528644"/>
                <a:ext cx="7333362" cy="769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6</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4</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endParaRPr lang="zh-CN" altLang="en-US">
                  <a:solidFill>
                    <a:srgbClr val="FF0000"/>
                  </a:solidFill>
                </a:endParaRPr>
              </a:p>
            </p:txBody>
          </p:sp>
        </mc:Choice>
        <mc:Fallback xmlns:a16="http://schemas.microsoft.com/office/drawing/2014/main" xmlns="">
          <p:sp>
            <p:nvSpPr>
              <p:cNvPr id="2" name="文本框 1" descr="{'rangeId': 27}">
                <a:extLst>
                  <a:ext uri="{FF2B5EF4-FFF2-40B4-BE49-F238E27FC236}">
                    <a16:creationId xmlns:a16="http://schemas.microsoft.com/office/drawing/2014/main" id="{B3AE77CA-9B5B-52A2-4BC5-B90CCC5BA6C6}"/>
                  </a:ext>
                </a:extLst>
              </p:cNvPr>
              <p:cNvSpPr txBox="1">
                <a:spLocks noRot="1" noChangeAspect="1" noMove="1" noResize="1" noEditPoints="1" noAdjustHandles="1" noChangeArrowheads="1" noChangeShapeType="1" noTextEdit="1"/>
              </p:cNvSpPr>
              <p:nvPr/>
            </p:nvSpPr>
            <p:spPr>
              <a:xfrm>
                <a:off x="449989" y="1528644"/>
                <a:ext cx="7333362" cy="769061"/>
              </a:xfrm>
              <a:prstGeom prst="rect">
                <a:avLst/>
              </a:prstGeom>
              <a:blipFill>
                <a:blip r:embed="rId3"/>
                <a:stretch>
                  <a:fillRect l="-1330" r="-1247" b="-4762"/>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D3F2C50C-132B-FD85-9AF1-8702D44F1B3E}"/>
              </a:ext>
            </a:extLst>
          </p:cNvPr>
          <p:cNvSpPr txBox="1"/>
          <p:nvPr/>
        </p:nvSpPr>
        <p:spPr>
          <a:xfrm>
            <a:off x="1674209" y="2204093"/>
            <a:ext cx="443598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24</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16</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A52C267B-5CDE-A60C-A2E5-E0C491DF907A}"/>
              </a:ext>
            </a:extLst>
          </p:cNvPr>
          <p:cNvSpPr txBox="1"/>
          <p:nvPr/>
        </p:nvSpPr>
        <p:spPr>
          <a:xfrm>
            <a:off x="1674209" y="2679581"/>
            <a:ext cx="260718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endParaRPr lang="zh-CN" altLang="en-US">
              <a:solidFill>
                <a:srgbClr val="FF0000"/>
              </a:solidFill>
            </a:endParaRPr>
          </a:p>
        </p:txBody>
      </p:sp>
      <p:sp>
        <p:nvSpPr>
          <p:cNvPr id="5" name="文本框 4">
            <a:extLst>
              <a:ext uri="{FF2B5EF4-FFF2-40B4-BE49-F238E27FC236}">
                <a16:creationId xmlns:a16="http://schemas.microsoft.com/office/drawing/2014/main" id="{EF3F3E8B-6369-D9CF-CA0B-E68B5E16388C}"/>
              </a:ext>
            </a:extLst>
          </p:cNvPr>
          <p:cNvSpPr txBox="1"/>
          <p:nvPr/>
        </p:nvSpPr>
        <p:spPr>
          <a:xfrm>
            <a:off x="1674209" y="3155069"/>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1131</Words>
  <Application>Microsoft Office PowerPoint</Application>
  <PresentationFormat>宽屏</PresentationFormat>
  <Paragraphs>163</Paragraphs>
  <Slides>14</Slides>
  <Notes>0</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14</vt:i4>
      </vt:variant>
    </vt:vector>
  </HeadingPairs>
  <TitlesOfParts>
    <vt:vector size="41" baseType="lpstr">
      <vt:lpstr>,isEnd</vt:lpstr>
      <vt:lpstr>_⨹_1_3522dIsAddLine,isEnd</vt:lpstr>
      <vt:lpstr>_⨹_1_3c083,isEnd</vt:lpstr>
      <vt:lpstr>_⨹_1_8e097</vt:lpstr>
      <vt:lpstr>_⨹_11_41d21,isEnd</vt:lpstr>
      <vt:lpstr>_⨹_17_5534a</vt:lpstr>
      <vt:lpstr>_⨹_2_40840</vt:lpstr>
      <vt:lpstr>_⨹_2_ec164</vt:lpstr>
      <vt:lpstr>_⨹_4_8ebf6</vt:lpstr>
      <vt:lpstr>_⨹_5_25945</vt:lpstr>
      <vt:lpstr>_⨹_5_4df3d,isEnd</vt:lpstr>
      <vt:lpstr>_⨹_7_2f397</vt:lpstr>
      <vt:lpstr>Finished</vt:lpstr>
      <vt:lpstr>IsAddLine</vt:lpstr>
      <vt:lpstr>等线</vt:lpstr>
      <vt:lpstr>等线 Light</vt:lpstr>
      <vt:lpstr>黑体</vt:lpstr>
      <vt:lpstr>楷体</vt:lpstr>
      <vt:lpstr>宋体</vt:lpstr>
      <vt:lpstr>微软雅黑</vt:lpstr>
      <vt:lpstr>Arial</vt:lpstr>
      <vt:lpstr>Calibri</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阳鑫</cp:lastModifiedBy>
  <cp:revision>11</cp:revision>
  <dcterms:created xsi:type="dcterms:W3CDTF">2024-07-28T13:31:34Z</dcterms:created>
  <dcterms:modified xsi:type="dcterms:W3CDTF">2024-07-28T15:34:38Z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