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4" r:id="rId6"/>
    <p:sldId id="376" r:id="rId7"/>
    <p:sldId id="377" r:id="rId8"/>
    <p:sldId id="379" r:id="rId9"/>
    <p:sldId id="380" r:id="rId10"/>
    <p:sldId id="381" r:id="rId11"/>
    <p:sldId id="384" r:id="rId12"/>
    <p:sldId id="388" r:id="rId13"/>
    <p:sldId id="391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7" name="yt_shape_12747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2746" name="yt_image_12746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9" name="yt_shape_12749"/>
          <p:cNvSpPr txBox="1"/>
          <p:nvPr/>
        </p:nvSpPr>
        <p:spPr>
          <a:xfrm>
            <a:off x="540000" y="1558730"/>
            <a:ext cx="233717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50" name="yt_shape_12750"/>
              <p:cNvSpPr txBox="1"/>
              <p:nvPr/>
            </p:nvSpPr>
            <p:spPr>
              <a:xfrm>
                <a:off x="540000" y="2058295"/>
                <a:ext cx="11057129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在式子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750" name="yt_shape_1275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8295"/>
                <a:ext cx="11057129" cy="641394"/>
              </a:xfrm>
              <a:prstGeom prst="rect">
                <a:avLst/>
              </a:prstGeom>
              <a:blipFill>
                <a:blip r:embed="rId3"/>
                <a:stretch>
                  <a:fillRect l="-1710" r="-77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52" name="yt_table_1275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114161"/>
              </p:ext>
            </p:extLst>
          </p:nvPr>
        </p:nvGraphicFramePr>
        <p:xfrm>
          <a:off x="540056" y="2750477"/>
          <a:ext cx="5287963" cy="1901952"/>
        </p:xfrm>
        <a:graphic>
          <a:graphicData uri="http://schemas.openxmlformats.org/drawingml/2006/table">
            <a:tbl>
              <a:tblPr/>
              <a:tblGrid>
                <a:gridCol w="5287963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p:sp>
        <p:nvSpPr>
          <p:cNvPr id="12754" name="yt_shape_12754"/>
          <p:cNvSpPr txBox="1"/>
          <p:nvPr/>
        </p:nvSpPr>
        <p:spPr>
          <a:xfrm>
            <a:off x="540000" y="4702797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代数式书写规范的是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55" name="yt_table_12755" title="H_83.4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6243065"/>
                  </p:ext>
                </p:extLst>
              </p:nvPr>
            </p:nvGraphicFramePr>
            <p:xfrm>
              <a:off x="540056" y="5182100"/>
              <a:ext cx="5042218" cy="1060387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2466975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755" name="yt_table_12755" descr="{&quot;rangeId&quot;:3,&quot;type&quot;:&quot;Option&quot;}" title="H_83.4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6243065"/>
                  </p:ext>
                </p:extLst>
              </p:nvPr>
            </p:nvGraphicFramePr>
            <p:xfrm>
              <a:off x="540056" y="5182100"/>
              <a:ext cx="5042218" cy="1060387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2466975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0"/>
                      </a:ext>
                    </a:extLst>
                  </a:tr>
                  <a:tr h="6360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4286" r="-95745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3900327">
            <a:extLst>
              <a:ext uri="{FF2B5EF4-FFF2-40B4-BE49-F238E27FC236}">
                <a16:creationId xmlns:a16="http://schemas.microsoft.com/office/drawing/2014/main" id="{516A57DA-83CA-34E0-E8D7-AC44EB7F79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35CC0D-B2C0-C9A6-302F-803AF3EBC51F}"/>
              </a:ext>
            </a:extLst>
          </p:cNvPr>
          <p:cNvSpPr txBox="1"/>
          <p:nvPr/>
        </p:nvSpPr>
        <p:spPr>
          <a:xfrm>
            <a:off x="10587382" y="2011489"/>
            <a:ext cx="383286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27F90D-9D08-D940-6E9D-5AD0922141E0}"/>
              </a:ext>
            </a:extLst>
          </p:cNvPr>
          <p:cNvSpPr txBox="1"/>
          <p:nvPr/>
        </p:nvSpPr>
        <p:spPr>
          <a:xfrm>
            <a:off x="6012589" y="46559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" name="yt_shape_12801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00" name="yt_image_12800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3" name="yt_shape_12803"/>
          <p:cNvSpPr txBox="1"/>
          <p:nvPr/>
        </p:nvSpPr>
        <p:spPr>
          <a:xfrm>
            <a:off x="540119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的和的积用代数式表示为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ca20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0B5E7E-ED08-D936-48BE-42414282979D}"/>
              </a:ext>
            </a:extLst>
          </p:cNvPr>
          <p:cNvSpPr txBox="1"/>
          <p:nvPr/>
        </p:nvSpPr>
        <p:spPr>
          <a:xfrm>
            <a:off x="5834908" y="1517316"/>
            <a:ext cx="196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0981D2-45EB-7DFC-7594-500C2EBA2C41}"/>
              </a:ext>
            </a:extLst>
          </p:cNvPr>
          <p:cNvSpPr txBox="1"/>
          <p:nvPr/>
        </p:nvSpPr>
        <p:spPr>
          <a:xfrm>
            <a:off x="1059708" y="249603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6" name="yt_shape_12806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05" name="yt_image_12805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8" name="yt_shape_12808"/>
          <p:cNvSpPr txBox="1"/>
          <p:nvPr/>
        </p:nvSpPr>
        <p:spPr>
          <a:xfrm>
            <a:off x="540119" y="1591869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为鼓励市民节约用水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某地推行阶梯式水价计费制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52b1"/>
              </a:rPr>
              <a:t>每户居民每月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用水不超过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立方米的按每立方米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元计费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立方米而未超过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b389"/>
              </a:rPr>
              <a:t>立方米的部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分按每立方米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元计费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立方米的部分按每立方米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元计费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若某户居民在一个月内用水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则该用户这个月应交水费多少元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因为某户居民在一个月内用水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所以该用户这个月应交水费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若某户居民在一个月内用水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则该用户这个月应交水费多少元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因为某户居民在一个月内用水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所以该用户这个月应交水费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8DD0C7-6441-AFED-8C88-CF3F9612E38E}"/>
              </a:ext>
            </a:extLst>
          </p:cNvPr>
          <p:cNvSpPr txBox="1"/>
          <p:nvPr/>
        </p:nvSpPr>
        <p:spPr>
          <a:xfrm>
            <a:off x="450108" y="3447015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因为某户居民在一个月内用水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0BBC3F-828C-93D4-63DC-0E0BA4B7C84B}"/>
              </a:ext>
            </a:extLst>
          </p:cNvPr>
          <p:cNvSpPr txBox="1"/>
          <p:nvPr/>
        </p:nvSpPr>
        <p:spPr>
          <a:xfrm>
            <a:off x="450108" y="3922503"/>
            <a:ext cx="484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所以该用户这个月应交水费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56604E-65D2-0843-E3A3-F2E08E4A1411}"/>
              </a:ext>
            </a:extLst>
          </p:cNvPr>
          <p:cNvSpPr txBox="1"/>
          <p:nvPr/>
        </p:nvSpPr>
        <p:spPr>
          <a:xfrm>
            <a:off x="450108" y="4873479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因为某户居民在一个月内用水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2ADABF-A091-C11D-3D33-D9A4B1317FB6}"/>
              </a:ext>
            </a:extLst>
          </p:cNvPr>
          <p:cNvSpPr txBox="1"/>
          <p:nvPr/>
        </p:nvSpPr>
        <p:spPr>
          <a:xfrm>
            <a:off x="450108" y="5348967"/>
            <a:ext cx="9236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所以该用户这个月应交水费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3" name="yt_shape_1281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若某户居民在一个月内用水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则该用户这个月应交水费多少元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因为某户居民在一个月内用水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所以该用户这个月应交水费是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68824"/>
              </a:rPr>
              <a:t>＋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05E425-2ACB-C4BF-1BAB-EB4E498A91BB}"/>
              </a:ext>
            </a:extLst>
          </p:cNvPr>
          <p:cNvSpPr txBox="1"/>
          <p:nvPr/>
        </p:nvSpPr>
        <p:spPr>
          <a:xfrm>
            <a:off x="450108" y="1328682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因为某户居民在一个月内用水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EDC250-BCFC-7BCC-3B77-3E7FAE2F7BB5}"/>
              </a:ext>
            </a:extLst>
          </p:cNvPr>
          <p:cNvSpPr txBox="1"/>
          <p:nvPr/>
        </p:nvSpPr>
        <p:spPr>
          <a:xfrm>
            <a:off x="450108" y="1804170"/>
            <a:ext cx="1136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所以该用户这个月应交水费是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68824"/>
              </a:rPr>
              <a:t>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F4F3E6-499A-AF34-244D-D50709DF1680}"/>
              </a:ext>
            </a:extLst>
          </p:cNvPr>
          <p:cNvSpPr txBox="1"/>
          <p:nvPr/>
        </p:nvSpPr>
        <p:spPr>
          <a:xfrm>
            <a:off x="450108" y="2279658"/>
            <a:ext cx="1458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15" name="yt_shape_12815"/>
              <p:cNvSpPr txBox="1"/>
              <p:nvPr/>
            </p:nvSpPr>
            <p:spPr>
              <a:xfrm>
                <a:off x="540119" y="900198"/>
                <a:ext cx="11492915" cy="53576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分别求出代数式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6f49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62dfe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64aaf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22fee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①②③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你发现这两个代数式有什么关系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直接写出结论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利用你发现的规律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437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15" name="yt_shape_12815" descr="{&quot;rangeId&quot;:2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5357621"/>
              </a:xfrm>
              <a:prstGeom prst="rect">
                <a:avLst/>
              </a:prstGeom>
              <a:blipFill>
                <a:blip r:embed="rId2"/>
                <a:stretch>
                  <a:fillRect l="-1645" t="-2048" b="-25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F08456-0CCB-0203-EE95-672B1E9338B0}"/>
              </a:ext>
            </a:extLst>
          </p:cNvPr>
          <p:cNvSpPr txBox="1"/>
          <p:nvPr/>
        </p:nvSpPr>
        <p:spPr>
          <a:xfrm>
            <a:off x="450108" y="1823863"/>
            <a:ext cx="1106392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62dfe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806985-E052-73C7-4773-7CA45ADD4108}"/>
              </a:ext>
            </a:extLst>
          </p:cNvPr>
          <p:cNvSpPr txBox="1"/>
          <p:nvPr/>
        </p:nvSpPr>
        <p:spPr>
          <a:xfrm>
            <a:off x="450108" y="2226199"/>
            <a:ext cx="2567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D9D5F2-FE6E-1D9C-3010-0EA8D8FFBEF9}"/>
                  </a:ext>
                </a:extLst>
              </p:cNvPr>
              <p:cNvSpPr txBox="1"/>
              <p:nvPr/>
            </p:nvSpPr>
            <p:spPr>
              <a:xfrm>
                <a:off x="450108" y="2628535"/>
                <a:ext cx="11122661" cy="6683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64aaf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hasSerialNum': 1, 'pageBreak': True}">
                <a:extLst>
                  <a:ext uri="{FF2B5EF4-FFF2-40B4-BE49-F238E27FC236}">
                    <a16:creationId xmlns:a16="http://schemas.microsoft.com/office/drawing/2014/main" id="{18D9D5F2-FE6E-1D9C-3010-0EA8D8FFBE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28535"/>
                <a:ext cx="11122661" cy="668350"/>
              </a:xfrm>
              <a:prstGeom prst="rect">
                <a:avLst/>
              </a:prstGeom>
              <a:blipFill>
                <a:blip r:embed="rId3"/>
                <a:stretch>
                  <a:fillRect l="-877" t="-1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8A9022-6606-1748-13CA-611A83746F8F}"/>
                  </a:ext>
                </a:extLst>
              </p:cNvPr>
              <p:cNvSpPr txBox="1"/>
              <p:nvPr/>
            </p:nvSpPr>
            <p:spPr>
              <a:xfrm>
                <a:off x="450108" y="3203273"/>
                <a:ext cx="2534349" cy="6683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hasSerialNum': 1, 'pageBreak': True}">
                <a:extLst>
                  <a:ext uri="{FF2B5EF4-FFF2-40B4-BE49-F238E27FC236}">
                    <a16:creationId xmlns:a16="http://schemas.microsoft.com/office/drawing/2014/main" id="{328A9022-6606-1748-13CA-611A83746F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03273"/>
                <a:ext cx="2534349" cy="668351"/>
              </a:xfrm>
              <a:prstGeom prst="rect">
                <a:avLst/>
              </a:prstGeom>
              <a:blipFill>
                <a:blip r:embed="rId4"/>
                <a:stretch>
                  <a:fillRect l="-3846" r="-3606" b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E56C469-B2F2-40C0-8F11-664665C31B92}"/>
              </a:ext>
            </a:extLst>
          </p:cNvPr>
          <p:cNvSpPr txBox="1"/>
          <p:nvPr/>
        </p:nvSpPr>
        <p:spPr>
          <a:xfrm>
            <a:off x="450108" y="3778012"/>
            <a:ext cx="1121632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22fee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5ABDC5-DE9D-DF3C-1681-EA941928DD6D}"/>
              </a:ext>
            </a:extLst>
          </p:cNvPr>
          <p:cNvSpPr txBox="1"/>
          <p:nvPr/>
        </p:nvSpPr>
        <p:spPr>
          <a:xfrm>
            <a:off x="450108" y="4180348"/>
            <a:ext cx="33265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E61E4F-047E-4B07-18AA-61BE39C21897}"/>
              </a:ext>
            </a:extLst>
          </p:cNvPr>
          <p:cNvSpPr txBox="1"/>
          <p:nvPr/>
        </p:nvSpPr>
        <p:spPr>
          <a:xfrm>
            <a:off x="450108" y="4985020"/>
            <a:ext cx="52854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4303FD-1B56-EAEA-4A2E-747278B66014}"/>
              </a:ext>
            </a:extLst>
          </p:cNvPr>
          <p:cNvSpPr txBox="1"/>
          <p:nvPr/>
        </p:nvSpPr>
        <p:spPr>
          <a:xfrm>
            <a:off x="450108" y="5789692"/>
            <a:ext cx="9628887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p:sp>
        <p:nvSpPr>
          <p:cNvPr id="12757" name="yt_shape_12757"/>
          <p:cNvSpPr txBox="1"/>
          <p:nvPr/>
        </p:nvSpPr>
        <p:spPr>
          <a:xfrm>
            <a:off x="540000" y="1399565"/>
            <a:ext cx="8749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的差的平方的一半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58" name="yt_table_12758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4182133"/>
                  </p:ext>
                </p:extLst>
              </p:nvPr>
            </p:nvGraphicFramePr>
            <p:xfrm>
              <a:off x="540056" y="1878868"/>
              <a:ext cx="6340793" cy="1342898"/>
            </p:xfrm>
            <a:graphic>
              <a:graphicData uri="http://schemas.openxmlformats.org/drawingml/2006/table">
                <a:tbl>
                  <a:tblPr/>
                  <a:tblGrid>
                    <a:gridCol w="3672205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2668588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758" name="yt_table_12758" descr="{&quot;rangeId&quot;:5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4182133"/>
                  </p:ext>
                </p:extLst>
              </p:nvPr>
            </p:nvGraphicFramePr>
            <p:xfrm>
              <a:off x="540056" y="1878868"/>
              <a:ext cx="6340793" cy="1265428"/>
            </p:xfrm>
            <a:graphic>
              <a:graphicData uri="http://schemas.openxmlformats.org/drawingml/2006/table">
                <a:tbl>
                  <a:tblPr/>
                  <a:tblGrid>
                    <a:gridCol w="3672205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2668588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2637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7671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2637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7671" t="-100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759" name="yt_shape_12759"/>
          <p:cNvSpPr txBox="1"/>
          <p:nvPr/>
        </p:nvSpPr>
        <p:spPr>
          <a:xfrm>
            <a:off x="540119" y="3194805"/>
            <a:ext cx="1145395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某公司去年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月的利润为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月减少了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月增加了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8271"/>
              </a:rPr>
              <a:t>5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月的利润为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0" name="yt_table_1276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679845"/>
              </p:ext>
            </p:extLst>
          </p:nvPr>
        </p:nvGraphicFramePr>
        <p:xfrm>
          <a:off x="540056" y="4154240"/>
          <a:ext cx="5170488" cy="1901952"/>
        </p:xfrm>
        <a:graphic>
          <a:graphicData uri="http://schemas.openxmlformats.org/drawingml/2006/table">
            <a:tbl>
              <a:tblPr/>
              <a:tblGrid>
                <a:gridCol w="5170488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</a:tbl>
          </a:graphicData>
        </a:graphic>
      </p:graphicFrame>
      <p:pic>
        <p:nvPicPr>
          <p:cNvPr id="3" name="yt_shape_1722173900397">
            <a:extLst>
              <a:ext uri="{FF2B5EF4-FFF2-40B4-BE49-F238E27FC236}">
                <a16:creationId xmlns:a16="http://schemas.microsoft.com/office/drawing/2014/main" id="{55B98399-224C-1C74-C700-2094E56795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450A28-6DF1-5E43-0B2E-8D53CCA5DDDB}"/>
              </a:ext>
            </a:extLst>
          </p:cNvPr>
          <p:cNvSpPr txBox="1"/>
          <p:nvPr/>
        </p:nvSpPr>
        <p:spPr>
          <a:xfrm>
            <a:off x="83017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FE5168-1B26-505E-9051-E8AC32B06337}"/>
              </a:ext>
            </a:extLst>
          </p:cNvPr>
          <p:cNvSpPr txBox="1"/>
          <p:nvPr/>
        </p:nvSpPr>
        <p:spPr>
          <a:xfrm>
            <a:off x="3791744" y="36234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2" name="yt_shape_12762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某同学参加了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公里健康跑项目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他从起点开始以平均每分钟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edb2,isEnd"/>
              </a:rPr>
              <a:t>公里的速度跑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此时他离健康跑终点的路程为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429e,isEnd"/>
              </a:rPr>
              <a:t>的代数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若个位数字为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十位数字为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百位数字为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1ed3,isEnd"/>
              </a:rPr>
              <a:t>则这个三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的式子可表示为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某窗户的形状如图所示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图中长度单位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其中上部是半径为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2f61,isEnd"/>
              </a:rPr>
              <a:t>的半圆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下部是宽为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的式子表示窗户的面积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444B7B-C82E-470E-FA8C-A6129D258EC7}"/>
              </a:ext>
            </a:extLst>
          </p:cNvPr>
          <p:cNvSpPr txBox="1"/>
          <p:nvPr/>
        </p:nvSpPr>
        <p:spPr>
          <a:xfrm>
            <a:off x="6241308" y="1328682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5DFD09-545B-90E5-A3A6-5C7D7CE90E7C}"/>
              </a:ext>
            </a:extLst>
          </p:cNvPr>
          <p:cNvSpPr txBox="1"/>
          <p:nvPr/>
        </p:nvSpPr>
        <p:spPr>
          <a:xfrm>
            <a:off x="4355358" y="2755146"/>
            <a:ext cx="177673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2765" title="H_101.5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4437112"/>
            <a:ext cx="1013997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767"/>
              <p:cNvSpPr txBox="1"/>
              <p:nvPr/>
            </p:nvSpPr>
            <p:spPr>
              <a:xfrm>
                <a:off x="540000" y="4259807"/>
                <a:ext cx="2870979" cy="1316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7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59807"/>
                <a:ext cx="2870979" cy="1316899"/>
              </a:xfrm>
              <a:prstGeom prst="rect">
                <a:avLst/>
              </a:prstGeom>
              <a:blipFill>
                <a:blip r:embed="rId3"/>
                <a:stretch>
                  <a:fillRect l="-6582" r="-3609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73A7C0F-2E8E-C7B3-E308-BD14653036C1}"/>
                  </a:ext>
                </a:extLst>
              </p:cNvPr>
              <p:cNvSpPr txBox="1"/>
              <p:nvPr/>
            </p:nvSpPr>
            <p:spPr>
              <a:xfrm>
                <a:off x="449989" y="4213001"/>
                <a:ext cx="3023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73A7C0F-2E8E-C7B3-E308-BD14653036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13001"/>
                <a:ext cx="3023299" cy="765061"/>
              </a:xfrm>
              <a:prstGeom prst="rect">
                <a:avLst/>
              </a:prstGeom>
              <a:blipFill>
                <a:blip r:embed="rId4"/>
                <a:stretch>
                  <a:fillRect l="-3226" r="-141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2B779A-7800-355E-58A0-B317564DD8CD}"/>
                  </a:ext>
                </a:extLst>
              </p:cNvPr>
              <p:cNvSpPr txBox="1"/>
              <p:nvPr/>
            </p:nvSpPr>
            <p:spPr>
              <a:xfrm>
                <a:off x="1289380" y="4884450"/>
                <a:ext cx="21215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2B779A-7800-355E-58A0-B317564DD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380" y="4884450"/>
                <a:ext cx="2121599" cy="726326"/>
              </a:xfrm>
              <a:prstGeom prst="rect">
                <a:avLst/>
              </a:prstGeom>
              <a:blipFill>
                <a:blip r:embed="rId5"/>
                <a:stretch>
                  <a:fillRect l="-4598" r="-431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9" name="yt_shape_12769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成反比例关系</a:t>
            </a:r>
          </a:p>
        </p:txBody>
      </p:sp>
      <p:sp>
        <p:nvSpPr>
          <p:cNvPr id="12770" name="yt_shape_12770"/>
          <p:cNvSpPr txBox="1"/>
          <p:nvPr/>
        </p:nvSpPr>
        <p:spPr>
          <a:xfrm>
            <a:off x="540000" y="1399565"/>
            <a:ext cx="69201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71" name="yt_table_12771" title="H_97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2011366"/>
                  </p:ext>
                </p:extLst>
              </p:nvPr>
            </p:nvGraphicFramePr>
            <p:xfrm>
              <a:off x="540056" y="1878868"/>
              <a:ext cx="4698937" cy="1311275"/>
            </p:xfrm>
            <a:graphic>
              <a:graphicData uri="http://schemas.openxmlformats.org/drawingml/2006/table">
                <a:tbl>
                  <a:tblPr/>
                  <a:tblGrid>
                    <a:gridCol w="2711768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  <a:gridCol w="1987169">
                      <a:extLst>
                        <a:ext uri="{9D8B030D-6E8A-4147-A177-3AD203B41FA5}">
                          <a16:colId xmlns:a16="http://schemas.microsoft.com/office/drawing/2014/main" val="106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771" name="yt_table_12771" descr="{&quot;rangeId&quot;:9,&quot;type&quot;:&quot;Option&quot;}" title="H_97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2011366"/>
                  </p:ext>
                </p:extLst>
              </p:nvPr>
            </p:nvGraphicFramePr>
            <p:xfrm>
              <a:off x="540056" y="1878868"/>
              <a:ext cx="4698937" cy="1235647"/>
            </p:xfrm>
            <a:graphic>
              <a:graphicData uri="http://schemas.openxmlformats.org/drawingml/2006/table">
                <a:tbl>
                  <a:tblPr/>
                  <a:tblGrid>
                    <a:gridCol w="2711768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  <a:gridCol w="1987169">
                      <a:extLst>
                        <a:ext uri="{9D8B030D-6E8A-4147-A177-3AD203B41FA5}">
                          <a16:colId xmlns:a16="http://schemas.microsoft.com/office/drawing/2014/main" val="10637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810" b="-11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8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051" r="-73094" b="-171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810" t="-105051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3900471">
            <a:extLst>
              <a:ext uri="{FF2B5EF4-FFF2-40B4-BE49-F238E27FC236}">
                <a16:creationId xmlns:a16="http://schemas.microsoft.com/office/drawing/2014/main" id="{1A5CC900-C0E6-0B72-105C-3943FDC2EC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7B5B15-94AB-EAE1-4769-283635EF63C1}"/>
              </a:ext>
            </a:extLst>
          </p:cNvPr>
          <p:cNvSpPr txBox="1"/>
          <p:nvPr/>
        </p:nvSpPr>
        <p:spPr>
          <a:xfrm>
            <a:off x="64729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2" name="yt_shape_12772"/>
          <p:cNvSpPr txBox="1"/>
          <p:nvPr/>
        </p:nvSpPr>
        <p:spPr>
          <a:xfrm>
            <a:off x="540000" y="900000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某公司计划修建铁路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铺轨天数和每天铺轨量如下表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773" name="yt_table_1277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977789"/>
              </p:ext>
            </p:extLst>
          </p:nvPr>
        </p:nvGraphicFramePr>
        <p:xfrm>
          <a:off x="540000" y="153166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93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1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1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1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4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每天铺轨量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铺轨天数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780" name="yt_shape_12780"/>
              <p:cNvSpPr txBox="1"/>
              <p:nvPr/>
            </p:nvSpPr>
            <p:spPr>
              <a:xfrm>
                <a:off x="540119" y="2935273"/>
                <a:ext cx="11492915" cy="35230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这条铁路的长度共有多少千米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这条铁路长度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铺轨天数是怎样随着每天的铺轨量的变化而变化的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铺轨天数是随着每天铺轨量的减少而增加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表示铺轨天数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表示每天的铺轨量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用式子表示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e37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成什么比例关系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成反比例关系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780" name="yt_shape_12780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35273"/>
                <a:ext cx="11492915" cy="3523080"/>
              </a:xfrm>
              <a:prstGeom prst="rect">
                <a:avLst/>
              </a:prstGeom>
              <a:blipFill>
                <a:blip r:embed="rId2"/>
                <a:stretch>
                  <a:fillRect l="-1645" t="-1560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4464AF-FC11-71DA-40CF-B39C4589F0D9}"/>
              </a:ext>
            </a:extLst>
          </p:cNvPr>
          <p:cNvSpPr txBox="1"/>
          <p:nvPr/>
        </p:nvSpPr>
        <p:spPr>
          <a:xfrm>
            <a:off x="450108" y="3363956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这条铁路长度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5F191D-2C42-52A6-F397-0747A8E00BB5}"/>
              </a:ext>
            </a:extLst>
          </p:cNvPr>
          <p:cNvSpPr txBox="1"/>
          <p:nvPr/>
        </p:nvSpPr>
        <p:spPr>
          <a:xfrm>
            <a:off x="450108" y="4314931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铺轨天数是随着每天铺轨量的减少而增加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353FFE-47B8-5735-5B72-88A77702D8D0}"/>
                  </a:ext>
                </a:extLst>
              </p:cNvPr>
              <p:cNvSpPr txBox="1"/>
              <p:nvPr/>
            </p:nvSpPr>
            <p:spPr>
              <a:xfrm>
                <a:off x="450108" y="5741395"/>
                <a:ext cx="7623873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成反比例关系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0, 'mathAnswerShape': 1}">
                <a:extLst>
                  <a:ext uri="{FF2B5EF4-FFF2-40B4-BE49-F238E27FC236}">
                    <a16:creationId xmlns:a16="http://schemas.microsoft.com/office/drawing/2014/main" id="{6B353FFE-47B8-5735-5B72-88A77702D8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41395"/>
                <a:ext cx="7623873" cy="729692"/>
              </a:xfrm>
              <a:prstGeom prst="rect">
                <a:avLst/>
              </a:prstGeom>
              <a:blipFill>
                <a:blip r:embed="rId3"/>
                <a:stretch>
                  <a:fillRect l="-1280" r="-128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代数式的意义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83" name="yt_shape_12783"/>
              <p:cNvSpPr txBox="1"/>
              <p:nvPr/>
            </p:nvSpPr>
            <p:spPr>
              <a:xfrm>
                <a:off x="540000" y="1399565"/>
                <a:ext cx="4677178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的意义是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783" name="yt_shape_1278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677178" cy="605422"/>
              </a:xfrm>
              <a:prstGeom prst="rect">
                <a:avLst/>
              </a:prstGeom>
              <a:blipFill>
                <a:blip r:embed="rId2"/>
                <a:stretch>
                  <a:fillRect l="-4042" r="-2999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85" name="yt_table_1278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478684"/>
              </p:ext>
            </p:extLst>
          </p:nvPr>
        </p:nvGraphicFramePr>
        <p:xfrm>
          <a:off x="540056" y="2055775"/>
          <a:ext cx="4348163" cy="1901952"/>
        </p:xfrm>
        <a:graphic>
          <a:graphicData uri="http://schemas.openxmlformats.org/drawingml/2006/table">
            <a:tbl>
              <a:tblPr/>
              <a:tblGrid>
                <a:gridCol w="434816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的和所得的商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</a:tbl>
          </a:graphicData>
        </a:graphic>
      </p:graphicFrame>
      <p:pic>
        <p:nvPicPr>
          <p:cNvPr id="3" name="yt_shape_1722173900551">
            <a:extLst>
              <a:ext uri="{FF2B5EF4-FFF2-40B4-BE49-F238E27FC236}">
                <a16:creationId xmlns:a16="http://schemas.microsoft.com/office/drawing/2014/main" id="{0A6E868E-B417-18D7-6624-360978FF02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10168A-AFDA-90C4-9B5C-641FBD9CAA94}"/>
              </a:ext>
            </a:extLst>
          </p:cNvPr>
          <p:cNvSpPr txBox="1"/>
          <p:nvPr/>
        </p:nvSpPr>
        <p:spPr>
          <a:xfrm>
            <a:off x="4251671" y="1352759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7" name="yt_shape_1278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腹有诗书气自华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最是书香能放远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为鼓励和推广全民阅读活动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2b66"/>
              </a:rPr>
              <a:t>某书店开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促销方法是将原价为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元的一批图书以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97d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能正确表达这批图书的促销方法的是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88" name="yt_table_1278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35684"/>
              </p:ext>
            </p:extLst>
          </p:nvPr>
        </p:nvGraphicFramePr>
        <p:xfrm>
          <a:off x="540056" y="2339566"/>
          <a:ext cx="5910263" cy="1901952"/>
        </p:xfrm>
        <a:graphic>
          <a:graphicData uri="http://schemas.openxmlformats.org/drawingml/2006/table">
            <a:tbl>
              <a:tblPr/>
              <a:tblGrid>
                <a:gridCol w="5910263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在原价的基础上打八折后再减去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在原价的基础上打两折后再减去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在原价的基础上减去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元后再打八折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在原价的基础上减去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元后再打八折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E97D1CE-5C34-2208-1854-26166A289348}"/>
              </a:ext>
            </a:extLst>
          </p:cNvPr>
          <p:cNvSpPr txBox="1"/>
          <p:nvPr/>
        </p:nvSpPr>
        <p:spPr>
          <a:xfrm>
            <a:off x="807010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0" name="yt_shape_12790"/>
          <p:cNvSpPr txBox="1"/>
          <p:nvPr/>
        </p:nvSpPr>
        <p:spPr>
          <a:xfrm>
            <a:off x="540000" y="900000"/>
            <a:ext cx="885979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乙两人赋予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实际意义如下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若正方形的边长为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表示正方形的周长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若梨的单价为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千克梨的金额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2793" name="yt_table_127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863354"/>
              </p:ext>
            </p:extLst>
          </p:nvPr>
        </p:nvGraphicFramePr>
        <p:xfrm>
          <a:off x="540056" y="2337909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乙都对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只有甲对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只有乙对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乙都错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7FEEA5C-8284-B299-AEF9-0D05D188BBB0}"/>
              </a:ext>
            </a:extLst>
          </p:cNvPr>
          <p:cNvSpPr txBox="1"/>
          <p:nvPr/>
        </p:nvSpPr>
        <p:spPr>
          <a:xfrm>
            <a:off x="8393839" y="853194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5" name="yt_shape_12795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代数式的值</a:t>
            </a:r>
          </a:p>
        </p:txBody>
      </p:sp>
      <p:sp>
        <p:nvSpPr>
          <p:cNvPr id="12796" name="yt_shape_12796"/>
          <p:cNvSpPr txBox="1"/>
          <p:nvPr/>
        </p:nvSpPr>
        <p:spPr>
          <a:xfrm>
            <a:off x="540000" y="1399565"/>
            <a:ext cx="58974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97" name="yt_table_127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636685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</a:tbl>
          </a:graphicData>
        </a:graphic>
      </p:graphicFrame>
      <p:sp>
        <p:nvSpPr>
          <p:cNvPr id="12799" name="yt_shape_12799"/>
          <p:cNvSpPr txBox="1"/>
          <p:nvPr/>
        </p:nvSpPr>
        <p:spPr>
          <a:xfrm>
            <a:off x="540000" y="2405039"/>
            <a:ext cx="59856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00632">
            <a:extLst>
              <a:ext uri="{FF2B5EF4-FFF2-40B4-BE49-F238E27FC236}">
                <a16:creationId xmlns:a16="http://schemas.microsoft.com/office/drawing/2014/main" id="{C65BD682-5A5F-B88C-382C-B5E3DD018F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A85E11-FF77-9027-2B21-C0036B87ED25}"/>
              </a:ext>
            </a:extLst>
          </p:cNvPr>
          <p:cNvSpPr txBox="1"/>
          <p:nvPr/>
        </p:nvSpPr>
        <p:spPr>
          <a:xfrm>
            <a:off x="54601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2765B1-673B-499C-38A3-0A0610678358}"/>
              </a:ext>
            </a:extLst>
          </p:cNvPr>
          <p:cNvSpPr txBox="1"/>
          <p:nvPr/>
        </p:nvSpPr>
        <p:spPr>
          <a:xfrm>
            <a:off x="5768114" y="235823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1225</Words>
  <Application>Microsoft Office PowerPoint</Application>
  <PresentationFormat>宽屏</PresentationFormat>
  <Paragraphs>137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,isEnd</vt:lpstr>
      <vt:lpstr>_⨹_1_08271</vt:lpstr>
      <vt:lpstr>_⨹_1_22fee</vt:lpstr>
      <vt:lpstr>_⨹_1_4e37c</vt:lpstr>
      <vt:lpstr>_⨹_1_62dfe</vt:lpstr>
      <vt:lpstr>_⨹_1_64aaf</vt:lpstr>
      <vt:lpstr>_⨹_1_68824</vt:lpstr>
      <vt:lpstr>_⨹_1_76f49</vt:lpstr>
      <vt:lpstr>_⨹_1_a97d5</vt:lpstr>
      <vt:lpstr>_⨹_2_cca20,isEnd</vt:lpstr>
      <vt:lpstr>_⨹_3_a429e,isEnd</vt:lpstr>
      <vt:lpstr>_⨹_3_c2f61,isEnd</vt:lpstr>
      <vt:lpstr>_⨹_4_32b66</vt:lpstr>
      <vt:lpstr>_⨹_4_c1ed3,isEnd</vt:lpstr>
      <vt:lpstr>_⨹_5_fb389</vt:lpstr>
      <vt:lpstr>_⨹_6_4edb2,isEnd</vt:lpstr>
      <vt:lpstr>_⨹_6_c52b1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2024-07-28T13:31:34Z</dcterms:created>
  <dcterms:modified xsi:type="dcterms:W3CDTF">2024-07-29T01:45:51Z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