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8" r:id="rId6"/>
    <p:sldId id="372" r:id="rId7"/>
    <p:sldId id="373" r:id="rId8"/>
    <p:sldId id="376" r:id="rId9"/>
    <p:sldId id="378" r:id="rId10"/>
    <p:sldId id="382" r:id="rId11"/>
    <p:sldId id="384" r:id="rId12"/>
    <p:sldId id="385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" name="yt_shape_1311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16" name="yt_image_1311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9" name="yt_shape_13119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</a:p>
        </p:txBody>
      </p:sp>
      <p:sp>
        <p:nvSpPr>
          <p:cNvPr id="13120" name="yt_shape_13120"/>
          <p:cNvSpPr txBox="1"/>
          <p:nvPr/>
        </p:nvSpPr>
        <p:spPr>
          <a:xfrm>
            <a:off x="540000" y="2102862"/>
            <a:ext cx="5347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去括号后应得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1" name="yt_table_131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947627"/>
              </p:ext>
            </p:extLst>
          </p:nvPr>
        </p:nvGraphicFramePr>
        <p:xfrm>
          <a:off x="540056" y="2582165"/>
          <a:ext cx="5304155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  <a:gridCol w="2041525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"/>
                  </a:ext>
                </a:extLst>
              </a:tr>
            </a:tbl>
          </a:graphicData>
        </a:graphic>
      </p:graphicFrame>
      <p:sp>
        <p:nvSpPr>
          <p:cNvPr id="13123" name="yt_shape_13123"/>
          <p:cNvSpPr txBox="1"/>
          <p:nvPr/>
        </p:nvSpPr>
        <p:spPr>
          <a:xfrm>
            <a:off x="540000" y="3583719"/>
            <a:ext cx="5639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4" name="yt_table_131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68501"/>
              </p:ext>
            </p:extLst>
          </p:nvPr>
        </p:nvGraphicFramePr>
        <p:xfrm>
          <a:off x="540056" y="4063022"/>
          <a:ext cx="5745480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2482850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</a:tbl>
          </a:graphicData>
        </a:graphic>
      </p:graphicFrame>
      <p:pic>
        <p:nvPicPr>
          <p:cNvPr id="3" name="yt_shape_1722173951561">
            <a:extLst>
              <a:ext uri="{FF2B5EF4-FFF2-40B4-BE49-F238E27FC236}">
                <a16:creationId xmlns:a16="http://schemas.microsoft.com/office/drawing/2014/main" id="{38C33849-8563-D285-11F8-838D8311B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0B1642-0518-A944-FF30-1ABB4257EB8A}"/>
              </a:ext>
            </a:extLst>
          </p:cNvPr>
          <p:cNvSpPr txBox="1"/>
          <p:nvPr/>
        </p:nvSpPr>
        <p:spPr>
          <a:xfrm>
            <a:off x="49330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826BAA-90C7-F54D-31C4-4E6B3F08D639}"/>
              </a:ext>
            </a:extLst>
          </p:cNvPr>
          <p:cNvSpPr txBox="1"/>
          <p:nvPr/>
        </p:nvSpPr>
        <p:spPr>
          <a:xfrm>
            <a:off x="5204552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0" name="yt_shape_13180"/>
              <p:cNvSpPr txBox="1"/>
              <p:nvPr/>
            </p:nvSpPr>
            <p:spPr>
              <a:xfrm>
                <a:off x="540000" y="900000"/>
                <a:ext cx="8814914" cy="5346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80" name="yt_shape_13180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14914" cy="5346785"/>
              </a:xfrm>
              <a:prstGeom prst="rect">
                <a:avLst/>
              </a:prstGeom>
              <a:blipFill>
                <a:blip r:embed="rId2"/>
                <a:stretch>
                  <a:fillRect l="-2144" t="-1026" r="-1107" b="-2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266839-A319-B7F7-7877-30A44DCE9FEB}"/>
              </a:ext>
            </a:extLst>
          </p:cNvPr>
          <p:cNvSpPr txBox="1"/>
          <p:nvPr/>
        </p:nvSpPr>
        <p:spPr>
          <a:xfrm>
            <a:off x="449989" y="2000131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E4003F-D2D3-E825-EE48-19C56CE2E4C6}"/>
              </a:ext>
            </a:extLst>
          </p:cNvPr>
          <p:cNvSpPr txBox="1"/>
          <p:nvPr/>
        </p:nvSpPr>
        <p:spPr>
          <a:xfrm>
            <a:off x="1666598" y="2475619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93FFFF-0E16-026F-E715-A77C2FF246DE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3377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9293FFFF-0E16-026F-E715-A77C2FF24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3377311" cy="765061"/>
              </a:xfrm>
              <a:prstGeom prst="rect">
                <a:avLst/>
              </a:prstGeom>
              <a:blipFill>
                <a:blip r:embed="rId3"/>
                <a:stretch>
                  <a:fillRect l="-2888" r="-27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C00ED44-5D3F-0E45-199D-97BA6F3DD1DE}"/>
              </a:ext>
            </a:extLst>
          </p:cNvPr>
          <p:cNvSpPr txBox="1"/>
          <p:nvPr/>
        </p:nvSpPr>
        <p:spPr>
          <a:xfrm>
            <a:off x="449989" y="4297434"/>
            <a:ext cx="5153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1D878C-D532-0449-ED3E-3CCF2B831A15}"/>
              </a:ext>
            </a:extLst>
          </p:cNvPr>
          <p:cNvSpPr txBox="1"/>
          <p:nvPr/>
        </p:nvSpPr>
        <p:spPr>
          <a:xfrm>
            <a:off x="1666598" y="4772922"/>
            <a:ext cx="145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F6E6B8-4A38-1FA2-7EF1-AC8AE09E10C9}"/>
              </a:ext>
            </a:extLst>
          </p:cNvPr>
          <p:cNvSpPr txBox="1"/>
          <p:nvPr/>
        </p:nvSpPr>
        <p:spPr>
          <a:xfrm>
            <a:off x="449989" y="5248410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838C6B-BCE6-E76D-48A7-133ACCCC5E57}"/>
              </a:ext>
            </a:extLst>
          </p:cNvPr>
          <p:cNvSpPr txBox="1"/>
          <p:nvPr/>
        </p:nvSpPr>
        <p:spPr>
          <a:xfrm>
            <a:off x="449989" y="5723898"/>
            <a:ext cx="363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8" name="yt_shape_1318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一艘轮船在武汉和南京两港之间航行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0c9f"/>
              </a:rPr>
              <a:t>若轮船在静水中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的航速为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水流速度为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轮船顺流航行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小时的行程是多少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轮船逆流航行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小时的行程是多少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两个行程相差多少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194" name="yt_shape_13194"/>
          <p:cNvSpPr txBox="1"/>
          <p:nvPr/>
        </p:nvSpPr>
        <p:spPr>
          <a:xfrm>
            <a:off x="540000" y="4255950"/>
            <a:ext cx="77521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359928-BF6D-4AB6-B34E-86CC6538CEC7}"/>
              </a:ext>
            </a:extLst>
          </p:cNvPr>
          <p:cNvSpPr txBox="1"/>
          <p:nvPr/>
        </p:nvSpPr>
        <p:spPr>
          <a:xfrm>
            <a:off x="450108" y="2279658"/>
            <a:ext cx="393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18DC93-298A-09F1-9B4B-04A55A337D27}"/>
              </a:ext>
            </a:extLst>
          </p:cNvPr>
          <p:cNvSpPr txBox="1"/>
          <p:nvPr/>
        </p:nvSpPr>
        <p:spPr>
          <a:xfrm>
            <a:off x="450108" y="3230634"/>
            <a:ext cx="393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94" grpId="0" build="allAtOnce"/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6" name="yt_shape_1319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95" name="yt_image_1319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8" name="yt_shape_13198"/>
          <p:cNvSpPr txBox="1"/>
          <p:nvPr/>
        </p:nvSpPr>
        <p:spPr>
          <a:xfrm>
            <a:off x="540119" y="1546795"/>
            <a:ext cx="11111999" cy="42530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7381,isEn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分别反过来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你得到两个怎样的等式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【探究】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比较你得到的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你能总结添括号的法则吗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根据上面你总结出的添括号法则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01b,isEnd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它的后两项放在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【探究】所添括号前是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括到括号里的各项都不改变符号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ea84f,isEnd"/>
              </a:rPr>
              <a:t>所添括号前是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括到括号里的各项都改变符号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204" name="yt_shape_13204"/>
          <p:cNvSpPr txBox="1"/>
          <p:nvPr/>
        </p:nvSpPr>
        <p:spPr>
          <a:xfrm>
            <a:off x="540120" y="58135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【应用】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sym typeface="_⨹_1_b08d6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7FBDF9-F955-E0A3-0D05-9B0329F8E510}"/>
              </a:ext>
            </a:extLst>
          </p:cNvPr>
          <p:cNvSpPr txBox="1"/>
          <p:nvPr/>
        </p:nvSpPr>
        <p:spPr>
          <a:xfrm>
            <a:off x="6758832" y="387742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8317C9-3B84-2D8B-69DA-F9092B1D4C4B}"/>
              </a:ext>
            </a:extLst>
          </p:cNvPr>
          <p:cNvSpPr txBox="1"/>
          <p:nvPr/>
        </p:nvSpPr>
        <p:spPr>
          <a:xfrm>
            <a:off x="450108" y="4352917"/>
            <a:ext cx="9495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E8095E-3551-68B5-CA26-3816B580C4FE}"/>
              </a:ext>
            </a:extLst>
          </p:cNvPr>
          <p:cNvSpPr txBox="1"/>
          <p:nvPr/>
        </p:nvSpPr>
        <p:spPr>
          <a:xfrm>
            <a:off x="450108" y="4828405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【探究】所添括号前是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括到括号里的各项都不改变符号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ea84f"/>
              </a:rPr>
              <a:t>所添括号前是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3C2CBD-25C3-7DBE-99E4-47EE3839FCAF}"/>
              </a:ext>
            </a:extLst>
          </p:cNvPr>
          <p:cNvSpPr txBox="1"/>
          <p:nvPr/>
        </p:nvSpPr>
        <p:spPr>
          <a:xfrm>
            <a:off x="450108" y="5303893"/>
            <a:ext cx="581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括到括号里的各项都改变符号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4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000" y="900000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7" name="yt_table_131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046148"/>
              </p:ext>
            </p:extLst>
          </p:nvPr>
        </p:nvGraphicFramePr>
        <p:xfrm>
          <a:off x="540056" y="1379303"/>
          <a:ext cx="4111625" cy="1901952"/>
        </p:xfrm>
        <a:graphic>
          <a:graphicData uri="http://schemas.openxmlformats.org/drawingml/2006/table">
            <a:tbl>
              <a:tblPr/>
              <a:tblGrid>
                <a:gridCol w="4111625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EAB31A3-CEFA-76DD-2B3D-C0D2DA151308}"/>
              </a:ext>
            </a:extLst>
          </p:cNvPr>
          <p:cNvSpPr txBox="1"/>
          <p:nvPr/>
        </p:nvSpPr>
        <p:spPr>
          <a:xfrm>
            <a:off x="5098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9" name="yt_shape_13129"/>
          <p:cNvSpPr txBox="1"/>
          <p:nvPr/>
        </p:nvSpPr>
        <p:spPr>
          <a:xfrm>
            <a:off x="540000" y="900000"/>
            <a:ext cx="775853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去掉下列各式中的括号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33F21E-4F7E-B175-3846-BD0683091094}"/>
              </a:ext>
            </a:extLst>
          </p:cNvPr>
          <p:cNvSpPr txBox="1"/>
          <p:nvPr/>
        </p:nvSpPr>
        <p:spPr>
          <a:xfrm>
            <a:off x="4118702" y="1328682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1E7BB3-FDCE-75C9-34EC-8071DBE8497C}"/>
              </a:ext>
            </a:extLst>
          </p:cNvPr>
          <p:cNvSpPr txBox="1"/>
          <p:nvPr/>
        </p:nvSpPr>
        <p:spPr>
          <a:xfrm>
            <a:off x="3813902" y="1804170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A2539F-5741-DAB5-4CBE-58AD3A0686E9}"/>
              </a:ext>
            </a:extLst>
          </p:cNvPr>
          <p:cNvSpPr txBox="1"/>
          <p:nvPr/>
        </p:nvSpPr>
        <p:spPr>
          <a:xfrm>
            <a:off x="4372702" y="2251911"/>
            <a:ext cx="2026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6AB905-7B35-25EE-3AC3-BC23AC6BE444}"/>
              </a:ext>
            </a:extLst>
          </p:cNvPr>
          <p:cNvSpPr txBox="1"/>
          <p:nvPr/>
        </p:nvSpPr>
        <p:spPr>
          <a:xfrm>
            <a:off x="4220302" y="2727399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6D4EA1-36A3-9F76-07E2-6C1AD4F4AE2E}"/>
              </a:ext>
            </a:extLst>
          </p:cNvPr>
          <p:cNvSpPr txBox="1"/>
          <p:nvPr/>
        </p:nvSpPr>
        <p:spPr>
          <a:xfrm>
            <a:off x="5406164" y="3230634"/>
            <a:ext cx="2755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5" name="yt_shape_13135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利用去括号化简</a:t>
            </a:r>
          </a:p>
        </p:txBody>
      </p:sp>
      <p:sp>
        <p:nvSpPr>
          <p:cNvPr id="13136" name="yt_shape_13136"/>
          <p:cNvSpPr txBox="1"/>
          <p:nvPr/>
        </p:nvSpPr>
        <p:spPr>
          <a:xfrm>
            <a:off x="540000" y="1399565"/>
            <a:ext cx="5940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7" name="yt_table_131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45562"/>
              </p:ext>
            </p:extLst>
          </p:nvPr>
        </p:nvGraphicFramePr>
        <p:xfrm>
          <a:off x="540056" y="1878868"/>
          <a:ext cx="5745480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2482850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</a:tbl>
          </a:graphicData>
        </a:graphic>
      </p:graphicFrame>
      <p:sp>
        <p:nvSpPr>
          <p:cNvPr id="13139" name="yt_shape_13139"/>
          <p:cNvSpPr txBox="1"/>
          <p:nvPr/>
        </p:nvSpPr>
        <p:spPr>
          <a:xfrm>
            <a:off x="540000" y="2880422"/>
            <a:ext cx="70740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0" name="yt_table_131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499484"/>
              </p:ext>
            </p:extLst>
          </p:nvPr>
        </p:nvGraphicFramePr>
        <p:xfrm>
          <a:off x="540056" y="3359725"/>
          <a:ext cx="4954905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</a:tbl>
          </a:graphicData>
        </a:graphic>
      </p:graphicFrame>
      <p:sp>
        <p:nvSpPr>
          <p:cNvPr id="13142" name="yt_shape_13142"/>
          <p:cNvSpPr txBox="1"/>
          <p:nvPr/>
        </p:nvSpPr>
        <p:spPr>
          <a:xfrm>
            <a:off x="540000" y="4361279"/>
            <a:ext cx="77072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3" name="yt_table_131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656177"/>
              </p:ext>
            </p:extLst>
          </p:nvPr>
        </p:nvGraphicFramePr>
        <p:xfrm>
          <a:off x="540056" y="4840582"/>
          <a:ext cx="5515293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无法计算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</a:tbl>
          </a:graphicData>
        </a:graphic>
      </p:graphicFrame>
      <p:pic>
        <p:nvPicPr>
          <p:cNvPr id="3" name="yt_shape_1722173951645">
            <a:extLst>
              <a:ext uri="{FF2B5EF4-FFF2-40B4-BE49-F238E27FC236}">
                <a16:creationId xmlns:a16="http://schemas.microsoft.com/office/drawing/2014/main" id="{A6941A32-6A71-2D9C-06CE-3DDFA343F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427D29-7D0B-C753-9EDE-CC1890DC5B87}"/>
              </a:ext>
            </a:extLst>
          </p:cNvPr>
          <p:cNvSpPr txBox="1"/>
          <p:nvPr/>
        </p:nvSpPr>
        <p:spPr>
          <a:xfrm>
            <a:off x="55204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402C75-9502-513B-CC6A-A5FA095793B8}"/>
              </a:ext>
            </a:extLst>
          </p:cNvPr>
          <p:cNvSpPr txBox="1"/>
          <p:nvPr/>
        </p:nvSpPr>
        <p:spPr>
          <a:xfrm>
            <a:off x="6625364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304E0C-DB14-78CF-82FA-625D463EBA20}"/>
              </a:ext>
            </a:extLst>
          </p:cNvPr>
          <p:cNvSpPr txBox="1"/>
          <p:nvPr/>
        </p:nvSpPr>
        <p:spPr>
          <a:xfrm>
            <a:off x="7269889" y="43144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5" name="yt_shape_13145"/>
          <p:cNvSpPr txBox="1"/>
          <p:nvPr/>
        </p:nvSpPr>
        <p:spPr>
          <a:xfrm>
            <a:off x="540000" y="900000"/>
            <a:ext cx="5963171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468027-7839-F3DD-4A48-AF9DF960E283}"/>
              </a:ext>
            </a:extLst>
          </p:cNvPr>
          <p:cNvSpPr txBox="1"/>
          <p:nvPr/>
        </p:nvSpPr>
        <p:spPr>
          <a:xfrm>
            <a:off x="449989" y="1804170"/>
            <a:ext cx="523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B6E3F2-DF00-F5C2-0B8C-4E7CF1F8795F}"/>
              </a:ext>
            </a:extLst>
          </p:cNvPr>
          <p:cNvSpPr txBox="1"/>
          <p:nvPr/>
        </p:nvSpPr>
        <p:spPr>
          <a:xfrm>
            <a:off x="1631504" y="2279658"/>
            <a:ext cx="215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46CCA9-5423-7A71-BCE4-4B66EFFEB4DC}"/>
              </a:ext>
            </a:extLst>
          </p:cNvPr>
          <p:cNvSpPr txBox="1"/>
          <p:nvPr/>
        </p:nvSpPr>
        <p:spPr>
          <a:xfrm>
            <a:off x="449989" y="3230634"/>
            <a:ext cx="532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5F6086-B57E-F87D-7FA3-5529672BF592}"/>
              </a:ext>
            </a:extLst>
          </p:cNvPr>
          <p:cNvSpPr txBox="1"/>
          <p:nvPr/>
        </p:nvSpPr>
        <p:spPr>
          <a:xfrm>
            <a:off x="1631504" y="3706122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8A8D70-B22E-FDD6-D80B-9947BCE723EC}"/>
              </a:ext>
            </a:extLst>
          </p:cNvPr>
          <p:cNvSpPr txBox="1"/>
          <p:nvPr/>
        </p:nvSpPr>
        <p:spPr>
          <a:xfrm>
            <a:off x="449989" y="4657098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6152B9-5ACB-E464-45EB-9ADFE3765E4E}"/>
              </a:ext>
            </a:extLst>
          </p:cNvPr>
          <p:cNvSpPr txBox="1"/>
          <p:nvPr/>
        </p:nvSpPr>
        <p:spPr>
          <a:xfrm>
            <a:off x="1631504" y="5132586"/>
            <a:ext cx="2810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去括号化简的应用</a:t>
            </a:r>
          </a:p>
        </p:txBody>
      </p:sp>
      <p:sp>
        <p:nvSpPr>
          <p:cNvPr id="13153" name="yt_shape_1315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长方形的一边等于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另一边比它大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2751"/>
              </a:rPr>
              <a:t>则这个长方形的周长是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4" name="yt_table_131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170297"/>
              </p:ext>
            </p:extLst>
          </p:nvPr>
        </p:nvGraphicFramePr>
        <p:xfrm>
          <a:off x="540056" y="2359000"/>
          <a:ext cx="5440680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2178050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</a:tbl>
          </a:graphicData>
        </a:graphic>
      </p:graphicFrame>
      <p:sp>
        <p:nvSpPr>
          <p:cNvPr id="13156" name="yt_shape_13156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三个连续偶数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最小的一个是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187d"/>
              </a:rPr>
              <a:t>则这三个连续偶数的和为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7" name="yt_table_131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35707"/>
              </p:ext>
            </p:extLst>
          </p:nvPr>
        </p:nvGraphicFramePr>
        <p:xfrm>
          <a:off x="540056" y="4319989"/>
          <a:ext cx="5153343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</a:tbl>
          </a:graphicData>
        </a:graphic>
      </p:graphicFrame>
      <p:pic>
        <p:nvPicPr>
          <p:cNvPr id="3" name="yt_shape_1722173951718">
            <a:extLst>
              <a:ext uri="{FF2B5EF4-FFF2-40B4-BE49-F238E27FC236}">
                <a16:creationId xmlns:a16="http://schemas.microsoft.com/office/drawing/2014/main" id="{6EDA7D6D-10DB-C5B2-22FF-EA8A28F189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0B8EC9-610A-EAF9-637E-04A7BDB71430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548054-CA64-22C2-00C5-F9E8DCBB8930}"/>
              </a:ext>
            </a:extLst>
          </p:cNvPr>
          <p:cNvSpPr txBox="1"/>
          <p:nvPr/>
        </p:nvSpPr>
        <p:spPr>
          <a:xfrm>
            <a:off x="1059708" y="37892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去括号时漏乘或符号出错</a:t>
            </a:r>
          </a:p>
        </p:txBody>
      </p:sp>
      <p:sp>
        <p:nvSpPr>
          <p:cNvPr id="13160" name="yt_shape_13160"/>
          <p:cNvSpPr txBox="1"/>
          <p:nvPr/>
        </p:nvSpPr>
        <p:spPr>
          <a:xfrm>
            <a:off x="540000" y="1399565"/>
            <a:ext cx="60992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161" name="yt_shape_13161"/>
          <p:cNvSpPr txBox="1"/>
          <p:nvPr/>
        </p:nvSpPr>
        <p:spPr>
          <a:xfrm>
            <a:off x="540000" y="1878868"/>
            <a:ext cx="541815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3951786">
            <a:extLst>
              <a:ext uri="{FF2B5EF4-FFF2-40B4-BE49-F238E27FC236}">
                <a16:creationId xmlns:a16="http://schemas.microsoft.com/office/drawing/2014/main" id="{7CB30E44-5FE0-952C-B296-75A4A509D5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1235DC-B689-2543-78FD-76541DA033FC}"/>
              </a:ext>
            </a:extLst>
          </p:cNvPr>
          <p:cNvSpPr txBox="1"/>
          <p:nvPr/>
        </p:nvSpPr>
        <p:spPr>
          <a:xfrm>
            <a:off x="449989" y="1832062"/>
            <a:ext cx="524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85B132-E3FC-ECB3-63B1-4F86F9042D1A}"/>
              </a:ext>
            </a:extLst>
          </p:cNvPr>
          <p:cNvSpPr txBox="1"/>
          <p:nvPr/>
        </p:nvSpPr>
        <p:spPr>
          <a:xfrm>
            <a:off x="1702292" y="2307550"/>
            <a:ext cx="554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94EC28-1E13-0EC2-9A99-44B6F5D694C2}"/>
              </a:ext>
            </a:extLst>
          </p:cNvPr>
          <p:cNvSpPr txBox="1"/>
          <p:nvPr/>
        </p:nvSpPr>
        <p:spPr>
          <a:xfrm>
            <a:off x="1702292" y="2783038"/>
            <a:ext cx="2554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3" name="yt_shape_1316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62" name="yt_image_13162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5" name="yt_shape_13165"/>
          <p:cNvSpPr txBox="1"/>
          <p:nvPr/>
        </p:nvSpPr>
        <p:spPr>
          <a:xfrm>
            <a:off x="540000" y="1591869"/>
            <a:ext cx="104211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6" name="yt_table_131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06405"/>
              </p:ext>
            </p:extLst>
          </p:nvPr>
        </p:nvGraphicFramePr>
        <p:xfrm>
          <a:off x="540056" y="2071172"/>
          <a:ext cx="8822691" cy="475488"/>
        </p:xfrm>
        <a:graphic>
          <a:graphicData uri="http://schemas.openxmlformats.org/drawingml/2006/table">
            <a:tbl>
              <a:tblPr/>
              <a:tblGrid>
                <a:gridCol w="2319655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2606993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sp>
        <p:nvSpPr>
          <p:cNvPr id="13168" name="yt_shape_13168"/>
          <p:cNvSpPr txBox="1"/>
          <p:nvPr/>
        </p:nvSpPr>
        <p:spPr>
          <a:xfrm>
            <a:off x="540120" y="25973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7d2c"/>
              </a:rPr>
              <a:t>化简后为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0" name="yt_table_1317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625410"/>
              </p:ext>
            </p:extLst>
          </p:nvPr>
        </p:nvGraphicFramePr>
        <p:xfrm>
          <a:off x="540056" y="3556778"/>
          <a:ext cx="6850698" cy="950976"/>
        </p:xfrm>
        <a:graphic>
          <a:graphicData uri="http://schemas.openxmlformats.org/drawingml/2006/table">
            <a:tbl>
              <a:tblPr/>
              <a:tblGrid>
                <a:gridCol w="460597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2244725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pic>
        <p:nvPicPr>
          <p:cNvPr id="13169" name="yt_image_13169_skip" title="H_18.9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8636" y="3651915"/>
            <a:ext cx="2264351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2" name="yt_shape_13172"/>
          <p:cNvSpPr txBox="1"/>
          <p:nvPr/>
        </p:nvSpPr>
        <p:spPr>
          <a:xfrm>
            <a:off x="540000" y="4558332"/>
            <a:ext cx="7441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3" name="yt_table_131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427006"/>
              </p:ext>
            </p:extLst>
          </p:nvPr>
        </p:nvGraphicFramePr>
        <p:xfrm>
          <a:off x="540056" y="5037635"/>
          <a:ext cx="9008428" cy="475488"/>
        </p:xfrm>
        <a:graphic>
          <a:graphicData uri="http://schemas.openxmlformats.org/drawingml/2006/table">
            <a:tbl>
              <a:tblPr/>
              <a:tblGrid>
                <a:gridCol w="2319655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2606993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5036046-00E9-321A-6AAC-7BD8E455C647}"/>
              </a:ext>
            </a:extLst>
          </p:cNvPr>
          <p:cNvSpPr txBox="1"/>
          <p:nvPr/>
        </p:nvSpPr>
        <p:spPr>
          <a:xfrm>
            <a:off x="9940064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7BD19B-4C46-3509-BFCB-A53F97F760C1}"/>
              </a:ext>
            </a:extLst>
          </p:cNvPr>
          <p:cNvSpPr txBox="1"/>
          <p:nvPr/>
        </p:nvSpPr>
        <p:spPr>
          <a:xfrm>
            <a:off x="1059709" y="30260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2B2600-3977-71D1-8E81-061D3A54C40E}"/>
              </a:ext>
            </a:extLst>
          </p:cNvPr>
          <p:cNvSpPr txBox="1"/>
          <p:nvPr/>
        </p:nvSpPr>
        <p:spPr>
          <a:xfrm>
            <a:off x="7006364" y="45115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5" name="yt_shape_1317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小明在黑板上书写了一个正确的演算过程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3579f,isEnd"/>
              </a:rPr>
              <a:t>随后用手掌捂住了一个一次二项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则所捂的一次二项式为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176" name="yt_image_13176" title="H_44.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8409" y="2011799"/>
            <a:ext cx="2595180" cy="56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8" name="yt_shape_13178"/>
          <p:cNvSpPr txBox="1"/>
          <p:nvPr/>
        </p:nvSpPr>
        <p:spPr>
          <a:xfrm>
            <a:off x="540000" y="2627104"/>
            <a:ext cx="932466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432026-DD78-F891-E3E9-9AF40F77B019}"/>
              </a:ext>
            </a:extLst>
          </p:cNvPr>
          <p:cNvSpPr txBox="1"/>
          <p:nvPr/>
        </p:nvSpPr>
        <p:spPr>
          <a:xfrm>
            <a:off x="5936508" y="1328682"/>
            <a:ext cx="1257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0A8943-7D36-012B-0259-134F457597B5}"/>
              </a:ext>
            </a:extLst>
          </p:cNvPr>
          <p:cNvSpPr txBox="1"/>
          <p:nvPr/>
        </p:nvSpPr>
        <p:spPr>
          <a:xfrm>
            <a:off x="8922476" y="258029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30FE72-53B3-12AA-F521-65B24AA6162B}"/>
              </a:ext>
            </a:extLst>
          </p:cNvPr>
          <p:cNvSpPr txBox="1"/>
          <p:nvPr/>
        </p:nvSpPr>
        <p:spPr>
          <a:xfrm>
            <a:off x="7688989" y="305578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1468</Words>
  <Application>Microsoft Office PowerPoint</Application>
  <PresentationFormat>宽屏</PresentationFormat>
  <Paragraphs>155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,isEnd</vt:lpstr>
      <vt:lpstr>_⨹_1_b08d6</vt:lpstr>
      <vt:lpstr>_⨹_1_c7381,isEnd</vt:lpstr>
      <vt:lpstr>_⨹_1_e101b,isEnd</vt:lpstr>
      <vt:lpstr>_⨹_10_92751</vt:lpstr>
      <vt:lpstr>_⨹_11_5187d</vt:lpstr>
      <vt:lpstr>_⨹_14_3579f,isEnd</vt:lpstr>
      <vt:lpstr>_⨹_4_e7d2c</vt:lpstr>
      <vt:lpstr>_⨹_6_ea84f</vt:lpstr>
      <vt:lpstr>_⨹_6_ea84f,isEnd</vt:lpstr>
      <vt:lpstr>_⨹_7_e0c9f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