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2" r:id="rId7"/>
    <p:sldId id="375" r:id="rId8"/>
    <p:sldId id="379" r:id="rId9"/>
    <p:sldId id="381" r:id="rId10"/>
    <p:sldId id="384" r:id="rId11"/>
    <p:sldId id="385" r:id="rId12"/>
    <p:sldId id="386" r:id="rId13"/>
    <p:sldId id="388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4" d="100"/>
          <a:sy n="54" d="100"/>
        </p:scale>
        <p:origin x="2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7" name="yt_shape_1489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96" name="yt_image_14896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9" name="yt_shape_14899"/>
          <p:cNvSpPr txBox="1"/>
          <p:nvPr/>
        </p:nvSpPr>
        <p:spPr>
          <a:xfrm>
            <a:off x="540000" y="1597583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射线和线段都是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它们之间的区别如下表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4900" name="yt_table_14900" title="H_187.1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017088"/>
              </p:ext>
            </p:extLst>
          </p:nvPr>
        </p:nvGraphicFramePr>
        <p:xfrm>
          <a:off x="540000" y="2212771"/>
          <a:ext cx="11111998" cy="23865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99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0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4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图形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表示方法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端点个数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延伸方向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直线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600" b="0" i="0" u="none">
                          <a:solidFill>
                            <a:srgbClr val="1EE3CF"/>
                          </a:solidFill>
                          <a:effectLst/>
                          <a:latin typeface="Times New Roman" pitchFamily="26"/>
                          <a:ea typeface="Times New Roman" pitchFamily="2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 </a:t>
                      </a:r>
                      <a:r>
                        <a:rPr sz="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射线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550" b="0" i="0" u="none">
                          <a:solidFill>
                            <a:srgbClr val="1EE3CF"/>
                          </a:solidFill>
                          <a:effectLst/>
                          <a:latin typeface="Times New Roman" pitchFamily="26"/>
                          <a:ea typeface="Times New Roman" pitchFamily="2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100" b="0" i="0" u="none">
                          <a:solidFill>
                            <a:srgbClr val="1EE3CF"/>
                          </a:solidFill>
                          <a:effectLst/>
                          <a:latin typeface="Times New Roman" pitchFamily="11"/>
                          <a:ea typeface="宋体" pitchFamily="11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</a:t>
                      </a:r>
                      <a:r>
                        <a:rPr sz="1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线段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600" b="0" i="0" u="none">
                          <a:solidFill>
                            <a:srgbClr val="1EE3CF"/>
                          </a:solidFill>
                          <a:effectLst/>
                          <a:latin typeface="Times New Roman" pitchFamily="26"/>
                          <a:ea typeface="Times New Roman" pitchFamily="2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         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 </a:t>
                      </a:r>
                      <a:r>
                        <a:rPr sz="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</a:t>
                      </a:r>
                      <a:r>
                        <a:rPr sz="1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2174219130">
            <a:extLst>
              <a:ext uri="{FF2B5EF4-FFF2-40B4-BE49-F238E27FC236}">
                <a16:creationId xmlns:a16="http://schemas.microsoft.com/office/drawing/2014/main" id="{2A07DD21-C411-2514-E164-7A924D824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198" y="2905473"/>
            <a:ext cx="876492" cy="355004"/>
          </a:xfrm>
          <a:prstGeom prst="rect">
            <a:avLst/>
          </a:prstGeom>
        </p:spPr>
      </p:pic>
      <p:pic>
        <p:nvPicPr>
          <p:cNvPr id="5" name="yt_shape_1722174219356">
            <a:extLst>
              <a:ext uri="{FF2B5EF4-FFF2-40B4-BE49-F238E27FC236}">
                <a16:creationId xmlns:a16="http://schemas.microsoft.com/office/drawing/2014/main" id="{E8575D8C-638A-E778-9219-2688715735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198" y="3511173"/>
            <a:ext cx="878077" cy="346804"/>
          </a:xfrm>
          <a:prstGeom prst="rect">
            <a:avLst/>
          </a:prstGeom>
        </p:spPr>
      </p:pic>
      <p:pic>
        <p:nvPicPr>
          <p:cNvPr id="7" name="yt_shape_1722174219572">
            <a:extLst>
              <a:ext uri="{FF2B5EF4-FFF2-40B4-BE49-F238E27FC236}">
                <a16:creationId xmlns:a16="http://schemas.microsoft.com/office/drawing/2014/main" id="{D66E8996-60C6-DC22-9626-1C03BE9615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198" y="4109651"/>
            <a:ext cx="920878" cy="35304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360E67-9FC7-FD6B-DA08-2ABBD327B0CD}"/>
              </a:ext>
            </a:extLst>
          </p:cNvPr>
          <p:cNvSpPr txBox="1"/>
          <p:nvPr/>
        </p:nvSpPr>
        <p:spPr>
          <a:xfrm>
            <a:off x="3497989" y="155077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4C2268-A00C-41F8-0053-D73CF48B535C}"/>
              </a:ext>
            </a:extLst>
          </p:cNvPr>
          <p:cNvSpPr txBox="1"/>
          <p:nvPr/>
        </p:nvSpPr>
        <p:spPr>
          <a:xfrm>
            <a:off x="5054397" y="2900482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C86D2E-A33C-900D-601C-CC92803500D5}"/>
              </a:ext>
            </a:extLst>
          </p:cNvPr>
          <p:cNvSpPr txBox="1"/>
          <p:nvPr/>
        </p:nvSpPr>
        <p:spPr>
          <a:xfrm>
            <a:off x="10575847" y="2877037"/>
            <a:ext cx="594621" cy="5310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5C2921-D7AE-A0A0-CC71-D3F8F35E94B7}"/>
              </a:ext>
            </a:extLst>
          </p:cNvPr>
          <p:cNvSpPr txBox="1"/>
          <p:nvPr/>
        </p:nvSpPr>
        <p:spPr>
          <a:xfrm>
            <a:off x="5054397" y="3507034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9099B0-60F3-DDB3-0B8E-F176AC46FD40}"/>
              </a:ext>
            </a:extLst>
          </p:cNvPr>
          <p:cNvSpPr txBox="1"/>
          <p:nvPr/>
        </p:nvSpPr>
        <p:spPr>
          <a:xfrm>
            <a:off x="8866334" y="347786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0B390D-B43C-E51E-C1D1-82FE1CDBA48D}"/>
              </a:ext>
            </a:extLst>
          </p:cNvPr>
          <p:cNvSpPr txBox="1"/>
          <p:nvPr/>
        </p:nvSpPr>
        <p:spPr>
          <a:xfrm>
            <a:off x="10613947" y="3474064"/>
            <a:ext cx="594621" cy="5310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BC8CD3-247B-E595-F0AE-E678F7D25616}"/>
              </a:ext>
            </a:extLst>
          </p:cNvPr>
          <p:cNvSpPr txBox="1"/>
          <p:nvPr/>
        </p:nvSpPr>
        <p:spPr>
          <a:xfrm>
            <a:off x="5073447" y="4122729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4CAA04-DF65-E063-54DC-182F2E136C5A}"/>
              </a:ext>
            </a:extLst>
          </p:cNvPr>
          <p:cNvSpPr txBox="1"/>
          <p:nvPr/>
        </p:nvSpPr>
        <p:spPr>
          <a:xfrm>
            <a:off x="7064172" y="4122729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C80AEF-AE40-0363-A065-FAA01670D12C}"/>
              </a:ext>
            </a:extLst>
          </p:cNvPr>
          <p:cNvSpPr txBox="1"/>
          <p:nvPr/>
        </p:nvSpPr>
        <p:spPr>
          <a:xfrm>
            <a:off x="8828234" y="408403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3" name="yt_shape_1496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并回答问题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e3c4"/>
              </a:rPr>
              <a:t>画直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67" name="yt_shape_14967"/>
          <p:cNvSpPr txBox="1"/>
          <p:nvPr/>
        </p:nvSpPr>
        <p:spPr>
          <a:xfrm>
            <a:off x="540000" y="2970405"/>
            <a:ext cx="1779846" cy="7743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00" b="0" i="0" u="none" spc="-4300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  <a:r>
              <a:rPr lang="en-US" altLang="zh-CN" sz="4300" b="0" i="0" u="none" spc="12804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</a:p>
        </p:txBody>
      </p:sp>
      <p:pic>
        <p:nvPicPr>
          <p:cNvPr id="14966" name="yt_image_14966" title="H_67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893" y="2884105"/>
            <a:ext cx="1762214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9" name="yt_shape_14969"/>
          <p:cNvSpPr txBox="1"/>
          <p:nvPr/>
        </p:nvSpPr>
        <p:spPr>
          <a:xfrm>
            <a:off x="540000" y="3881682"/>
            <a:ext cx="1015662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能用已知字母表示的直线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线段各有几条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直线有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射线有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3B601A-FE7A-959B-1F51-4FDD946D083C}"/>
              </a:ext>
            </a:extLst>
          </p:cNvPr>
          <p:cNvSpPr txBox="1"/>
          <p:nvPr/>
        </p:nvSpPr>
        <p:spPr>
          <a:xfrm>
            <a:off x="450108" y="227965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497804-3250-E329-F3E3-318ED6896BD7}"/>
              </a:ext>
            </a:extLst>
          </p:cNvPr>
          <p:cNvSpPr txBox="1"/>
          <p:nvPr/>
        </p:nvSpPr>
        <p:spPr>
          <a:xfrm>
            <a:off x="449989" y="4310364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射线有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2" name="yt_shape_1497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71" name="yt_image_1497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74" name="yt_shape_14974"/>
          <p:cNvSpPr txBox="1"/>
          <p:nvPr/>
        </p:nvSpPr>
        <p:spPr>
          <a:xfrm>
            <a:off x="540119" y="159758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往返于甲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中途有三个站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b75"/>
              </a:rPr>
              <a:t>其中每两站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的票价不同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要有多少种不同的票价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种不同的票价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要准备多少种车票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根据线段的定义可知图中线段有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d71be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80" name="yt_shape_14980"/>
          <p:cNvSpPr txBox="1"/>
          <p:nvPr/>
        </p:nvSpPr>
        <p:spPr>
          <a:xfrm>
            <a:off x="540000" y="5090246"/>
            <a:ext cx="3897157" cy="4592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50" b="0" i="0" u="none" spc="-25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550" b="0" i="0" u="none" spc="29752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79" name="yt_image_14979" title="H_40.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5090246"/>
            <a:ext cx="3857054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2" name="yt_shape_14982"/>
          <p:cNvSpPr txBox="1"/>
          <p:nvPr/>
        </p:nvSpPr>
        <p:spPr>
          <a:xfrm>
            <a:off x="540119" y="56506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因车票需要考虑方向性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票价相同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但方向不同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sym typeface="_⨹_1_1c69e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故要准备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种车票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85F07A-9072-C8FC-E2F6-D301C894B9F4}"/>
              </a:ext>
            </a:extLst>
          </p:cNvPr>
          <p:cNvSpPr txBox="1"/>
          <p:nvPr/>
        </p:nvSpPr>
        <p:spPr>
          <a:xfrm>
            <a:off x="450108" y="297724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种不同的票价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8DFC01-F7D4-4837-CB67-8EDE9C60972F}"/>
              </a:ext>
            </a:extLst>
          </p:cNvPr>
          <p:cNvSpPr txBox="1"/>
          <p:nvPr/>
        </p:nvSpPr>
        <p:spPr>
          <a:xfrm>
            <a:off x="450108" y="3928217"/>
            <a:ext cx="1081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根据线段的定义可知图中线段有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d71be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E0008A-D1B3-E505-DEBB-B41B144D22DC}"/>
              </a:ext>
            </a:extLst>
          </p:cNvPr>
          <p:cNvSpPr txBox="1"/>
          <p:nvPr/>
        </p:nvSpPr>
        <p:spPr>
          <a:xfrm>
            <a:off x="450108" y="4403705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82" grpId="0" build="allAtOnce"/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4" name="yt_shape_14984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4983" name="yt_image_14983" title="H_29.7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6" name="yt_shape_14986"/>
          <p:cNvSpPr txBox="1"/>
          <p:nvPr/>
        </p:nvSpPr>
        <p:spPr>
          <a:xfrm>
            <a:off x="540119" y="1484784"/>
            <a:ext cx="1059644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直线的条数与交点个数的关系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88" name="yt_image_14988" title="H_100.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759" y="2116451"/>
            <a:ext cx="419048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90" name="yt_shape_14990"/>
          <p:cNvSpPr txBox="1"/>
          <p:nvPr/>
        </p:nvSpPr>
        <p:spPr>
          <a:xfrm>
            <a:off x="540119" y="3439117"/>
            <a:ext cx="52322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试验观察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如果每过两点可以画一条直线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EB9AAF-AF39-CAA6-6D6D-A9C797B7CE85}"/>
              </a:ext>
            </a:extLst>
          </p:cNvPr>
          <p:cNvSpPr txBox="1"/>
          <p:nvPr/>
        </p:nvSpPr>
        <p:spPr>
          <a:xfrm>
            <a:off x="3193308" y="434328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553AD7-D015-7ECE-33BC-B451781EE4A9}"/>
              </a:ext>
            </a:extLst>
          </p:cNvPr>
          <p:cNvSpPr txBox="1"/>
          <p:nvPr/>
        </p:nvSpPr>
        <p:spPr>
          <a:xfrm>
            <a:off x="3193308" y="481877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0A1FC4-AE6F-49A9-BE34-7CBFD2FFB078}"/>
              </a:ext>
            </a:extLst>
          </p:cNvPr>
          <p:cNvSpPr txBox="1"/>
          <p:nvPr/>
        </p:nvSpPr>
        <p:spPr>
          <a:xfrm>
            <a:off x="3193308" y="529426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5" name="yt_shape_14995"/>
          <p:cNvSpPr txBox="1"/>
          <p:nvPr/>
        </p:nvSpPr>
        <p:spPr>
          <a:xfrm>
            <a:off x="540119" y="900000"/>
            <a:ext cx="11492915" cy="31724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【探索归纳】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探索归纳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如果平面上有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个点均不在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c993,isEnd"/>
              </a:rPr>
              <a:t>那么最多可以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sz="4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名同学在毕业后的一次聚会中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若每两人握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次手问好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那么共握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  <a:t/>
            </a:r>
            <a:b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60D81E-D419-4339-E888-CE6C113B9E90}"/>
                  </a:ext>
                </a:extLst>
              </p:cNvPr>
              <p:cNvSpPr txBox="1"/>
              <p:nvPr/>
            </p:nvSpPr>
            <p:spPr>
              <a:xfrm>
                <a:off x="1107333" y="1628800"/>
                <a:ext cx="303980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60D81E-D419-4339-E888-CE6C113B9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28800"/>
                <a:ext cx="3039808" cy="925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75CDF71-7286-7CC9-6914-D19AE8D9FDB0}"/>
              </a:ext>
            </a:extLst>
          </p:cNvPr>
          <p:cNvSpPr txBox="1"/>
          <p:nvPr/>
        </p:nvSpPr>
        <p:spPr>
          <a:xfrm>
            <a:off x="11026032" y="3111445"/>
            <a:ext cx="111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a1b3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3" name="yt_shape_1490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02" name="yt_image_1490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5" name="yt_shape_14905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直线及点与直线的位置关系</a:t>
            </a:r>
          </a:p>
        </p:txBody>
      </p:sp>
      <p:sp>
        <p:nvSpPr>
          <p:cNvPr id="14906" name="yt_shape_14906"/>
          <p:cNvSpPr txBox="1"/>
          <p:nvPr/>
        </p:nvSpPr>
        <p:spPr>
          <a:xfrm>
            <a:off x="540000" y="2102862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下列可近似看作直线的是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7" name="yt_table_1490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86060"/>
              </p:ext>
            </p:extLst>
          </p:nvPr>
        </p:nvGraphicFramePr>
        <p:xfrm>
          <a:off x="540056" y="2582165"/>
          <a:ext cx="3454400" cy="1901952"/>
        </p:xfrm>
        <a:graphic>
          <a:graphicData uri="http://schemas.openxmlformats.org/drawingml/2006/table">
            <a:tbl>
              <a:tblPr/>
              <a:tblGrid>
                <a:gridCol w="3454400">
                  <a:extLst>
                    <a:ext uri="{9D8B030D-6E8A-4147-A177-3AD203B41FA5}">
                      <a16:colId xmlns:a16="http://schemas.microsoft.com/office/drawing/2014/main" val="11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绷紧的琴弦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探照灯射出的光线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孙悟空的金箍棒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"/>
                  </a:ext>
                </a:extLst>
              </a:tr>
            </a:tbl>
          </a:graphicData>
        </a:graphic>
      </p:graphicFrame>
      <p:sp>
        <p:nvSpPr>
          <p:cNvPr id="14909" name="yt_shape_14909"/>
          <p:cNvSpPr txBox="1"/>
          <p:nvPr/>
        </p:nvSpPr>
        <p:spPr>
          <a:xfrm>
            <a:off x="540000" y="453448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直线表示方法正确的有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11" name="yt_table_149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353917"/>
              </p:ext>
            </p:extLst>
          </p:nvPr>
        </p:nvGraphicFramePr>
        <p:xfrm>
          <a:off x="540056" y="5013788"/>
          <a:ext cx="49803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107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1"/>
                  </a:ext>
                </a:extLst>
              </a:tr>
            </a:tbl>
          </a:graphicData>
        </a:graphic>
      </p:graphicFrame>
      <p:pic>
        <p:nvPicPr>
          <p:cNvPr id="14910" name="yt_image_14910_skip" title="H_41.8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3220" y="5223528"/>
            <a:ext cx="4897341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19822">
            <a:extLst>
              <a:ext uri="{FF2B5EF4-FFF2-40B4-BE49-F238E27FC236}">
                <a16:creationId xmlns:a16="http://schemas.microsoft.com/office/drawing/2014/main" id="{DECD7D83-6457-C39C-6E92-2B0A372861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5905B5-FF9F-56A8-18B0-035A65F7D625}"/>
              </a:ext>
            </a:extLst>
          </p:cNvPr>
          <p:cNvSpPr txBox="1"/>
          <p:nvPr/>
        </p:nvSpPr>
        <p:spPr>
          <a:xfrm>
            <a:off x="4793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E2180E-4C96-B16A-7D6C-5CFD0E233127}"/>
              </a:ext>
            </a:extLst>
          </p:cNvPr>
          <p:cNvSpPr txBox="1"/>
          <p:nvPr/>
        </p:nvSpPr>
        <p:spPr>
          <a:xfrm>
            <a:off x="6317389" y="4487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3" name="yt_shape_14913"/>
          <p:cNvSpPr txBox="1"/>
          <p:nvPr/>
        </p:nvSpPr>
        <p:spPr>
          <a:xfrm>
            <a:off x="540000" y="900000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下列各直线的表示方法中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14" name="yt_table_149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41173"/>
              </p:ext>
            </p:extLst>
          </p:nvPr>
        </p:nvGraphicFramePr>
        <p:xfrm>
          <a:off x="540056" y="1379303"/>
          <a:ext cx="5027931" cy="950976"/>
        </p:xfrm>
        <a:graphic>
          <a:graphicData uri="http://schemas.openxmlformats.org/drawingml/2006/table">
            <a:tbl>
              <a:tblPr/>
              <a:tblGrid>
                <a:gridCol w="2946718">
                  <a:extLst>
                    <a:ext uri="{9D8B030D-6E8A-4147-A177-3AD203B41FA5}">
                      <a16:colId xmlns:a16="http://schemas.microsoft.com/office/drawing/2014/main" val="11081"/>
                    </a:ext>
                  </a:extLst>
                </a:gridCol>
                <a:gridCol w="2081213">
                  <a:extLst>
                    <a:ext uri="{9D8B030D-6E8A-4147-A177-3AD203B41FA5}">
                      <a16:colId xmlns:a16="http://schemas.microsoft.com/office/drawing/2014/main" val="11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3"/>
                  </a:ext>
                </a:extLst>
              </a:tr>
            </a:tbl>
          </a:graphicData>
        </a:graphic>
      </p:graphicFrame>
      <p:sp>
        <p:nvSpPr>
          <p:cNvPr id="14916" name="yt_shape_14916"/>
          <p:cNvSpPr txBox="1"/>
          <p:nvPr/>
        </p:nvSpPr>
        <p:spPr>
          <a:xfrm>
            <a:off x="540119" y="238085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用一枚钉子把一根细木条钉在木板上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用手拨木条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木条能转动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用两枚钉子把细木条钉在木板上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就能固定细木条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efce,isEnd"/>
              </a:rPr>
              <a:t>这说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929035-4156-32F2-2A6C-B9341D8ABB7B}"/>
              </a:ext>
            </a:extLst>
          </p:cNvPr>
          <p:cNvSpPr txBox="1"/>
          <p:nvPr/>
        </p:nvSpPr>
        <p:spPr>
          <a:xfrm>
            <a:off x="6317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7C0E9B-E5C2-E653-338F-F155B5631378}"/>
              </a:ext>
            </a:extLst>
          </p:cNvPr>
          <p:cNvSpPr txBox="1"/>
          <p:nvPr/>
        </p:nvSpPr>
        <p:spPr>
          <a:xfrm>
            <a:off x="10889507" y="233405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de03d"/>
              </a:rPr>
              <a:t>经过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F3AEBE-D37E-6B42-A8E4-CFDC7B7FA203}"/>
              </a:ext>
            </a:extLst>
          </p:cNvPr>
          <p:cNvSpPr txBox="1"/>
          <p:nvPr/>
        </p:nvSpPr>
        <p:spPr>
          <a:xfrm>
            <a:off x="450108" y="280953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一点有无数条直线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783B26-A0D2-733A-DB51-444A5FFA74A6}"/>
              </a:ext>
            </a:extLst>
          </p:cNvPr>
          <p:cNvSpPr txBox="1"/>
          <p:nvPr/>
        </p:nvSpPr>
        <p:spPr>
          <a:xfrm>
            <a:off x="1059708" y="328502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18" name="yt_image_14918" title="H_86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2239" y="1772816"/>
            <a:ext cx="318752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0" name="yt_shape_14920"/>
          <p:cNvSpPr txBox="1"/>
          <p:nvPr/>
        </p:nvSpPr>
        <p:spPr>
          <a:xfrm>
            <a:off x="540119" y="2919499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但不经过点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填小写字母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既在直线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又在直线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c6d,isEnd"/>
              </a:rPr>
              <a:t>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大写字母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3F39BD-89DB-854E-74DB-79316A7E93D1}"/>
              </a:ext>
            </a:extLst>
          </p:cNvPr>
          <p:cNvSpPr txBox="1"/>
          <p:nvPr/>
        </p:nvSpPr>
        <p:spPr>
          <a:xfrm>
            <a:off x="3336183" y="2872693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E76771-EE69-978A-601B-B091FEAAF8CC}"/>
              </a:ext>
            </a:extLst>
          </p:cNvPr>
          <p:cNvSpPr txBox="1"/>
          <p:nvPr/>
        </p:nvSpPr>
        <p:spPr>
          <a:xfrm>
            <a:off x="4836371" y="2872693"/>
            <a:ext cx="7357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7409E4-9E57-3EA3-3B06-334B8254AC07}"/>
              </a:ext>
            </a:extLst>
          </p:cNvPr>
          <p:cNvSpPr txBox="1"/>
          <p:nvPr/>
        </p:nvSpPr>
        <p:spPr>
          <a:xfrm>
            <a:off x="7573221" y="2872693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6D97F3-2389-C6E1-041D-AD86655B5FB9}"/>
              </a:ext>
            </a:extLst>
          </p:cNvPr>
          <p:cNvSpPr txBox="1"/>
          <p:nvPr/>
        </p:nvSpPr>
        <p:spPr>
          <a:xfrm>
            <a:off x="9073407" y="2872693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360642-07E5-3F5A-ED65-233EC42FA55D}"/>
              </a:ext>
            </a:extLst>
          </p:cNvPr>
          <p:cNvSpPr txBox="1"/>
          <p:nvPr/>
        </p:nvSpPr>
        <p:spPr>
          <a:xfrm>
            <a:off x="3064721" y="3348181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4DCBD1-F21C-D1F3-B414-B35FEB00FC6A}"/>
              </a:ext>
            </a:extLst>
          </p:cNvPr>
          <p:cNvSpPr txBox="1"/>
          <p:nvPr/>
        </p:nvSpPr>
        <p:spPr>
          <a:xfrm>
            <a:off x="5445971" y="3348181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86F61C-2569-5830-FF62-B2E38B313758}"/>
              </a:ext>
            </a:extLst>
          </p:cNvPr>
          <p:cNvSpPr txBox="1"/>
          <p:nvPr/>
        </p:nvSpPr>
        <p:spPr>
          <a:xfrm>
            <a:off x="3639396" y="3823669"/>
            <a:ext cx="99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0109F5-44CB-91CE-B41E-17A14EB566E0}"/>
              </a:ext>
            </a:extLst>
          </p:cNvPr>
          <p:cNvSpPr txBox="1"/>
          <p:nvPr/>
        </p:nvSpPr>
        <p:spPr>
          <a:xfrm>
            <a:off x="6831857" y="3823669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119" y="764704"/>
            <a:ext cx="349326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完成下列填空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3" name="yt_shape_14923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射线</a:t>
            </a:r>
          </a:p>
        </p:txBody>
      </p:sp>
      <p:sp>
        <p:nvSpPr>
          <p:cNvPr id="14924" name="yt_shape_1492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上完数学课后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晚上小明拿起手电筒射向远方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5c77"/>
              </a:rPr>
              <a:t>射出的光线可近似看作一条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5" name="yt_table_149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509958"/>
              </p:ext>
            </p:extLst>
          </p:nvPr>
        </p:nvGraphicFramePr>
        <p:xfrm>
          <a:off x="540056" y="2359000"/>
          <a:ext cx="7080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8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5"/>
                  </a:ext>
                </a:extLst>
              </a:tr>
            </a:tbl>
          </a:graphicData>
        </a:graphic>
      </p:graphicFrame>
      <p:sp>
        <p:nvSpPr>
          <p:cNvPr id="14927" name="yt_shape_14927"/>
          <p:cNvSpPr txBox="1"/>
          <p:nvPr/>
        </p:nvSpPr>
        <p:spPr>
          <a:xfrm>
            <a:off x="540000" y="3360554"/>
            <a:ext cx="58333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为端点的射线共有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1" name="yt_table_149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258264"/>
              </p:ext>
            </p:extLst>
          </p:nvPr>
        </p:nvGraphicFramePr>
        <p:xfrm>
          <a:off x="540056" y="383985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8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8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"/>
                  </a:ext>
                </a:extLst>
              </a:tr>
            </a:tbl>
          </a:graphicData>
        </a:graphic>
      </p:graphicFrame>
      <p:grpSp>
        <p:nvGrpSpPr>
          <p:cNvPr id="14928" name="yt_shape_14928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4571788"/>
            <a:ext cx="1395678" cy="1497852"/>
            <a:chOff x="0" y="0"/>
            <a:chExt cx="1395678" cy="1497852"/>
          </a:xfrm>
        </p:grpSpPr>
        <p:pic>
          <p:nvPicPr>
            <p:cNvPr id="2" name="yt_image_1492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5678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0" name="yt_shape_14930" descr="{&quot;rangeId&quot;:0,&quot;IgnoreLineSpacing&quot;:1}"/>
            <p:cNvSpPr txBox="1"/>
            <p:nvPr/>
          </p:nvSpPr>
          <p:spPr>
            <a:xfrm>
              <a:off x="164558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4" name="yt_shape_1722174219899">
            <a:extLst>
              <a:ext uri="{FF2B5EF4-FFF2-40B4-BE49-F238E27FC236}">
                <a16:creationId xmlns:a16="http://schemas.microsoft.com/office/drawing/2014/main" id="{AB46CE26-244C-C2E4-85A4-4667C4DAA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E54628-1B58-E9BA-47BA-9DB1B9D87C11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064BB8-849E-DD36-A9CA-6DCB86F0A97F}"/>
              </a:ext>
            </a:extLst>
          </p:cNvPr>
          <p:cNvSpPr txBox="1"/>
          <p:nvPr/>
        </p:nvSpPr>
        <p:spPr>
          <a:xfrm>
            <a:off x="5414102" y="331374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3" name="yt_shape_14933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</a:t>
            </a:r>
          </a:p>
        </p:txBody>
      </p:sp>
      <p:sp>
        <p:nvSpPr>
          <p:cNvPr id="14934" name="yt_shape_14934"/>
          <p:cNvSpPr txBox="1"/>
          <p:nvPr/>
        </p:nvSpPr>
        <p:spPr>
          <a:xfrm>
            <a:off x="540000" y="1399565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8" name="yt_table_149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67477"/>
              </p:ext>
            </p:extLst>
          </p:nvPr>
        </p:nvGraphicFramePr>
        <p:xfrm>
          <a:off x="540056" y="1878868"/>
          <a:ext cx="81286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89"/>
                    </a:ext>
                  </a:extLst>
                </a:gridCol>
                <a:gridCol w="3300413">
                  <a:extLst>
                    <a:ext uri="{9D8B030D-6E8A-4147-A177-3AD203B41FA5}">
                      <a16:colId xmlns:a16="http://schemas.microsoft.com/office/drawing/2014/main" val="11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反向延长线段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8"/>
                  </a:ext>
                </a:extLst>
              </a:tr>
            </a:tbl>
          </a:graphicData>
        </a:graphic>
      </p:graphicFrame>
      <p:grpSp>
        <p:nvGrpSpPr>
          <p:cNvPr id="14935" name="yt_shape_14935_skip" title="H_51.431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0635" y="1870742"/>
            <a:ext cx="1818972" cy="653175"/>
            <a:chOff x="0" y="0"/>
            <a:chExt cx="1818972" cy="653175"/>
          </a:xfrm>
        </p:grpSpPr>
        <p:pic>
          <p:nvPicPr>
            <p:cNvPr id="2" name="yt_image_149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8972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7" name="yt_shape_14937" descr="{&quot;rangeId&quot;:0,&quot;IgnoreLineSpacing&quot;:1}"/>
            <p:cNvSpPr txBox="1"/>
            <p:nvPr/>
          </p:nvSpPr>
          <p:spPr>
            <a:xfrm>
              <a:off x="376205" y="2931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4940" name="yt_shape_14940"/>
          <p:cNvSpPr txBox="1"/>
          <p:nvPr/>
        </p:nvSpPr>
        <p:spPr>
          <a:xfrm>
            <a:off x="540119" y="288042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则图中线段共有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42" name="yt_table_149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89442"/>
              </p:ext>
            </p:extLst>
          </p:nvPr>
        </p:nvGraphicFramePr>
        <p:xfrm>
          <a:off x="540056" y="363284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9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9"/>
                  </a:ext>
                </a:extLst>
              </a:tr>
            </a:tbl>
          </a:graphicData>
        </a:graphic>
      </p:graphicFrame>
      <p:pic>
        <p:nvPicPr>
          <p:cNvPr id="14941" name="yt_image_14941_skip" title="H_21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4629" y="3359725"/>
            <a:ext cx="3661101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4" name="yt_shape_14944"/>
          <p:cNvSpPr txBox="1"/>
          <p:nvPr/>
        </p:nvSpPr>
        <p:spPr>
          <a:xfrm>
            <a:off x="540119" y="41590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图中有几条线段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962"/>
              </a:rPr>
              <a:t>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945" name="yt_image_1494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6686" y="5117129"/>
            <a:ext cx="3018627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7" name="yt_shape_14947"/>
          <p:cNvSpPr txBox="1"/>
          <p:nvPr/>
        </p:nvSpPr>
        <p:spPr>
          <a:xfrm>
            <a:off x="540000" y="5540525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条线段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条射线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条直线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4" name="yt_shape_1722174219974">
            <a:extLst>
              <a:ext uri="{FF2B5EF4-FFF2-40B4-BE49-F238E27FC236}">
                <a16:creationId xmlns:a16="http://schemas.microsoft.com/office/drawing/2014/main" id="{E2E83201-0DF9-E081-C118-591A631140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B6376E-51B6-FAA6-2667-11B0999F868E}"/>
              </a:ext>
            </a:extLst>
          </p:cNvPr>
          <p:cNvSpPr txBox="1"/>
          <p:nvPr/>
        </p:nvSpPr>
        <p:spPr>
          <a:xfrm>
            <a:off x="4793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EC28F4-9F07-18E6-D663-E7674911F9D9}"/>
              </a:ext>
            </a:extLst>
          </p:cNvPr>
          <p:cNvSpPr txBox="1"/>
          <p:nvPr/>
        </p:nvSpPr>
        <p:spPr>
          <a:xfrm>
            <a:off x="10710121" y="28336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0C8906-B2D5-878F-FBD0-6BC56CAB1127}"/>
              </a:ext>
            </a:extLst>
          </p:cNvPr>
          <p:cNvSpPr txBox="1"/>
          <p:nvPr/>
        </p:nvSpPr>
        <p:spPr>
          <a:xfrm>
            <a:off x="449989" y="5493719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8" name="yt_shape_14948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在可能出现多种情况时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考虑不全而出错</a:t>
            </a:r>
          </a:p>
        </p:txBody>
      </p:sp>
      <p:sp>
        <p:nvSpPr>
          <p:cNvPr id="14949" name="yt_shape_14949"/>
          <p:cNvSpPr txBox="1"/>
          <p:nvPr/>
        </p:nvSpPr>
        <p:spPr>
          <a:xfrm>
            <a:off x="540000" y="1399565"/>
            <a:ext cx="9760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过平面内的四个点中的任意两点可以画出的直线条数是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74220050">
            <a:extLst>
              <a:ext uri="{FF2B5EF4-FFF2-40B4-BE49-F238E27FC236}">
                <a16:creationId xmlns:a16="http://schemas.microsoft.com/office/drawing/2014/main" id="{B2E9BD8D-29F5-EC8C-E4AE-42A670F842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5C64C2-E15A-1753-A2CF-F818D6FDBF0A}"/>
              </a:ext>
            </a:extLst>
          </p:cNvPr>
          <p:cNvSpPr txBox="1"/>
          <p:nvPr/>
        </p:nvSpPr>
        <p:spPr>
          <a:xfrm>
            <a:off x="8592086" y="135275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" name="yt_shape_1495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50" name="yt_image_14950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3" name="yt_shape_14953"/>
          <p:cNvSpPr txBox="1"/>
          <p:nvPr/>
        </p:nvSpPr>
        <p:spPr>
          <a:xfrm>
            <a:off x="540121" y="1591869"/>
            <a:ext cx="1088447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65d6"/>
              </a:rPr>
              <a:t>其中能相交的是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954" name="yt_image_14954" title="H_79.0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026" y="2703668"/>
            <a:ext cx="4889946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6" name="yt_shape_14956"/>
          <p:cNvSpPr txBox="1"/>
          <p:nvPr/>
        </p:nvSpPr>
        <p:spPr>
          <a:xfrm>
            <a:off x="540119" y="3757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在同一平面内画出三条直线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使它们分别满足下列条件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e3c1"/>
              </a:rPr>
              <a:t>有一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其中能画出图形的有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57" name="yt_table_149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530893"/>
              </p:ext>
            </p:extLst>
          </p:nvPr>
        </p:nvGraphicFramePr>
        <p:xfrm>
          <a:off x="540056" y="47172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9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88B667-5FA9-9731-EAA0-1DD4EEB2BBC3}"/>
              </a:ext>
            </a:extLst>
          </p:cNvPr>
          <p:cNvSpPr txBox="1"/>
          <p:nvPr/>
        </p:nvSpPr>
        <p:spPr>
          <a:xfrm>
            <a:off x="1059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7B76A4-DE4F-3A13-9A5E-3FD31D05D646}"/>
              </a:ext>
            </a:extLst>
          </p:cNvPr>
          <p:cNvSpPr txBox="1"/>
          <p:nvPr/>
        </p:nvSpPr>
        <p:spPr>
          <a:xfrm>
            <a:off x="9289307" y="41864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9" name="yt_shape_14959"/>
          <p:cNvSpPr txBox="1"/>
          <p:nvPr/>
        </p:nvSpPr>
        <p:spPr>
          <a:xfrm>
            <a:off x="540000" y="900000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61" name="yt_table_149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026620"/>
              </p:ext>
            </p:extLst>
          </p:nvPr>
        </p:nvGraphicFramePr>
        <p:xfrm>
          <a:off x="540056" y="1379303"/>
          <a:ext cx="5641975" cy="1901952"/>
        </p:xfrm>
        <a:graphic>
          <a:graphicData uri="http://schemas.openxmlformats.org/drawingml/2006/table">
            <a:tbl>
              <a:tblPr/>
              <a:tblGrid>
                <a:gridCol w="5641975">
                  <a:extLst>
                    <a:ext uri="{9D8B030D-6E8A-4147-A177-3AD203B41FA5}">
                      <a16:colId xmlns:a16="http://schemas.microsoft.com/office/drawing/2014/main" val="11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图中共有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"/>
                  </a:ext>
                </a:extLst>
              </a:tr>
            </a:tbl>
          </a:graphicData>
        </a:graphic>
      </p:graphicFrame>
      <p:pic>
        <p:nvPicPr>
          <p:cNvPr id="14960" name="yt_image_14960_skip" title="H_82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752" y="1379303"/>
            <a:ext cx="188614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15822F-B772-2DFD-A823-39B8AE870119}"/>
              </a:ext>
            </a:extLst>
          </p:cNvPr>
          <p:cNvSpPr txBox="1"/>
          <p:nvPr/>
        </p:nvSpPr>
        <p:spPr>
          <a:xfrm>
            <a:off x="5250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1084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_⨹_1_15962</vt:lpstr>
      <vt:lpstr>_⨹_1_1c69e</vt:lpstr>
      <vt:lpstr>_⨹_1_3a1b3</vt:lpstr>
      <vt:lpstr>_⨹_1_cdc6d,isEnd</vt:lpstr>
      <vt:lpstr>_⨹_1_d71be</vt:lpstr>
      <vt:lpstr>_⨹_12_55c77</vt:lpstr>
      <vt:lpstr>_⨹_2_5efce,isEnd</vt:lpstr>
      <vt:lpstr>_⨹_2_de03d</vt:lpstr>
      <vt:lpstr>_⨹_2_ee3c1</vt:lpstr>
      <vt:lpstr>_⨹_2_ee3c4</vt:lpstr>
      <vt:lpstr>_⨹_5_aeb75</vt:lpstr>
      <vt:lpstr>_⨹_6_7c993,isEnd</vt:lpstr>
      <vt:lpstr>_⨹_7_565d6</vt:lpstr>
      <vt:lpstr>Finished</vt:lpstr>
      <vt:lpstr>W:6.005039,H:37.44</vt:lpstr>
      <vt:lpstr>W:7.505039,H:37.44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