
<file path=[Content_Types].xml><?xml version="1.0" encoding="utf-8"?>
<Types xmlns="http://schemas.openxmlformats.org/package/2006/content-types">
  <Default Extension="png" ContentType="image/png"/>
  <Default Extension="bin"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63" r:id="rId3"/>
    <p:sldId id="364" r:id="rId4"/>
    <p:sldId id="367" r:id="rId5"/>
    <p:sldId id="368" r:id="rId6"/>
    <p:sldId id="369" r:id="rId7"/>
    <p:sldId id="371" r:id="rId8"/>
    <p:sldId id="373" r:id="rId9"/>
    <p:sldId id="374" r:id="rId10"/>
    <p:sldId id="375" r:id="rId11"/>
    <p:sldId id="377" r:id="rId12"/>
    <p:sldId id="380" r:id="rId13"/>
    <p:sldId id="381" r:id="rId14"/>
    <p:sldId id="383" r:id="rId15"/>
    <p:sldId id="387" r:id="rId16"/>
    <p:sldId id="386" r:id="rId17"/>
    <p:sldId id="256" r:id="rId18"/>
  </p:sldIdLst>
  <p:sldSz cx="12192000" cy="6858000"/>
  <p:notesSz cx="6858000" cy="9144000"/>
  <p:defaultTextStyle>
    <a:defPPr>
      <a:defRPr lang="zh-CN"/>
    </a:defPPr>
    <a:lvl1pPr algn="l" rtl="0" fontAlgn="auto">
      <a:defRPr kern="1200">
        <a:solidFill>
          <a:schemeClr val="tx1"/>
        </a:solidFill>
        <a:latin typeface="Arial" panose="020B0604020202090204" pitchFamily="34" charset="0"/>
        <a:ea typeface="宋体" panose="02010600030101010101" pitchFamily="2" charset="-122"/>
        <a:cs typeface="+mn-cs"/>
      </a:defRPr>
    </a:lvl1pPr>
    <a:lvl2pPr marL="457200" algn="l" rtl="0" fontAlgn="auto">
      <a:defRPr kern="1200">
        <a:solidFill>
          <a:schemeClr val="tx1"/>
        </a:solidFill>
        <a:latin typeface="Arial" panose="020B0604020202090204" pitchFamily="34" charset="0"/>
        <a:ea typeface="宋体" panose="02010600030101010101" pitchFamily="2" charset="-122"/>
        <a:cs typeface="+mn-cs"/>
      </a:defRPr>
    </a:lvl2pPr>
    <a:lvl3pPr marL="914400" algn="l" rtl="0" fontAlgn="auto">
      <a:defRPr kern="1200">
        <a:solidFill>
          <a:schemeClr val="tx1"/>
        </a:solidFill>
        <a:latin typeface="Arial" panose="020B0604020202090204" pitchFamily="34" charset="0"/>
        <a:ea typeface="宋体" panose="02010600030101010101" pitchFamily="2" charset="-122"/>
        <a:cs typeface="+mn-cs"/>
      </a:defRPr>
    </a:lvl3pPr>
    <a:lvl4pPr marL="1371600" algn="l" rtl="0" fontAlgn="auto">
      <a:defRPr kern="1200">
        <a:solidFill>
          <a:schemeClr val="tx1"/>
        </a:solidFill>
        <a:latin typeface="Arial" panose="020B0604020202090204" pitchFamily="34" charset="0"/>
        <a:ea typeface="宋体" panose="02010600030101010101" pitchFamily="2" charset="-122"/>
        <a:cs typeface="+mn-cs"/>
      </a:defRPr>
    </a:lvl4pPr>
    <a:lvl5pPr marL="1828800" algn="l" rtl="0" fontAlgn="auto">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0" autoAdjust="0"/>
  </p:normalViewPr>
  <p:slideViewPr>
    <p:cSldViewPr>
      <p:cViewPr varScale="1">
        <p:scale>
          <a:sx n="46" d="100"/>
          <a:sy n="46" d="100"/>
        </p:scale>
        <p:origin x="56" y="20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2024/7/29</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560847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2024/7/29</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392337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2024/7/29</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254890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2024/7/29</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9408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2024/7/29</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22183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2024/7/29</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165148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2024/7/29</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5039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2024/7/29</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81981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2024/7/29</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46800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2024/7/29</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24159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2024/7/29</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4278830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2024/7/29</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01241967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bin"/><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1">
    <p:spTree>
      <p:nvGrpSpPr>
        <p:cNvPr id="1" name="YT"/>
        <p:cNvGrpSpPr/>
        <p:nvPr/>
      </p:nvGrpSpPr>
      <p:grpSpPr>
        <a:xfrm>
          <a:off x="0" y="0"/>
          <a:ext cx="0" cy="0"/>
          <a:chOff x="0" y="0"/>
          <a:chExt cx="0" cy="0"/>
        </a:xfrm>
      </p:grpSpPr>
      <p:sp>
        <p:nvSpPr>
          <p:cNvPr id="14725" name="yt_shape_14725"/>
          <p:cNvSpPr txBox="1"/>
          <p:nvPr/>
        </p:nvSpPr>
        <p:spPr>
          <a:xfrm>
            <a:off x="540000" y="900000"/>
            <a:ext cx="4137992" cy="585353"/>
          </a:xfrm>
          <a:prstGeom prst="rect">
            <a:avLst/>
          </a:prstGeom>
        </p:spPr>
        <p:txBody>
          <a:bodyPr vert="horz" wrap="none" lIns="0" tIns="0" rIns="0" bIns="0" rtlCol="0">
            <a:noAutofit/>
          </a:bodyPr>
          <a:lstStyle/>
          <a:p>
            <a:pPr algn="l" eaLnBrk="1" latinLnBrk="0" hangingPunct="0">
              <a:lnSpc>
                <a:spcPct val="129999"/>
              </a:lnSpc>
            </a:pPr>
            <a:r>
              <a:rPr lang="en-US" altLang="zh-CN" sz="3250" b="0" i="0" u="none" spc="-3250">
                <a:solidFill>
                  <a:srgbClr val="1EE3CF"/>
                </a:solidFill>
                <a:effectLst/>
                <a:latin typeface="Times New Roman" pitchFamily="32"/>
                <a:ea typeface="宋体" pitchFamily="32"/>
              </a:rPr>
              <a:t> </a:t>
            </a:r>
            <a:r>
              <a:rPr lang="en-US" altLang="zh-CN" sz="3250" b="0" i="0" u="none" spc="31455">
                <a:solidFill>
                  <a:srgbClr val="1EE3CF"/>
                </a:solidFill>
                <a:effectLst/>
                <a:latin typeface="Times New Roman" pitchFamily="32"/>
                <a:ea typeface="宋体" pitchFamily="32"/>
              </a:rPr>
              <a:t> </a:t>
            </a:r>
          </a:p>
        </p:txBody>
      </p:sp>
      <p:pic>
        <p:nvPicPr>
          <p:cNvPr id="14724" name="yt_image_14724" title="H_50.94">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40000" y="900000"/>
            <a:ext cx="4095471" cy="646938"/>
          </a:xfrm>
          <a:prstGeom prst="rect">
            <a:avLst/>
          </a:prstGeom>
          <a:noFill/>
          <a:extLst>
            <a:ext uri="{909E8E84-426E-40DD-AFC4-6F175D3DCCD1}">
              <a14:hiddenFill xmlns:a14="http://schemas.microsoft.com/office/drawing/2010/main">
                <a:solidFill>
                  <a:srgbClr val="FFFFFF"/>
                </a:solidFill>
              </a14:hiddenFill>
            </a:ext>
          </a:extLst>
        </p:spPr>
      </p:pic>
      <p:sp>
        <p:nvSpPr>
          <p:cNvPr id="14727" name="yt_shape_14727"/>
          <p:cNvSpPr txBox="1"/>
          <p:nvPr/>
        </p:nvSpPr>
        <p:spPr>
          <a:xfrm>
            <a:off x="540119" y="1597583"/>
            <a:ext cx="11492915" cy="892167"/>
          </a:xfrm>
          <a:prstGeom prst="rect">
            <a:avLst/>
          </a:prstGeom>
        </p:spPr>
        <p:txBody>
          <a:bodyPr vert="horz" wrap="square" lIns="0" tIns="0" rIns="0" bIns="0" rtlCol="0">
            <a:noAutofit/>
          </a:bodyPr>
          <a:lstStyle/>
          <a:p>
            <a:pPr eaLnBrk="1" latinLnBrk="0" hangingPunct="0">
              <a:lnSpc>
                <a:spcPct val="129999"/>
              </a:lnSpc>
            </a:pPr>
            <a:r>
              <a:rPr lang="zh-CN" altLang="zh-CN" sz="2400" b="0" i="1" u="none" spc="150">
                <a:solidFill>
                  <a:srgbClr val="000000"/>
                </a:solidFill>
                <a:effectLst/>
                <a:latin typeface="Times New Roman" pitchFamily="24"/>
                <a:ea typeface="宋体" pitchFamily="24"/>
              </a:rPr>
              <a:t>　　</a:t>
            </a:r>
            <a:r>
              <a:rPr lang="zh-CN" altLang="zh-CN" sz="2400" b="0" i="0" u="none" spc="150">
                <a:solidFill>
                  <a:srgbClr val="000000"/>
                </a:solidFill>
                <a:effectLst/>
                <a:latin typeface="Times New Roman" pitchFamily="24"/>
                <a:ea typeface="宋体" pitchFamily="24"/>
              </a:rPr>
              <a:t>从不同的方向看立体图形</a:t>
            </a:r>
            <a:r>
              <a:rPr lang="zh-CN" altLang="zh-CN" sz="2400" b="0" i="0" u="none" spc="150">
                <a:solidFill>
                  <a:srgbClr val="000000"/>
                </a:solidFill>
                <a:effectLst/>
                <a:latin typeface="宋体" pitchFamily="24"/>
                <a:ea typeface="宋体" pitchFamily="24"/>
              </a:rPr>
              <a:t>：</a:t>
            </a:r>
            <a:r>
              <a:rPr lang="zh-CN" altLang="zh-CN" sz="2400" b="0" i="0" u="none" spc="150">
                <a:solidFill>
                  <a:srgbClr val="000000"/>
                </a:solidFill>
                <a:effectLst/>
                <a:latin typeface="Times New Roman" pitchFamily="24"/>
                <a:ea typeface="宋体" pitchFamily="24"/>
              </a:rPr>
              <a:t>通常是从</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100" u="sng">
                <a:solidFill>
                  <a:srgbClr val="000000"/>
                </a:solidFill>
                <a:uFill>
                  <a:solidFill>
                    <a:srgbClr val="000000"/>
                  </a:solidFill>
                </a:uFill>
                <a:latin typeface="Times New Roman"/>
              </a:rPr>
              <a:t> </a:t>
            </a:r>
            <a:r>
              <a:rPr lang="zh-CN" altLang="zh-CN" sz="2400" b="0" i="0" u="none" spc="150">
                <a:solidFill>
                  <a:srgbClr val="000000"/>
                </a:solidFill>
                <a:effectLst/>
                <a:latin typeface="宋体" pitchFamily="24"/>
                <a:ea typeface="宋体" pitchFamily="24"/>
              </a:rPr>
              <a:t>、</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100" u="sng">
                <a:solidFill>
                  <a:srgbClr val="000000"/>
                </a:solidFill>
                <a:uFill>
                  <a:solidFill>
                    <a:srgbClr val="000000"/>
                  </a:solidFill>
                </a:uFill>
                <a:latin typeface="Times New Roman"/>
              </a:rPr>
              <a:t> </a:t>
            </a:r>
            <a:r>
              <a:rPr lang="zh-CN" altLang="zh-CN" sz="2400" b="0" i="0" u="none" spc="150">
                <a:solidFill>
                  <a:srgbClr val="000000"/>
                </a:solidFill>
                <a:effectLst/>
                <a:latin typeface="宋体" pitchFamily="24"/>
                <a:ea typeface="宋体" pitchFamily="24"/>
              </a:rPr>
              <a:t>、</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100" u="sng">
                <a:solidFill>
                  <a:srgbClr val="000000"/>
                </a:solidFill>
                <a:uFill>
                  <a:solidFill>
                    <a:srgbClr val="000000"/>
                  </a:solidFill>
                </a:uFill>
                <a:latin typeface="Times New Roman"/>
              </a:rPr>
              <a:t> </a:t>
            </a:r>
            <a:r>
              <a:rPr sz="100" spc="-100">
                <a:latin typeface="Times New Roman"/>
              </a:rPr>
              <a:t>⁠</a:t>
            </a:r>
            <a:r>
              <a:rPr lang="zh-CN" altLang="zh-CN" sz="2400" b="0" i="0" u="none" spc="150">
                <a:solidFill>
                  <a:srgbClr val="000000"/>
                </a:solidFill>
                <a:effectLst/>
                <a:latin typeface="Times New Roman" pitchFamily="24"/>
                <a:ea typeface="宋体" pitchFamily="24"/>
                <a:sym typeface="_⨹_1_d78f1,isEnd"/>
              </a:rPr>
              <a:t>三</a:t>
            </a:r>
            <a:r>
              <a:rPr lang="zh-CN" altLang="zh-CN" sz="2400" b="0" i="0" u="none" spc="150">
                <a:solidFill>
                  <a:srgbClr val="000000"/>
                </a:solidFill>
                <a:effectLst/>
                <a:latin typeface="Times New Roman" pitchFamily="24"/>
                <a:ea typeface="宋体" pitchFamily="24"/>
              </a:rPr>
              <a:t/>
            </a:r>
            <a:br>
              <a:rPr lang="zh-CN" altLang="zh-CN" sz="2400" b="0" i="0" u="none" spc="150">
                <a:solidFill>
                  <a:srgbClr val="000000"/>
                </a:solidFill>
                <a:effectLst/>
                <a:latin typeface="Times New Roman" pitchFamily="24"/>
                <a:ea typeface="宋体" pitchFamily="24"/>
              </a:rPr>
            </a:br>
            <a:r>
              <a:rPr lang="zh-CN" altLang="zh-CN" sz="2400" b="0" i="0" u="none" spc="150">
                <a:solidFill>
                  <a:srgbClr val="000000"/>
                </a:solidFill>
                <a:effectLst/>
                <a:latin typeface="Times New Roman" pitchFamily="24"/>
                <a:ea typeface="宋体" pitchFamily="24"/>
              </a:rPr>
              <a:t>个方向看</a:t>
            </a:r>
            <a:r>
              <a:rPr lang="en-US" altLang="zh-CN" sz="2400" b="0" i="0" u="none" spc="150">
                <a:solidFill>
                  <a:srgbClr val="000000"/>
                </a:solidFill>
                <a:effectLst/>
                <a:latin typeface="宋体" pitchFamily="24"/>
                <a:ea typeface="宋体" pitchFamily="24"/>
                <a:sym typeface=",isEnd"/>
              </a:rPr>
              <a:t>.</a:t>
            </a:r>
          </a:p>
        </p:txBody>
      </p:sp>
      <p:sp>
        <p:nvSpPr>
          <p:cNvPr id="2" name="文本框 1">
            <a:extLst>
              <a:ext uri="{FF2B5EF4-FFF2-40B4-BE49-F238E27FC236}">
                <a16:creationId xmlns:a16="http://schemas.microsoft.com/office/drawing/2014/main" id="{C7B8145E-0D7F-8E83-FD54-3AEB1CF05536}"/>
              </a:ext>
            </a:extLst>
          </p:cNvPr>
          <p:cNvSpPr txBox="1"/>
          <p:nvPr/>
        </p:nvSpPr>
        <p:spPr>
          <a:xfrm>
            <a:off x="6625482" y="1550777"/>
            <a:ext cx="1151637" cy="569100"/>
          </a:xfrm>
          <a:prstGeom prst="rect">
            <a:avLst/>
          </a:prstGeom>
          <a:noFill/>
        </p:spPr>
        <p:txBody>
          <a:bodyPr vert="horz" wrap="none" rtlCol="0">
            <a:noAutofit/>
          </a:bodyPr>
          <a:lstStyle/>
          <a:p>
            <a:pPr>
              <a:lnSpc>
                <a:spcPct val="129999"/>
              </a:lnSpc>
            </a:pPr>
            <a:r>
              <a:rPr kumimoji="0" lang="zh-CN" altLang="zh-CN" sz="2400" b="0" i="0" strike="noStrike" kern="1200" cap="none" spc="150" normalizeH="0" baseline="0" noProof="0">
                <a:ln>
                  <a:noFill/>
                </a:ln>
                <a:solidFill>
                  <a:srgbClr val="FF0000"/>
                </a:solidFill>
                <a:effectLst/>
                <a:uLnTx/>
                <a:uFill>
                  <a:solidFill>
                    <a:srgbClr val="000000"/>
                  </a:solidFill>
                </a:uFill>
                <a:latin typeface="Times New Roman" pitchFamily="24"/>
                <a:ea typeface="楷体" pitchFamily="24"/>
                <a:cs typeface="+mn-cs"/>
              </a:rPr>
              <a:t>前面</a:t>
            </a:r>
            <a:r>
              <a:rPr kumimoji="0" lang="zh-CN" altLang="zh-CN" sz="2400" b="0" i="0" strike="noStrike" kern="1200" cap="none" spc="15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3E1B7DE2-6BD2-6E4E-4762-8B7AEEFE8609}"/>
              </a:ext>
            </a:extLst>
          </p:cNvPr>
          <p:cNvSpPr txBox="1"/>
          <p:nvPr/>
        </p:nvSpPr>
        <p:spPr>
          <a:xfrm>
            <a:off x="8286007" y="1550777"/>
            <a:ext cx="1151637" cy="569100"/>
          </a:xfrm>
          <a:prstGeom prst="rect">
            <a:avLst/>
          </a:prstGeom>
          <a:noFill/>
        </p:spPr>
        <p:txBody>
          <a:bodyPr vert="horz" wrap="none" rtlCol="0">
            <a:noAutofit/>
          </a:bodyPr>
          <a:lstStyle/>
          <a:p>
            <a:pPr>
              <a:lnSpc>
                <a:spcPct val="129999"/>
              </a:lnSpc>
            </a:pPr>
            <a:r>
              <a:rPr kumimoji="0" lang="zh-CN" altLang="zh-CN" sz="2400" b="0" i="0" strike="noStrike" kern="1200" cap="none" spc="150" normalizeH="0" baseline="0" noProof="0">
                <a:ln>
                  <a:noFill/>
                </a:ln>
                <a:solidFill>
                  <a:srgbClr val="FF0000"/>
                </a:solidFill>
                <a:effectLst/>
                <a:uLnTx/>
                <a:uFill>
                  <a:solidFill>
                    <a:srgbClr val="000000"/>
                  </a:solidFill>
                </a:uFill>
                <a:latin typeface="Times New Roman" pitchFamily="24"/>
                <a:ea typeface="楷体" pitchFamily="24"/>
                <a:cs typeface="+mn-cs"/>
              </a:rPr>
              <a:t>左面</a:t>
            </a:r>
            <a:r>
              <a:rPr kumimoji="0" lang="zh-CN" altLang="zh-CN" sz="2400" b="0" i="0" strike="noStrike" kern="1200" cap="none" spc="15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0428319E-C698-9476-63F2-1929D5F71710}"/>
              </a:ext>
            </a:extLst>
          </p:cNvPr>
          <p:cNvSpPr txBox="1"/>
          <p:nvPr/>
        </p:nvSpPr>
        <p:spPr>
          <a:xfrm>
            <a:off x="9946532" y="1550777"/>
            <a:ext cx="1151637" cy="569100"/>
          </a:xfrm>
          <a:prstGeom prst="rect">
            <a:avLst/>
          </a:prstGeom>
          <a:noFill/>
        </p:spPr>
        <p:txBody>
          <a:bodyPr vert="horz" wrap="none" rtlCol="0">
            <a:noAutofit/>
          </a:bodyPr>
          <a:lstStyle/>
          <a:p>
            <a:pPr>
              <a:lnSpc>
                <a:spcPct val="129999"/>
              </a:lnSpc>
            </a:pPr>
            <a:r>
              <a:rPr kumimoji="0" lang="zh-CN" altLang="zh-CN" sz="2400" b="0" i="0" strike="noStrike" kern="1200" cap="none" spc="150" normalizeH="0" baseline="0" noProof="0">
                <a:ln>
                  <a:noFill/>
                </a:ln>
                <a:solidFill>
                  <a:srgbClr val="FF0000"/>
                </a:solidFill>
                <a:effectLst/>
                <a:uLnTx/>
                <a:uFill>
                  <a:solidFill>
                    <a:srgbClr val="000000"/>
                  </a:solidFill>
                </a:uFill>
                <a:latin typeface="Times New Roman" pitchFamily="24"/>
                <a:ea typeface="楷体" pitchFamily="24"/>
                <a:cs typeface="+mn-cs"/>
              </a:rPr>
              <a:t>上面</a:t>
            </a:r>
            <a:r>
              <a:rPr kumimoji="0" lang="zh-CN" altLang="zh-CN" sz="2400" b="0" i="0" strike="noStrike" kern="1200" cap="none" spc="15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771" name="yt_shape_14771"/>
          <p:cNvSpPr txBox="1"/>
          <p:nvPr/>
        </p:nvSpPr>
        <p:spPr>
          <a:xfrm>
            <a:off x="540000" y="900000"/>
            <a:ext cx="3976345" cy="576312"/>
          </a:xfrm>
          <a:prstGeom prst="rect">
            <a:avLst/>
          </a:prstGeom>
        </p:spPr>
        <p:txBody>
          <a:bodyPr vert="horz" wrap="none" lIns="0" tIns="0" rIns="0" bIns="0" rtlCol="0">
            <a:noAutofit/>
          </a:bodyPr>
          <a:lstStyle/>
          <a:p>
            <a:pPr algn="l" eaLnBrk="1" latinLnBrk="0" hangingPunct="0">
              <a:lnSpc>
                <a:spcPct val="129999"/>
              </a:lnSpc>
            </a:pPr>
            <a:r>
              <a:rPr lang="en-US" altLang="zh-CN" sz="3200" b="0" i="0" u="none" spc="-3200">
                <a:solidFill>
                  <a:srgbClr val="1EE3CF"/>
                </a:solidFill>
                <a:effectLst/>
                <a:latin typeface="Times New Roman" pitchFamily="32"/>
                <a:ea typeface="宋体" pitchFamily="32"/>
              </a:rPr>
              <a:t> </a:t>
            </a:r>
            <a:r>
              <a:rPr lang="en-US" altLang="zh-CN" sz="3200" b="0" i="0" u="none" spc="30207">
                <a:solidFill>
                  <a:srgbClr val="1EE3CF"/>
                </a:solidFill>
                <a:effectLst/>
                <a:latin typeface="Times New Roman" pitchFamily="32"/>
                <a:ea typeface="宋体" pitchFamily="32"/>
              </a:rPr>
              <a:t> </a:t>
            </a:r>
          </a:p>
        </p:txBody>
      </p:sp>
      <p:pic>
        <p:nvPicPr>
          <p:cNvPr id="14770" name="yt_image_14770" title="H_50.49">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40000" y="900000"/>
            <a:ext cx="3936999" cy="641223"/>
          </a:xfrm>
          <a:prstGeom prst="rect">
            <a:avLst/>
          </a:prstGeom>
          <a:noFill/>
          <a:extLst>
            <a:ext uri="{909E8E84-426E-40DD-AFC4-6F175D3DCCD1}">
              <a14:hiddenFill xmlns:a14="http://schemas.microsoft.com/office/drawing/2010/main">
                <a:solidFill>
                  <a:srgbClr val="FFFFFF"/>
                </a:solidFill>
              </a14:hiddenFill>
            </a:ext>
          </a:extLst>
        </p:spPr>
      </p:pic>
      <p:sp>
        <p:nvSpPr>
          <p:cNvPr id="14773" name="yt_shape_14773"/>
          <p:cNvSpPr txBox="1"/>
          <p:nvPr/>
        </p:nvSpPr>
        <p:spPr>
          <a:xfrm>
            <a:off x="540119" y="1591869"/>
            <a:ext cx="11111999" cy="42851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11</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湖南省中考改编</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如图所示的几何体</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从上面看得到的平面图形是</a:t>
            </a:r>
            <a:r>
              <a:rPr lang="zh-CN" altLang="zh-CN" sz="2400" b="0" i="0" u="none">
                <a:solidFill>
                  <a:srgbClr val="000000"/>
                </a:solidFill>
                <a:effectLst/>
                <a:latin typeface="宋体" pitchFamily="24"/>
                <a:ea typeface="宋体" pitchFamily="24"/>
              </a:rPr>
              <a:t>（</a:t>
            </a:r>
            <a:r>
              <a:rPr lang="zh-CN" altLang="zh-CN" sz="2400" b="0" i="0" u="none">
                <a:solidFill>
                  <a:srgbClr val="555369"/>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D</a:t>
            </a:r>
            <a:r>
              <a:rPr lang="zh-CN" altLang="zh-CN" sz="2400" b="0" i="0" u="none">
                <a:solidFill>
                  <a:srgbClr val="555369"/>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pic>
        <p:nvPicPr>
          <p:cNvPr id="14774" name="yt_image_14774" title="H_108.36">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3649471" y="2223536"/>
            <a:ext cx="4893057" cy="1376172"/>
          </a:xfrm>
          <a:prstGeom prst="rect">
            <a:avLst/>
          </a:prstGeom>
          <a:noFill/>
          <a:extLst>
            <a:ext uri="{909E8E84-426E-40DD-AFC4-6F175D3DCCD1}">
              <a14:hiddenFill xmlns:a14="http://schemas.microsoft.com/office/drawing/2010/main">
                <a:solidFill>
                  <a:srgbClr val="FFFFFF"/>
                </a:solidFill>
              </a14:hiddenFill>
            </a:ext>
          </a:extLst>
        </p:spPr>
      </p:pic>
      <p:sp>
        <p:nvSpPr>
          <p:cNvPr id="14776" name="yt_shape_14776"/>
          <p:cNvSpPr txBox="1"/>
          <p:nvPr/>
        </p:nvSpPr>
        <p:spPr>
          <a:xfrm>
            <a:off x="540000" y="3650192"/>
            <a:ext cx="5993628" cy="42851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12</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如图所示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正方体的展开图为</a:t>
            </a:r>
            <a:r>
              <a:rPr lang="zh-CN" altLang="zh-CN" sz="2400" b="0" i="0" u="none">
                <a:solidFill>
                  <a:srgbClr val="000000"/>
                </a:solidFill>
                <a:effectLst/>
                <a:latin typeface="宋体" pitchFamily="24"/>
                <a:ea typeface="宋体" pitchFamily="24"/>
              </a:rPr>
              <a:t>（</a:t>
            </a:r>
            <a:r>
              <a:rPr lang="zh-CN" altLang="zh-CN" sz="2400" b="0" i="0" u="none">
                <a:solidFill>
                  <a:srgbClr val="555369"/>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A</a:t>
            </a:r>
            <a:r>
              <a:rPr lang="zh-CN" altLang="zh-CN" sz="2400" b="0" i="0" u="none">
                <a:solidFill>
                  <a:srgbClr val="555369"/>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pic>
        <p:nvPicPr>
          <p:cNvPr id="14777" name="yt_image_14777" title="H_68.22">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4" cstate="print"/>
          <a:srcRect/>
          <a:stretch>
            <a:fillRect/>
          </a:stretch>
        </p:blipFill>
        <p:spPr bwMode="auto">
          <a:xfrm>
            <a:off x="3690256" y="4281859"/>
            <a:ext cx="4811486" cy="866394"/>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7A9F4762-A539-D21E-3271-63BB18712FB9}"/>
              </a:ext>
            </a:extLst>
          </p:cNvPr>
          <p:cNvSpPr txBox="1"/>
          <p:nvPr/>
        </p:nvSpPr>
        <p:spPr>
          <a:xfrm>
            <a:off x="10725804" y="1545063"/>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D</a:t>
            </a:r>
            <a:endParaRPr lang="zh-CN" altLang="en-US">
              <a:solidFill>
                <a:srgbClr val="FF0000"/>
              </a:solidFill>
            </a:endParaRPr>
          </a:p>
        </p:txBody>
      </p:sp>
      <p:sp>
        <p:nvSpPr>
          <p:cNvPr id="3" name="文本框 2">
            <a:extLst>
              <a:ext uri="{FF2B5EF4-FFF2-40B4-BE49-F238E27FC236}">
                <a16:creationId xmlns:a16="http://schemas.microsoft.com/office/drawing/2014/main" id="{08A5CF24-D29B-3767-8DB1-9D7D4AF4CA9A}"/>
              </a:ext>
            </a:extLst>
          </p:cNvPr>
          <p:cNvSpPr txBox="1"/>
          <p:nvPr/>
        </p:nvSpPr>
        <p:spPr>
          <a:xfrm>
            <a:off x="5555389" y="3603386"/>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A</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779" name="yt_shape_14779"/>
          <p:cNvSpPr txBox="1"/>
          <p:nvPr/>
        </p:nvSpPr>
        <p:spPr>
          <a:xfrm>
            <a:off x="540120" y="900000"/>
            <a:ext cx="11492915" cy="908647"/>
          </a:xfrm>
          <a:prstGeom prst="rect">
            <a:avLst/>
          </a:prstGeom>
        </p:spPr>
        <p:txBody>
          <a:bodyPr vert="horz" wrap="square" lIns="0" tIns="0" rIns="0" bIns="0" rtlCol="0">
            <a:noAutofit/>
          </a:bodyPr>
          <a:lstStyle/>
          <a:p>
            <a:pPr eaLnBrk="1" latinLnBrk="0" hangingPunct="0">
              <a:lnSpc>
                <a:spcPct val="129999"/>
              </a:lnSpc>
            </a:pPr>
            <a:r>
              <a:rPr lang="en-US" altLang="zh-CN" sz="2400" b="0" i="0" u="none">
                <a:solidFill>
                  <a:srgbClr val="000000"/>
                </a:solidFill>
                <a:effectLst/>
                <a:latin typeface="Times New Roman" pitchFamily="24"/>
                <a:ea typeface="宋体" pitchFamily="24"/>
              </a:rPr>
              <a:t>13</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如图是由一些相同的小正方体搭成的几何体从三个不同方向看到的图形</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2_54300,isEnd"/>
              </a:rPr>
              <a:t>搭成</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这个几何体的小正方体的个数是</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800" u="sng">
                <a:solidFill>
                  <a:srgbClr val="000000"/>
                </a:solidFill>
                <a:uFill>
                  <a:solidFill>
                    <a:srgbClr val="000000"/>
                  </a:solidFill>
                </a:uFill>
                <a:latin typeface="Times New Roman"/>
              </a:rPr>
              <a:t> </a:t>
            </a:r>
            <a:r>
              <a:rPr sz="100" spc="-100">
                <a:latin typeface="Times New Roman"/>
              </a:rPr>
              <a:t>⁠</a:t>
            </a:r>
            <a:r>
              <a:rPr lang="en-US" altLang="zh-CN" sz="2400" b="0" i="0" u="none">
                <a:solidFill>
                  <a:srgbClr val="000000"/>
                </a:solidFill>
                <a:effectLst/>
                <a:latin typeface="宋体" pitchFamily="24"/>
                <a:ea typeface="宋体" pitchFamily="24"/>
                <a:sym typeface=",isEnd"/>
              </a:rPr>
              <a:t>.</a:t>
            </a:r>
          </a:p>
        </p:txBody>
      </p:sp>
      <p:pic>
        <p:nvPicPr>
          <p:cNvPr id="14780" name="yt_image_14780" title="H_81.63">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3935760" y="2132856"/>
            <a:ext cx="5202434" cy="1554609"/>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4019BC6C-602C-AF57-3AED-26293B8875F1}"/>
              </a:ext>
            </a:extLst>
          </p:cNvPr>
          <p:cNvSpPr txBox="1"/>
          <p:nvPr/>
        </p:nvSpPr>
        <p:spPr>
          <a:xfrm>
            <a:off x="5022109" y="1328682"/>
            <a:ext cx="637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4</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783" name="yt_shape_14783"/>
          <p:cNvSpPr txBox="1"/>
          <p:nvPr/>
        </p:nvSpPr>
        <p:spPr>
          <a:xfrm>
            <a:off x="540000" y="900000"/>
            <a:ext cx="4135299" cy="585353"/>
          </a:xfrm>
          <a:prstGeom prst="rect">
            <a:avLst/>
          </a:prstGeom>
        </p:spPr>
        <p:txBody>
          <a:bodyPr vert="horz" wrap="none" lIns="0" tIns="0" rIns="0" bIns="0" rtlCol="0">
            <a:noAutofit/>
          </a:bodyPr>
          <a:lstStyle/>
          <a:p>
            <a:pPr algn="l" eaLnBrk="1" latinLnBrk="0" hangingPunct="0">
              <a:lnSpc>
                <a:spcPct val="129999"/>
              </a:lnSpc>
            </a:pPr>
            <a:r>
              <a:rPr lang="en-US" altLang="zh-CN" sz="3250" b="0" i="0" u="none" spc="-3250">
                <a:solidFill>
                  <a:srgbClr val="1EE3CF"/>
                </a:solidFill>
                <a:effectLst/>
                <a:latin typeface="Times New Roman" pitchFamily="32"/>
                <a:ea typeface="宋体" pitchFamily="32"/>
              </a:rPr>
              <a:t> </a:t>
            </a:r>
            <a:r>
              <a:rPr lang="en-US" altLang="zh-CN" sz="3250" b="0" i="0" u="none" spc="31434">
                <a:solidFill>
                  <a:srgbClr val="1EE3CF"/>
                </a:solidFill>
                <a:effectLst/>
                <a:latin typeface="Times New Roman" pitchFamily="32"/>
                <a:ea typeface="宋体" pitchFamily="32"/>
              </a:rPr>
              <a:t> </a:t>
            </a:r>
          </a:p>
        </p:txBody>
      </p:sp>
      <p:pic>
        <p:nvPicPr>
          <p:cNvPr id="14782" name="yt_image_14782" title="H_50.94">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40000" y="900000"/>
            <a:ext cx="4092759" cy="646938"/>
          </a:xfrm>
          <a:prstGeom prst="rect">
            <a:avLst/>
          </a:prstGeom>
          <a:noFill/>
          <a:extLst>
            <a:ext uri="{909E8E84-426E-40DD-AFC4-6F175D3DCCD1}">
              <a14:hiddenFill xmlns:a14="http://schemas.microsoft.com/office/drawing/2010/main">
                <a:solidFill>
                  <a:srgbClr val="FFFFFF"/>
                </a:solidFill>
              </a14:hiddenFill>
            </a:ext>
          </a:extLst>
        </p:spPr>
      </p:pic>
      <p:sp>
        <p:nvSpPr>
          <p:cNvPr id="14785" name="yt_shape_14785"/>
          <p:cNvSpPr txBox="1"/>
          <p:nvPr/>
        </p:nvSpPr>
        <p:spPr>
          <a:xfrm>
            <a:off x="540121" y="1546795"/>
            <a:ext cx="11100496" cy="1852430"/>
          </a:xfrm>
          <a:prstGeom prst="rect">
            <a:avLst/>
          </a:prstGeom>
        </p:spPr>
        <p:txBody>
          <a:bodyPr vert="horz" wrap="square" lIns="0" tIns="0" rIns="0" bIns="0" rtlCol="0">
            <a:noAutofit/>
          </a:bodyPr>
          <a:lstStyle/>
          <a:p>
            <a:pPr algn="just" eaLnBrk="1" latinLnBrk="0" hangingPunct="0">
              <a:lnSpc>
                <a:spcPct val="129999"/>
              </a:lnSpc>
            </a:pPr>
            <a:r>
              <a:rPr lang="en-US" altLang="zh-CN" sz="2400" b="0" i="0" u="none" dirty="0">
                <a:solidFill>
                  <a:srgbClr val="000000"/>
                </a:solidFill>
                <a:effectLst/>
                <a:latin typeface="Times New Roman" pitchFamily="24"/>
                <a:ea typeface="宋体" pitchFamily="24"/>
              </a:rPr>
              <a:t>14</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楷体" pitchFamily="24"/>
              </a:rPr>
              <a:t>原创题</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马小虎准备制作一个封闭的正方体盒子</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他先用</a:t>
            </a:r>
            <a:r>
              <a:rPr lang="en-US" altLang="zh-CN" sz="2400" b="0" i="0" u="none" dirty="0">
                <a:solidFill>
                  <a:srgbClr val="000000"/>
                </a:solidFill>
                <a:effectLst/>
                <a:latin typeface="Times New Roman" pitchFamily="24"/>
                <a:ea typeface="宋体" pitchFamily="24"/>
              </a:rPr>
              <a:t>5</a:t>
            </a:r>
            <a:r>
              <a:rPr lang="zh-CN" altLang="zh-CN" sz="2400" b="0" i="0" u="none" dirty="0">
                <a:solidFill>
                  <a:srgbClr val="000000"/>
                </a:solidFill>
                <a:effectLst/>
                <a:latin typeface="Times New Roman" pitchFamily="24"/>
                <a:ea typeface="宋体" pitchFamily="24"/>
                <a:sym typeface="_⨹_8_590aa"/>
              </a:rPr>
              <a:t>个大小一样的正方</a:t>
            </a:r>
            <a:r>
              <a:rPr lang="zh-CN" altLang="zh-CN" sz="2400" b="0" i="0" u="none" dirty="0">
                <a:solidFill>
                  <a:srgbClr val="000000"/>
                </a:solidFill>
                <a:effectLst/>
                <a:latin typeface="Times New Roman" pitchFamily="24"/>
                <a:ea typeface="宋体" pitchFamily="24"/>
              </a:rPr>
              <a:t/>
            </a:r>
            <a:br>
              <a:rPr lang="zh-CN" altLang="zh-CN" sz="2400" b="0" i="0" u="none" dirty="0">
                <a:solidFill>
                  <a:srgbClr val="000000"/>
                </a:solidFill>
                <a:effectLst/>
                <a:latin typeface="Times New Roman" pitchFamily="24"/>
                <a:ea typeface="宋体" pitchFamily="24"/>
              </a:rPr>
            </a:br>
            <a:r>
              <a:rPr lang="zh-CN" altLang="zh-CN" sz="2400" b="0" i="0" u="none" dirty="0">
                <a:solidFill>
                  <a:srgbClr val="000000"/>
                </a:solidFill>
                <a:effectLst/>
                <a:latin typeface="Times New Roman" pitchFamily="24"/>
                <a:ea typeface="宋体" pitchFamily="24"/>
              </a:rPr>
              <a:t>形制成如图所示的拼接图形</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实线部分</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经折叠后发现还少一个面</a:t>
            </a:r>
            <a:r>
              <a:rPr lang="en-US"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sym typeface="_⨹_5_d44e2"/>
              </a:rPr>
              <a:t>请你在图中</a:t>
            </a:r>
            <a:r>
              <a:rPr lang="zh-CN" altLang="zh-CN" sz="2400" b="0" i="0" u="none" dirty="0">
                <a:solidFill>
                  <a:srgbClr val="000000"/>
                </a:solidFill>
                <a:effectLst/>
                <a:latin typeface="Times New Roman" pitchFamily="24"/>
                <a:ea typeface="宋体" pitchFamily="24"/>
              </a:rPr>
              <a:t/>
            </a:r>
            <a:br>
              <a:rPr lang="zh-CN" altLang="zh-CN" sz="2400" b="0" i="0" u="none" dirty="0">
                <a:solidFill>
                  <a:srgbClr val="000000"/>
                </a:solidFill>
                <a:effectLst/>
                <a:latin typeface="Times New Roman" pitchFamily="24"/>
                <a:ea typeface="宋体" pitchFamily="24"/>
              </a:rPr>
            </a:br>
            <a:r>
              <a:rPr lang="zh-CN" altLang="zh-CN" sz="2400" b="0" i="0" u="none" dirty="0">
                <a:solidFill>
                  <a:srgbClr val="000000"/>
                </a:solidFill>
                <a:effectLst/>
                <a:latin typeface="Times New Roman" pitchFamily="24"/>
                <a:ea typeface="宋体" pitchFamily="24"/>
              </a:rPr>
              <a:t>的拼接图形上再接一个正方形</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sym typeface="_⨹_22_81433"/>
              </a:rPr>
              <a:t>使新拼接成的图形经过折叠后能成为一个封闭的正</a:t>
            </a:r>
            <a:r>
              <a:rPr lang="zh-CN" altLang="zh-CN" sz="2400" b="0" i="0" u="none" dirty="0">
                <a:solidFill>
                  <a:srgbClr val="000000"/>
                </a:solidFill>
                <a:effectLst/>
                <a:latin typeface="Times New Roman" pitchFamily="24"/>
                <a:ea typeface="宋体" pitchFamily="24"/>
              </a:rPr>
              <a:t/>
            </a:r>
            <a:br>
              <a:rPr lang="zh-CN" altLang="zh-CN" sz="2400" b="0" i="0" u="none" dirty="0">
                <a:solidFill>
                  <a:srgbClr val="000000"/>
                </a:solidFill>
                <a:effectLst/>
                <a:latin typeface="Times New Roman" pitchFamily="24"/>
                <a:ea typeface="宋体" pitchFamily="24"/>
              </a:rPr>
            </a:br>
            <a:r>
              <a:rPr lang="zh-CN" altLang="zh-CN" sz="2400" b="0" i="0" u="none" dirty="0">
                <a:solidFill>
                  <a:srgbClr val="000000"/>
                </a:solidFill>
                <a:effectLst/>
                <a:latin typeface="Times New Roman" pitchFamily="24"/>
                <a:ea typeface="宋体" pitchFamily="24"/>
              </a:rPr>
              <a:t>方体盒子</a:t>
            </a:r>
            <a:r>
              <a:rPr lang="en-US"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添加两种符合要求的正方形</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添加的正方形用阴影表示</a:t>
            </a:r>
            <a:r>
              <a:rPr lang="zh-CN" altLang="zh-CN" sz="2400" b="0" i="0" u="none" dirty="0">
                <a:solidFill>
                  <a:srgbClr val="000000"/>
                </a:solidFill>
                <a:effectLst/>
                <a:latin typeface="宋体" pitchFamily="24"/>
                <a:ea typeface="宋体" pitchFamily="24"/>
              </a:rPr>
              <a:t>）</a:t>
            </a:r>
          </a:p>
        </p:txBody>
      </p:sp>
      <p:pic>
        <p:nvPicPr>
          <p:cNvPr id="14786" name="yt_image_14786" title="H_116.4937">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4511824" y="3531040"/>
            <a:ext cx="4434840" cy="1479470"/>
          </a:xfrm>
          <a:prstGeom prst="rect">
            <a:avLst/>
          </a:prstGeom>
          <a:noFill/>
          <a:extLst>
            <a:ext uri="{909E8E84-426E-40DD-AFC4-6F175D3DCCD1}">
              <a14:hiddenFill xmlns:a14="http://schemas.microsoft.com/office/drawing/2010/main">
                <a:solidFill>
                  <a:srgbClr val="FFFFFF"/>
                </a:solidFill>
              </a14:hiddenFill>
            </a:ext>
          </a:extLst>
        </p:spPr>
      </p:pic>
      <p:sp>
        <p:nvSpPr>
          <p:cNvPr id="14788" name="yt_shape_14788"/>
          <p:cNvSpPr txBox="1"/>
          <p:nvPr/>
        </p:nvSpPr>
        <p:spPr>
          <a:xfrm>
            <a:off x="540000" y="5132308"/>
            <a:ext cx="4154984" cy="412036"/>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如图所示</a:t>
            </a: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答案不唯一</a:t>
            </a:r>
            <a:r>
              <a:rPr lang="zh-CN" altLang="zh-CN" sz="2400" b="0" i="0" u="none">
                <a:solidFill>
                  <a:srgbClr val="FF0000">
                    <a:alpha val="0"/>
                  </a:srgbClr>
                </a:solidFill>
                <a:effectLst/>
                <a:latin typeface="宋体" pitchFamily="24"/>
                <a:ea typeface="宋体" pitchFamily="24"/>
              </a:rPr>
              <a:t>）</a:t>
            </a:r>
          </a:p>
        </p:txBody>
      </p:sp>
      <p:sp>
        <p:nvSpPr>
          <p:cNvPr id="14790" name="yt_shape_14790"/>
          <p:cNvSpPr txBox="1"/>
          <p:nvPr/>
        </p:nvSpPr>
        <p:spPr>
          <a:xfrm>
            <a:off x="540000" y="5747496"/>
            <a:ext cx="4586320" cy="1233671"/>
          </a:xfrm>
          <a:prstGeom prst="rect">
            <a:avLst/>
          </a:prstGeom>
        </p:spPr>
        <p:txBody>
          <a:bodyPr vert="horz" wrap="none" lIns="0" tIns="0" rIns="0" bIns="0" rtlCol="0">
            <a:noAutofit/>
          </a:bodyPr>
          <a:lstStyle/>
          <a:p>
            <a:pPr algn="l" eaLnBrk="1" latinLnBrk="0" hangingPunct="0">
              <a:lnSpc>
                <a:spcPct val="129999"/>
              </a:lnSpc>
            </a:pPr>
            <a:r>
              <a:rPr lang="en-US" altLang="zh-CN" sz="6850" b="0" i="0" u="none" spc="-6850">
                <a:solidFill>
                  <a:srgbClr val="1EE3CF"/>
                </a:solidFill>
                <a:effectLst/>
                <a:latin typeface="Times New Roman" pitchFamily="68"/>
                <a:ea typeface="宋体" pitchFamily="68"/>
              </a:rPr>
              <a:t> </a:t>
            </a:r>
            <a:r>
              <a:rPr lang="en-US" altLang="zh-CN" sz="6850" b="0" i="0" u="none" spc="34051">
                <a:solidFill>
                  <a:srgbClr val="1EE3CF"/>
                </a:solidFill>
                <a:effectLst/>
                <a:latin typeface="Times New Roman" pitchFamily="68"/>
                <a:ea typeface="宋体" pitchFamily="68"/>
              </a:rPr>
              <a:t> </a:t>
            </a:r>
          </a:p>
        </p:txBody>
      </p:sp>
      <p:pic>
        <p:nvPicPr>
          <p:cNvPr id="14789" name="yt_image_14789" title="H_107.55">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4" cstate="print"/>
          <a:srcRect/>
          <a:stretch>
            <a:fillRect/>
          </a:stretch>
        </p:blipFill>
        <p:spPr bwMode="auto">
          <a:xfrm>
            <a:off x="4663467" y="5336333"/>
            <a:ext cx="4539319" cy="1365885"/>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CF565167-0F87-235D-2D19-A8CD2B48F662}"/>
              </a:ext>
            </a:extLst>
          </p:cNvPr>
          <p:cNvSpPr txBox="1"/>
          <p:nvPr/>
        </p:nvSpPr>
        <p:spPr>
          <a:xfrm>
            <a:off x="400098" y="5085502"/>
            <a:ext cx="4294886" cy="50166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如图所示</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答案不唯一</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endParaRPr lang="zh-CN" altLang="en-US"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789"/>
                                        </p:tgtEl>
                                        <p:attrNameLst>
                                          <p:attrName>style.visibility</p:attrName>
                                        </p:attrNameLst>
                                      </p:cBhvr>
                                      <p:to>
                                        <p:strVal val="visible"/>
                                      </p:to>
                                    </p:set>
                                    <p:animEffect transition="in" filter="blinds(horizontal)">
                                      <p:cBhvr>
                                        <p:cTn id="12" dur="500"/>
                                        <p:tgtEl>
                                          <p:spTgt spid="147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793" name="yt_shape_14793"/>
          <p:cNvSpPr txBox="1"/>
          <p:nvPr/>
        </p:nvSpPr>
        <p:spPr>
          <a:xfrm>
            <a:off x="3369962" y="900000"/>
            <a:ext cx="5393271" cy="342210"/>
          </a:xfrm>
          <a:prstGeom prst="rect">
            <a:avLst/>
          </a:prstGeom>
        </p:spPr>
        <p:txBody>
          <a:bodyPr vert="horz" wrap="none" lIns="0" tIns="0" rIns="0" bIns="0" rtlCol="0">
            <a:noAutofit/>
          </a:bodyPr>
          <a:lstStyle/>
          <a:p>
            <a:pPr algn="l" eaLnBrk="1" latinLnBrk="0" hangingPunct="0">
              <a:lnSpc>
                <a:spcPct val="129999"/>
              </a:lnSpc>
            </a:pPr>
            <a:r>
              <a:rPr lang="en-US" altLang="zh-CN" sz="1900" b="0" i="0" u="none" spc="41581">
                <a:solidFill>
                  <a:srgbClr val="1EE3CF"/>
                </a:solidFill>
                <a:effectLst/>
                <a:latin typeface="Times New Roman" pitchFamily="19"/>
                <a:ea typeface="宋体" pitchFamily="19"/>
              </a:rPr>
              <a:t> </a:t>
            </a:r>
          </a:p>
        </p:txBody>
      </p:sp>
      <p:pic>
        <p:nvPicPr>
          <p:cNvPr id="14792" name="yt_image_14792">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3369962" y="949399"/>
            <a:ext cx="5339892" cy="378333"/>
          </a:xfrm>
          <a:prstGeom prst="rect">
            <a:avLst/>
          </a:prstGeom>
          <a:noFill/>
          <a:extLst>
            <a:ext uri="{909E8E84-426E-40DD-AFC4-6F175D3DCCD1}">
              <a14:hiddenFill xmlns:a14="http://schemas.microsoft.com/office/drawing/2010/main">
                <a:solidFill>
                  <a:srgbClr val="FFFFFF"/>
                </a:solidFill>
              </a14:hiddenFill>
            </a:ext>
          </a:extLst>
        </p:spPr>
      </p:pic>
      <p:sp>
        <p:nvSpPr>
          <p:cNvPr id="14795" name="yt_shape_14795"/>
          <p:cNvSpPr txBox="1"/>
          <p:nvPr/>
        </p:nvSpPr>
        <p:spPr>
          <a:xfrm>
            <a:off x="5172670" y="1378425"/>
            <a:ext cx="1846659" cy="428515"/>
          </a:xfrm>
          <a:prstGeom prst="rect">
            <a:avLst/>
          </a:prstGeom>
        </p:spPr>
        <p:txBody>
          <a:bodyPr vert="horz" wrap="none" lIns="0" tIns="0" rIns="0" bIns="0" rtlCol="0">
            <a:noAutofit/>
          </a:bodyPr>
          <a:lstStyle/>
          <a:p>
            <a:pPr algn="ctr" eaLnBrk="1" latinLnBrk="0" hangingPunct="0">
              <a:lnSpc>
                <a:spcPct val="129999"/>
              </a:lnSpc>
            </a:pPr>
            <a:r>
              <a:rPr lang="zh-CN" altLang="zh-CN" sz="2400" b="0" i="0" u="none" dirty="0">
                <a:solidFill>
                  <a:srgbClr val="000000"/>
                </a:solidFill>
                <a:effectLst/>
                <a:latin typeface="Times New Roman" pitchFamily="24"/>
                <a:ea typeface="黑体" pitchFamily="24"/>
              </a:rPr>
              <a:t>正方体展开图</a:t>
            </a:r>
          </a:p>
        </p:txBody>
      </p:sp>
      <p:sp>
        <p:nvSpPr>
          <p:cNvPr id="14796" name="yt_shape_14796"/>
          <p:cNvSpPr txBox="1"/>
          <p:nvPr/>
        </p:nvSpPr>
        <p:spPr>
          <a:xfrm>
            <a:off x="4249341" y="1857728"/>
            <a:ext cx="3693319" cy="428515"/>
          </a:xfrm>
          <a:prstGeom prst="rect">
            <a:avLst/>
          </a:prstGeom>
        </p:spPr>
        <p:txBody>
          <a:bodyPr vert="horz" wrap="none" lIns="0" tIns="0" rIns="0" bIns="0" rtlCol="0">
            <a:noAutofit/>
          </a:bodyPr>
          <a:lstStyle/>
          <a:p>
            <a:pPr algn="ctr" eaLnBrk="1" latinLnBrk="0" hangingPunct="0">
              <a:lnSpc>
                <a:spcPct val="129999"/>
              </a:lnSpc>
            </a:pPr>
            <a:r>
              <a:rPr lang="zh-CN" altLang="zh-CN" sz="2400" b="0" i="0" u="none" dirty="0">
                <a:solidFill>
                  <a:srgbClr val="000000"/>
                </a:solidFill>
                <a:effectLst/>
                <a:latin typeface="黑体" pitchFamily="24"/>
                <a:ea typeface="黑体" pitchFamily="24"/>
              </a:rPr>
              <a:t>——</a:t>
            </a:r>
            <a:r>
              <a:rPr lang="zh-CN" altLang="zh-CN" sz="2400" b="0" i="0" u="none" dirty="0">
                <a:solidFill>
                  <a:srgbClr val="000000"/>
                </a:solidFill>
                <a:effectLst/>
                <a:latin typeface="Times New Roman" pitchFamily="24"/>
                <a:ea typeface="黑体" pitchFamily="24"/>
              </a:rPr>
              <a:t>教材第</a:t>
            </a:r>
            <a:r>
              <a:rPr lang="en-US" altLang="zh-CN" sz="2400" b="0" i="0" u="none" dirty="0">
                <a:solidFill>
                  <a:srgbClr val="000000"/>
                </a:solidFill>
                <a:effectLst/>
                <a:latin typeface="Times New Roman" pitchFamily="24"/>
                <a:ea typeface="宋体" pitchFamily="24"/>
              </a:rPr>
              <a:t>158</a:t>
            </a:r>
            <a:r>
              <a:rPr lang="zh-CN" altLang="zh-CN" sz="2400" b="0" i="0" u="none" dirty="0">
                <a:solidFill>
                  <a:srgbClr val="000000"/>
                </a:solidFill>
                <a:effectLst/>
                <a:latin typeface="Times New Roman" pitchFamily="24"/>
                <a:ea typeface="黑体" pitchFamily="24"/>
              </a:rPr>
              <a:t>页第</a:t>
            </a:r>
            <a:r>
              <a:rPr lang="en-US" altLang="zh-CN" sz="2400" b="0" i="0" u="none" dirty="0">
                <a:solidFill>
                  <a:srgbClr val="000000"/>
                </a:solidFill>
                <a:effectLst/>
                <a:latin typeface="Times New Roman" pitchFamily="24"/>
                <a:ea typeface="宋体" pitchFamily="24"/>
              </a:rPr>
              <a:t>6</a:t>
            </a:r>
            <a:r>
              <a:rPr lang="zh-CN" altLang="zh-CN" sz="2400" b="0" i="0" u="none" dirty="0">
                <a:solidFill>
                  <a:srgbClr val="000000"/>
                </a:solidFill>
                <a:effectLst/>
                <a:latin typeface="Times New Roman" pitchFamily="24"/>
                <a:ea typeface="黑体" pitchFamily="24"/>
              </a:rPr>
              <a:t>题变式</a:t>
            </a:r>
          </a:p>
        </p:txBody>
      </p:sp>
      <p:sp>
        <p:nvSpPr>
          <p:cNvPr id="14797" name="yt_shape_14797"/>
          <p:cNvSpPr txBox="1"/>
          <p:nvPr/>
        </p:nvSpPr>
        <p:spPr>
          <a:xfrm>
            <a:off x="540000" y="2337030"/>
            <a:ext cx="10740576" cy="4332329"/>
          </a:xfrm>
          <a:prstGeom prst="rect">
            <a:avLst/>
          </a:prstGeom>
          <a:ln>
            <a:solidFill>
              <a:srgbClr val="000000"/>
            </a:solidFill>
          </a:ln>
        </p:spPr>
        <p:txBody>
          <a:bodyPr vert="horz" wrap="none" lIns="72000" tIns="72000" rIns="72000" bIns="72000" rtlCol="0">
            <a:noAutofit/>
          </a:bodyPr>
          <a:lstStyle/>
          <a:p>
            <a:pPr algn="l" eaLnBrk="1" latinLnBrk="0" hangingPunct="0">
              <a:lnSpc>
                <a:spcPct val="100000"/>
              </a:lnSpc>
            </a:pPr>
            <a:r>
              <a:rPr lang="zh-CN" altLang="zh-CN" sz="2400" b="0" i="0" u="none">
                <a:solidFill>
                  <a:srgbClr val="000000"/>
                </a:solidFill>
                <a:effectLst/>
                <a:latin typeface="Times New Roman" pitchFamily="24"/>
                <a:ea typeface="黑体" pitchFamily="24"/>
              </a:rPr>
              <a:t>方法指导</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正方体的展开图如下</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示意图中数字相同的面为相对面</a:t>
            </a:r>
            <a:r>
              <a:rPr lang="zh-CN" altLang="zh-CN" sz="2400" b="0" i="0" u="none">
                <a:solidFill>
                  <a:srgbClr val="000000"/>
                </a:solidFill>
                <a:effectLst/>
                <a:latin typeface="宋体" pitchFamily="24"/>
                <a:ea typeface="宋体" pitchFamily="24"/>
              </a:rPr>
              <a:t>）</a:t>
            </a:r>
          </a:p>
        </p:txBody>
      </p:sp>
      <p:sp>
        <p:nvSpPr>
          <p:cNvPr id="7" name="yt_shape_14798"/>
          <p:cNvSpPr txBox="1"/>
          <p:nvPr/>
        </p:nvSpPr>
        <p:spPr>
          <a:xfrm>
            <a:off x="839416" y="2844523"/>
            <a:ext cx="4744422" cy="3882913"/>
          </a:xfrm>
          <a:prstGeom prst="rect">
            <a:avLst/>
          </a:prstGeom>
          <a:ln>
            <a:noFill/>
          </a:ln>
        </p:spPr>
        <p:txBody>
          <a:bodyPr vert="horz" wrap="none" lIns="72000" tIns="0" rIns="72000" bIns="7200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1</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楷体" pitchFamily="24"/>
              </a:rPr>
              <a:t>一四一型 </a:t>
            </a:r>
            <a:r>
              <a:rPr lang="en-US" altLang="zh-CN" sz="8400" b="0" i="0" u="none">
                <a:solidFill>
                  <a:srgbClr val="1EE3CF"/>
                </a:solidFill>
                <a:effectLst/>
                <a:latin typeface="Times New Roman" pitchFamily="84"/>
                <a:ea typeface="Times New Roman" pitchFamily="84"/>
                <a:sym typeface="Finished"/>
              </a:rPr>
              <a:t> </a:t>
            </a:r>
            <a:r>
              <a:rPr lang="en-US" altLang="zh-CN" sz="2400" b="0" i="0" u="none">
                <a:solidFill>
                  <a:srgbClr val="1EE3CF"/>
                </a:solidFill>
                <a:effectLst/>
                <a:latin typeface="Times New Roman" pitchFamily="24"/>
                <a:ea typeface="宋体" pitchFamily="24"/>
                <a:sym typeface=""/>
              </a:rPr>
              <a:t>                                </a:t>
            </a:r>
            <a:r>
              <a:rPr lang="en-US" altLang="zh-CN" sz="2000" b="0" i="0" u="none">
                <a:solidFill>
                  <a:srgbClr val="1EE3CF"/>
                </a:solidFill>
                <a:effectLst/>
                <a:latin typeface="Times New Roman" pitchFamily="20"/>
                <a:ea typeface="宋体" pitchFamily="20"/>
                <a:sym typeface=""/>
              </a:rPr>
              <a:t> </a:t>
            </a:r>
          </a:p>
          <a:p>
            <a:pPr algn="l" eaLnBrk="1" latinLnBrk="0" hangingPunct="0">
              <a:lnSpc>
                <a:spcPct val="129999"/>
              </a:lnSpc>
            </a:pPr>
            <a:r>
              <a:rPr lang="en-US" altLang="zh-CN" sz="2400" b="0" i="0" u="none">
                <a:solidFill>
                  <a:srgbClr val="000000"/>
                </a:solidFill>
                <a:effectLst/>
                <a:latin typeface="Times New Roman" pitchFamily="24"/>
                <a:ea typeface="宋体" pitchFamily="24"/>
              </a:rPr>
              <a:t>2</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楷体" pitchFamily="24"/>
              </a:rPr>
              <a:t>二三一型 </a:t>
            </a:r>
            <a:r>
              <a:rPr lang="en-US" altLang="zh-CN" sz="4050" b="0" i="0" u="none">
                <a:solidFill>
                  <a:srgbClr val="1EE3CF"/>
                </a:solidFill>
                <a:effectLst/>
                <a:latin typeface="Times New Roman" pitchFamily="40"/>
                <a:ea typeface="Times New Roman" pitchFamily="40"/>
                <a:sym typeface="Finished"/>
              </a:rPr>
              <a:t> </a:t>
            </a:r>
            <a:r>
              <a:rPr lang="en-US" altLang="zh-CN" sz="2400" b="0" i="0" u="none">
                <a:solidFill>
                  <a:srgbClr val="1EE3CF"/>
                </a:solidFill>
                <a:effectLst/>
                <a:latin typeface="Times New Roman" pitchFamily="24"/>
                <a:ea typeface="宋体" pitchFamily="24"/>
                <a:sym typeface=""/>
              </a:rPr>
              <a:t>                                    </a:t>
            </a:r>
            <a:r>
              <a:rPr lang="en-US" altLang="zh-CN" sz="200" b="0" i="0" u="none">
                <a:solidFill>
                  <a:srgbClr val="1EE3CF"/>
                </a:solidFill>
                <a:effectLst/>
                <a:latin typeface="Times New Roman" pitchFamily="2"/>
                <a:ea typeface="宋体" pitchFamily="2"/>
                <a:sym typeface=""/>
              </a:rPr>
              <a:t> </a:t>
            </a:r>
          </a:p>
          <a:p>
            <a:pPr algn="l" eaLnBrk="1" latinLnBrk="0" hangingPunct="0">
              <a:lnSpc>
                <a:spcPct val="129999"/>
              </a:lnSpc>
            </a:pPr>
            <a:r>
              <a:rPr lang="en-US" altLang="zh-CN" sz="2400" b="0" i="0" u="none">
                <a:solidFill>
                  <a:srgbClr val="000000"/>
                </a:solidFill>
                <a:effectLst/>
                <a:latin typeface="Times New Roman" pitchFamily="24"/>
                <a:ea typeface="宋体" pitchFamily="24"/>
              </a:rPr>
              <a:t>3</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楷体" pitchFamily="24"/>
              </a:rPr>
              <a:t>三三型 </a:t>
            </a:r>
            <a:r>
              <a:rPr lang="en-US" altLang="zh-CN" sz="2950" b="0" i="0" u="none">
                <a:solidFill>
                  <a:srgbClr val="1EE3CF"/>
                </a:solidFill>
                <a:effectLst/>
                <a:latin typeface="Times New Roman" pitchFamily="30"/>
                <a:ea typeface="Times New Roman" pitchFamily="30"/>
                <a:sym typeface="Finished"/>
              </a:rPr>
              <a:t> </a:t>
            </a:r>
            <a:r>
              <a:rPr lang="en-US" altLang="zh-CN" sz="2400" b="0" i="0" u="none">
                <a:solidFill>
                  <a:srgbClr val="1EE3CF"/>
                </a:solidFill>
                <a:effectLst/>
                <a:latin typeface="Times New Roman" pitchFamily="24"/>
                <a:ea typeface="宋体" pitchFamily="24"/>
                <a:sym typeface=""/>
              </a:rPr>
              <a:t>            </a:t>
            </a:r>
            <a:r>
              <a:rPr lang="en-US" altLang="zh-CN" sz="500" b="0" i="0" u="none">
                <a:solidFill>
                  <a:srgbClr val="1EE3CF"/>
                </a:solidFill>
                <a:effectLst/>
                <a:latin typeface="Times New Roman" pitchFamily="5"/>
                <a:ea typeface="宋体" pitchFamily="5"/>
                <a:sym typeface=""/>
              </a:rPr>
              <a:t> </a:t>
            </a:r>
          </a:p>
          <a:p>
            <a:pPr algn="l" eaLnBrk="1" latinLnBrk="0" hangingPunct="0">
              <a:lnSpc>
                <a:spcPct val="129999"/>
              </a:lnSpc>
            </a:pPr>
            <a:r>
              <a:rPr lang="en-US" altLang="zh-CN" sz="2400" b="0" i="0" u="none">
                <a:solidFill>
                  <a:srgbClr val="000000"/>
                </a:solidFill>
                <a:effectLst/>
                <a:latin typeface="Times New Roman" pitchFamily="24"/>
                <a:ea typeface="宋体" pitchFamily="24"/>
              </a:rPr>
              <a:t>4</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楷体" pitchFamily="24"/>
              </a:rPr>
              <a:t>二二二型 </a:t>
            </a:r>
            <a:r>
              <a:rPr lang="en-US" altLang="zh-CN" sz="4050" b="0" i="0" u="none">
                <a:solidFill>
                  <a:srgbClr val="1EE3CF"/>
                </a:solidFill>
                <a:effectLst/>
                <a:latin typeface="Times New Roman" pitchFamily="40"/>
                <a:ea typeface="Times New Roman" pitchFamily="40"/>
                <a:sym typeface="Finished"/>
              </a:rPr>
              <a:t> </a:t>
            </a:r>
            <a:r>
              <a:rPr lang="en-US" altLang="zh-CN" sz="2400" b="0" i="0" u="none">
                <a:solidFill>
                  <a:srgbClr val="1EE3CF"/>
                </a:solidFill>
                <a:effectLst/>
                <a:latin typeface="Times New Roman" pitchFamily="24"/>
                <a:ea typeface="宋体" pitchFamily="24"/>
                <a:sym typeface=""/>
              </a:rPr>
              <a:t>        </a:t>
            </a:r>
            <a:r>
              <a:rPr lang="en-US" altLang="zh-CN" sz="900" b="0" i="0" u="none">
                <a:solidFill>
                  <a:srgbClr val="1EE3CF"/>
                </a:solidFill>
                <a:effectLst/>
                <a:latin typeface="Times New Roman" pitchFamily="9"/>
                <a:ea typeface="宋体" pitchFamily="9"/>
                <a:sym typeface=""/>
              </a:rPr>
              <a:t> </a:t>
            </a:r>
          </a:p>
        </p:txBody>
      </p:sp>
      <p:pic>
        <p:nvPicPr>
          <p:cNvPr id="8" name="yt_shape_1722174200722">
            <a:extLst>
              <a:ext uri="{FF2B5EF4-FFF2-40B4-BE49-F238E27FC236}">
                <a16:creationId xmlns:a16="http://schemas.microsoft.com/office/drawing/2014/main" id="{B9C55AD5-1F51-D16F-2D1C-4DD370F8C29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95079" y="2955607"/>
            <a:ext cx="2768792" cy="1401857"/>
          </a:xfrm>
          <a:prstGeom prst="rect">
            <a:avLst/>
          </a:prstGeom>
        </p:spPr>
      </p:pic>
      <p:pic>
        <p:nvPicPr>
          <p:cNvPr id="9" name="yt_shape_1722174200791">
            <a:extLst>
              <a:ext uri="{FF2B5EF4-FFF2-40B4-BE49-F238E27FC236}">
                <a16:creationId xmlns:a16="http://schemas.microsoft.com/office/drawing/2014/main" id="{33B83296-DB6D-2819-47E6-271B04C0953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05511" y="4606870"/>
            <a:ext cx="2878327" cy="645679"/>
          </a:xfrm>
          <a:prstGeom prst="rect">
            <a:avLst/>
          </a:prstGeom>
        </p:spPr>
      </p:pic>
      <p:pic>
        <p:nvPicPr>
          <p:cNvPr id="10" name="yt_shape_1722174200857">
            <a:extLst>
              <a:ext uri="{FF2B5EF4-FFF2-40B4-BE49-F238E27FC236}">
                <a16:creationId xmlns:a16="http://schemas.microsoft.com/office/drawing/2014/main" id="{B8B31653-D287-AEB5-4DEF-8C7B3504332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59228" y="5366762"/>
            <a:ext cx="1024127" cy="416594"/>
          </a:xfrm>
          <a:prstGeom prst="rect">
            <a:avLst/>
          </a:prstGeom>
        </p:spPr>
      </p:pic>
      <p:pic>
        <p:nvPicPr>
          <p:cNvPr id="11" name="yt_shape_1722174200927">
            <a:extLst>
              <a:ext uri="{FF2B5EF4-FFF2-40B4-BE49-F238E27FC236}">
                <a16:creationId xmlns:a16="http://schemas.microsoft.com/office/drawing/2014/main" id="{26ED1D95-5EC8-BFC2-397E-B1223BC1AA1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603010" y="5986711"/>
            <a:ext cx="766952" cy="576952"/>
          </a:xfrm>
          <a:prstGeom prst="rect">
            <a:avLst/>
          </a:prstGeom>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799" name="yt_shape_14799"/>
          <p:cNvSpPr txBox="1"/>
          <p:nvPr/>
        </p:nvSpPr>
        <p:spPr>
          <a:xfrm>
            <a:off x="540120" y="900000"/>
            <a:ext cx="11111999" cy="1388778"/>
          </a:xfrm>
          <a:prstGeom prst="rect">
            <a:avLst/>
          </a:prstGeom>
        </p:spPr>
        <p:txBody>
          <a:bodyPr vert="horz" wrap="square" lIns="0" tIns="0" rIns="0" bIns="0" rtlCol="0">
            <a:noAutofit/>
          </a:bodyPr>
          <a:lstStyle/>
          <a:p>
            <a:pPr algn="just" eaLnBrk="1" latinLnBrk="0" hangingPunct="0">
              <a:lnSpc>
                <a:spcPct val="129999"/>
              </a:lnSpc>
            </a:pPr>
            <a:r>
              <a:rPr lang="en-US" altLang="zh-CN" sz="2400" b="0" i="0" u="none" dirty="0">
                <a:solidFill>
                  <a:srgbClr val="000000"/>
                </a:solidFill>
                <a:effectLst/>
                <a:latin typeface="Times New Roman" pitchFamily="24"/>
                <a:ea typeface="宋体" pitchFamily="24"/>
              </a:rPr>
              <a:t>15</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Times New Roman" pitchFamily="24"/>
                <a:ea typeface="黑体" pitchFamily="24"/>
              </a:rPr>
              <a:t>【变式</a:t>
            </a:r>
            <a:r>
              <a:rPr lang="en-US" altLang="zh-CN" sz="2400" b="1" i="0" u="none" dirty="0">
                <a:solidFill>
                  <a:srgbClr val="000000"/>
                </a:solidFill>
                <a:effectLst/>
                <a:latin typeface="Times New Roman" pitchFamily="24"/>
                <a:ea typeface="宋体" pitchFamily="24"/>
              </a:rPr>
              <a:t>1</a:t>
            </a:r>
            <a:r>
              <a:rPr lang="zh-CN" altLang="zh-CN" sz="2400" b="0" i="0" u="none" dirty="0">
                <a:solidFill>
                  <a:srgbClr val="000000"/>
                </a:solidFill>
                <a:effectLst/>
                <a:latin typeface="Times New Roman" pitchFamily="24"/>
                <a:ea typeface="黑体" pitchFamily="24"/>
              </a:rPr>
              <a:t>】</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楷体" pitchFamily="24"/>
              </a:rPr>
              <a:t>河北省中考</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图</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1</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和图</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2</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中所有的正方形都相同</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sym typeface="_⨹_2_0cb75"/>
              </a:rPr>
              <a:t>将图</a:t>
            </a:r>
            <a:r>
              <a:rPr lang="zh-CN" altLang="zh-CN" sz="2400" b="0" i="0" u="none" dirty="0">
                <a:solidFill>
                  <a:srgbClr val="000000"/>
                </a:solidFill>
                <a:effectLst/>
                <a:latin typeface="Times New Roman" pitchFamily="24"/>
                <a:ea typeface="宋体" pitchFamily="24"/>
              </a:rPr>
              <a:t/>
            </a:r>
            <a:br>
              <a:rPr lang="zh-CN" altLang="zh-CN" sz="2400" b="0" i="0" u="none" dirty="0">
                <a:solidFill>
                  <a:srgbClr val="000000"/>
                </a:solidFill>
                <a:effectLst/>
                <a:latin typeface="Times New Roman" pitchFamily="24"/>
                <a:ea typeface="宋体" pitchFamily="24"/>
              </a:rPr>
            </a:b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1</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的正方形放在图</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2</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中的</a:t>
            </a:r>
            <a:r>
              <a:rPr lang="en-US" altLang="zh-CN" sz="2400" b="0" i="0" u="none" dirty="0">
                <a:solidFill>
                  <a:srgbClr val="000000"/>
                </a:solidFill>
                <a:effectLst/>
                <a:latin typeface="宋体" pitchFamily="24"/>
                <a:ea typeface="宋体" pitchFamily="24"/>
              </a:rPr>
              <a:t>①②③④</a:t>
            </a:r>
            <a:r>
              <a:rPr lang="zh-CN" altLang="zh-CN" sz="2400" b="0" i="0" u="none" dirty="0">
                <a:solidFill>
                  <a:srgbClr val="000000"/>
                </a:solidFill>
                <a:effectLst/>
                <a:latin typeface="Times New Roman" pitchFamily="24"/>
                <a:ea typeface="宋体" pitchFamily="24"/>
              </a:rPr>
              <a:t>某一位置</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sym typeface="_⨹_13_70590"/>
              </a:rPr>
              <a:t>所组成的图形不能围成正方体</a:t>
            </a:r>
            <a:r>
              <a:rPr lang="zh-CN" altLang="zh-CN" sz="2400" b="0" i="0" u="none" dirty="0">
                <a:solidFill>
                  <a:srgbClr val="000000"/>
                </a:solidFill>
                <a:effectLst/>
                <a:latin typeface="Times New Roman" pitchFamily="24"/>
                <a:ea typeface="宋体" pitchFamily="24"/>
              </a:rPr>
              <a:t/>
            </a:r>
            <a:br>
              <a:rPr lang="zh-CN" altLang="zh-CN" sz="2400" b="0" i="0" u="none" dirty="0">
                <a:solidFill>
                  <a:srgbClr val="000000"/>
                </a:solidFill>
                <a:effectLst/>
                <a:latin typeface="Times New Roman" pitchFamily="24"/>
                <a:ea typeface="宋体" pitchFamily="24"/>
              </a:rPr>
            </a:br>
            <a:r>
              <a:rPr lang="zh-CN" altLang="zh-CN" sz="2400" b="0" i="0" u="none" dirty="0">
                <a:solidFill>
                  <a:srgbClr val="000000"/>
                </a:solidFill>
                <a:effectLst/>
                <a:latin typeface="Times New Roman" pitchFamily="24"/>
                <a:ea typeface="宋体" pitchFamily="24"/>
              </a:rPr>
              <a:t>的位置是</a:t>
            </a:r>
            <a:r>
              <a:rPr lang="zh-CN" altLang="zh-CN" sz="2400" b="0" i="0" u="none" dirty="0">
                <a:solidFill>
                  <a:srgbClr val="000000"/>
                </a:solidFill>
                <a:effectLst/>
                <a:latin typeface="宋体" pitchFamily="24"/>
                <a:ea typeface="宋体" pitchFamily="24"/>
              </a:rPr>
              <a:t>（</a:t>
            </a:r>
            <a:r>
              <a:rPr lang="zh-CN" altLang="zh-CN" sz="2400" b="0" i="0" u="none" dirty="0">
                <a:solidFill>
                  <a:srgbClr val="555369"/>
                </a:solidFill>
                <a:effectLst/>
                <a:latin typeface="Times New Roman" pitchFamily="24"/>
                <a:ea typeface="宋体" pitchFamily="24"/>
              </a:rPr>
              <a:t>　</a:t>
            </a:r>
            <a:r>
              <a:rPr lang="en-US" altLang="zh-CN" sz="2400" b="0" i="0" u="none" dirty="0">
                <a:solidFill>
                  <a:srgbClr val="FF0000">
                    <a:alpha val="0"/>
                  </a:srgbClr>
                </a:solidFill>
                <a:effectLst/>
                <a:latin typeface="Times New Roman" pitchFamily="24"/>
                <a:ea typeface="宋体" pitchFamily="24"/>
              </a:rPr>
              <a:t>A</a:t>
            </a:r>
            <a:r>
              <a:rPr lang="zh-CN" altLang="zh-CN" sz="2400" b="0" i="0" u="none" dirty="0">
                <a:solidFill>
                  <a:srgbClr val="555369"/>
                </a:solidFill>
                <a:effectLst/>
                <a:latin typeface="Times New Roman" pitchFamily="24"/>
                <a:ea typeface="宋体" pitchFamily="24"/>
              </a:rPr>
              <a:t>　</a:t>
            </a:r>
            <a:r>
              <a:rPr lang="zh-CN" altLang="zh-CN" sz="2400" b="0" i="0" u="none" dirty="0">
                <a:solidFill>
                  <a:srgbClr val="000000"/>
                </a:solidFill>
                <a:effectLst/>
                <a:latin typeface="宋体" pitchFamily="24"/>
                <a:ea typeface="宋体" pitchFamily="24"/>
              </a:rPr>
              <a:t>）</a:t>
            </a:r>
          </a:p>
        </p:txBody>
      </p:sp>
      <p:graphicFrame>
        <p:nvGraphicFramePr>
          <p:cNvPr id="14801" name="yt_table_14801_skip"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49215988"/>
              </p:ext>
            </p:extLst>
          </p:nvPr>
        </p:nvGraphicFramePr>
        <p:xfrm>
          <a:off x="540056" y="2339566"/>
          <a:ext cx="8419466" cy="475488"/>
        </p:xfrm>
        <a:graphic>
          <a:graphicData uri="http://schemas.openxmlformats.org/drawingml/2006/table">
            <a:tbl>
              <a:tblPr/>
              <a:tblGrid>
                <a:gridCol w="2346643">
                  <a:extLst>
                    <a:ext uri="{9D8B030D-6E8A-4147-A177-3AD203B41FA5}">
                      <a16:colId xmlns:a16="http://schemas.microsoft.com/office/drawing/2014/main" val="11055"/>
                    </a:ext>
                  </a:extLst>
                </a:gridCol>
                <a:gridCol w="2329180">
                  <a:extLst>
                    <a:ext uri="{9D8B030D-6E8A-4147-A177-3AD203B41FA5}">
                      <a16:colId xmlns:a16="http://schemas.microsoft.com/office/drawing/2014/main" val="11056"/>
                    </a:ext>
                  </a:extLst>
                </a:gridCol>
                <a:gridCol w="2329180">
                  <a:extLst>
                    <a:ext uri="{9D8B030D-6E8A-4147-A177-3AD203B41FA5}">
                      <a16:colId xmlns:a16="http://schemas.microsoft.com/office/drawing/2014/main" val="11057"/>
                    </a:ext>
                  </a:extLst>
                </a:gridCol>
                <a:gridCol w="1414463">
                  <a:extLst>
                    <a:ext uri="{9D8B030D-6E8A-4147-A177-3AD203B41FA5}">
                      <a16:colId xmlns:a16="http://schemas.microsoft.com/office/drawing/2014/main" val="11058"/>
                    </a:ext>
                  </a:extLst>
                </a:gridCol>
              </a:tblGrid>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en-US" altLang="zh-CN" sz="2400" b="0" i="0" u="none">
                          <a:solidFill>
                            <a:srgbClr val="000000"/>
                          </a:solidFill>
                          <a:effectLst/>
                          <a:latin typeface="宋体" pitchFamily="24"/>
                          <a:ea typeface="宋体" pitchFamily="24"/>
                        </a:rPr>
                        <a:t>①</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en-US" altLang="zh-CN" sz="2400" b="0" i="0" u="none">
                          <a:solidFill>
                            <a:srgbClr val="000000"/>
                          </a:solidFill>
                          <a:effectLst/>
                          <a:latin typeface="宋体" pitchFamily="24"/>
                          <a:ea typeface="宋体" pitchFamily="24"/>
                        </a:rPr>
                        <a:t>②</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en-US" altLang="zh-CN" sz="2400" b="0" i="0" u="none">
                          <a:solidFill>
                            <a:srgbClr val="000000"/>
                          </a:solidFill>
                          <a:effectLst/>
                          <a:latin typeface="宋体" pitchFamily="24"/>
                          <a:ea typeface="宋体" pitchFamily="24"/>
                        </a:rPr>
                        <a:t>③</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D</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en-US" altLang="zh-CN" sz="2400" b="0" i="0" u="none">
                          <a:solidFill>
                            <a:srgbClr val="000000"/>
                          </a:solidFill>
                          <a:effectLst/>
                          <a:latin typeface="宋体" pitchFamily="24"/>
                          <a:ea typeface="宋体" pitchFamily="24"/>
                        </a:rPr>
                        <a:t>④</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922"/>
                  </a:ext>
                </a:extLst>
              </a:tr>
            </a:tbl>
          </a:graphicData>
        </a:graphic>
      </p:graphicFrame>
      <p:pic>
        <p:nvPicPr>
          <p:cNvPr id="14800" name="yt_image_14800_skip" title="H_85.95">
            <a:extLst>
              <a:ext uri="">
                <a16:creationId xmlns:mc="http://schemas.openxmlformats.org/markup-compatibility/2006" xmlns:a14="http://schemas.microsoft.com/office/drawing/2010/main" xmlns:p14="http://schemas.microsoft.com/office/powerpoint/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9526601" y="2127894"/>
            <a:ext cx="2123240" cy="1091565"/>
          </a:xfrm>
          <a:prstGeom prst="rect">
            <a:avLst/>
          </a:prstGeom>
          <a:noFill/>
          <a:extLst>
            <a:ext uri="{909E8E84-426E-40DD-AFC4-6F175D3DCCD1}">
              <a14:hiddenFill xmlns:a14="http://schemas.microsoft.com/office/drawing/2010/main">
                <a:solidFill>
                  <a:srgbClr val="FFFFFF"/>
                </a:solidFill>
              </a14:hiddenFill>
            </a:ext>
          </a:extLst>
        </p:spPr>
      </p:pic>
      <p:sp>
        <p:nvSpPr>
          <p:cNvPr id="14803" name="yt_shape_14803"/>
          <p:cNvSpPr txBox="1"/>
          <p:nvPr/>
        </p:nvSpPr>
        <p:spPr>
          <a:xfrm>
            <a:off x="540120" y="3481919"/>
            <a:ext cx="11492915"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16</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黑体" pitchFamily="24"/>
              </a:rPr>
              <a:t>【变式</a:t>
            </a:r>
            <a:r>
              <a:rPr lang="en-US" altLang="zh-CN" sz="2400" b="1" i="0" u="none">
                <a:solidFill>
                  <a:srgbClr val="000000"/>
                </a:solidFill>
                <a:effectLst/>
                <a:latin typeface="Times New Roman" pitchFamily="24"/>
                <a:ea typeface="宋体" pitchFamily="24"/>
              </a:rPr>
              <a:t>2</a:t>
            </a:r>
            <a:r>
              <a:rPr lang="zh-CN" altLang="zh-CN" sz="2400" b="0" i="0" u="none">
                <a:solidFill>
                  <a:srgbClr val="000000"/>
                </a:solidFill>
                <a:effectLst/>
                <a:latin typeface="Times New Roman" pitchFamily="24"/>
                <a:ea typeface="黑体" pitchFamily="24"/>
              </a:rPr>
              <a:t>】</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该平面展开图按虚线折叠成正方体后</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10_012e1"/>
              </a:rPr>
              <a:t>相对面上两个数之和为</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en-US" altLang="zh-CN" sz="2400" b="0" i="0" u="none">
                <a:solidFill>
                  <a:srgbClr val="000000"/>
                </a:solidFill>
                <a:effectLst/>
                <a:latin typeface="Times New Roman" pitchFamily="24"/>
                <a:ea typeface="宋体" pitchFamily="24"/>
              </a:rPr>
              <a:t>7</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x</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y</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的值是</a:t>
            </a:r>
            <a:r>
              <a:rPr lang="zh-CN" altLang="zh-CN" sz="2400" b="0" i="0" u="none">
                <a:solidFill>
                  <a:srgbClr val="000000"/>
                </a:solidFill>
                <a:effectLst/>
                <a:latin typeface="宋体" pitchFamily="24"/>
                <a:ea typeface="宋体" pitchFamily="24"/>
              </a:rPr>
              <a:t>（</a:t>
            </a:r>
            <a:r>
              <a:rPr lang="zh-CN" altLang="zh-CN" sz="2400" b="0" i="0" u="none">
                <a:solidFill>
                  <a:srgbClr val="555369"/>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C</a:t>
            </a:r>
            <a:r>
              <a:rPr lang="zh-CN" altLang="zh-CN" sz="2400" b="0" i="0" u="none">
                <a:solidFill>
                  <a:srgbClr val="555369"/>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4805" name="yt_table_14805_skip"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38723229"/>
              </p:ext>
            </p:extLst>
          </p:nvPr>
        </p:nvGraphicFramePr>
        <p:xfrm>
          <a:off x="540056" y="4441354"/>
          <a:ext cx="8343266" cy="475488"/>
        </p:xfrm>
        <a:graphic>
          <a:graphicData uri="http://schemas.openxmlformats.org/drawingml/2006/table">
            <a:tbl>
              <a:tblPr/>
              <a:tblGrid>
                <a:gridCol w="2346643">
                  <a:extLst>
                    <a:ext uri="{9D8B030D-6E8A-4147-A177-3AD203B41FA5}">
                      <a16:colId xmlns:a16="http://schemas.microsoft.com/office/drawing/2014/main" val="11059"/>
                    </a:ext>
                  </a:extLst>
                </a:gridCol>
                <a:gridCol w="2329180">
                  <a:extLst>
                    <a:ext uri="{9D8B030D-6E8A-4147-A177-3AD203B41FA5}">
                      <a16:colId xmlns:a16="http://schemas.microsoft.com/office/drawing/2014/main" val="11060"/>
                    </a:ext>
                  </a:extLst>
                </a:gridCol>
                <a:gridCol w="2329180">
                  <a:extLst>
                    <a:ext uri="{9D8B030D-6E8A-4147-A177-3AD203B41FA5}">
                      <a16:colId xmlns:a16="http://schemas.microsoft.com/office/drawing/2014/main" val="11061"/>
                    </a:ext>
                  </a:extLst>
                </a:gridCol>
                <a:gridCol w="1338263">
                  <a:extLst>
                    <a:ext uri="{9D8B030D-6E8A-4147-A177-3AD203B41FA5}">
                      <a16:colId xmlns:a16="http://schemas.microsoft.com/office/drawing/2014/main" val="11062"/>
                    </a:ext>
                  </a:extLst>
                </a:gridCol>
              </a:tblGrid>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7</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8</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9</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D</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10</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923"/>
                  </a:ext>
                </a:extLst>
              </a:tr>
            </a:tbl>
          </a:graphicData>
        </a:graphic>
      </p:graphicFrame>
      <p:pic>
        <p:nvPicPr>
          <p:cNvPr id="14804" name="yt_image_14804_skip" title="H_95.85">
            <a:extLst>
              <a:ext uri="">
                <a16:creationId xmlns:mc="http://schemas.openxmlformats.org/markup-compatibility/2006" xmlns:a14="http://schemas.microsoft.com/office/drawing/2010/main" xmlns:p14="http://schemas.microsoft.com/office/powerpoint/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10029507" y="4366412"/>
            <a:ext cx="1620334" cy="1217295"/>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BB0522E3-A35A-E640-DBF8-BDA7C459633A}"/>
              </a:ext>
            </a:extLst>
          </p:cNvPr>
          <p:cNvSpPr txBox="1"/>
          <p:nvPr/>
        </p:nvSpPr>
        <p:spPr>
          <a:xfrm>
            <a:off x="2278909" y="1804170"/>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A</a:t>
            </a:r>
            <a:endParaRPr lang="zh-CN" altLang="en-US">
              <a:solidFill>
                <a:srgbClr val="FF0000"/>
              </a:solidFill>
            </a:endParaRPr>
          </a:p>
        </p:txBody>
      </p:sp>
      <p:sp>
        <p:nvSpPr>
          <p:cNvPr id="3" name="文本框 2">
            <a:extLst>
              <a:ext uri="{FF2B5EF4-FFF2-40B4-BE49-F238E27FC236}">
                <a16:creationId xmlns:a16="http://schemas.microsoft.com/office/drawing/2014/main" id="{AE126EBA-49F7-82D2-7AF8-A19FB50CA825}"/>
              </a:ext>
            </a:extLst>
          </p:cNvPr>
          <p:cNvSpPr txBox="1"/>
          <p:nvPr/>
        </p:nvSpPr>
        <p:spPr>
          <a:xfrm>
            <a:off x="3501284" y="3910601"/>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C</a:t>
            </a:r>
            <a:endParaRPr lang="zh-CN" altLang="en-US">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807" name="yt_shape_14807"/>
          <p:cNvSpPr txBox="1"/>
          <p:nvPr/>
        </p:nvSpPr>
        <p:spPr>
          <a:xfrm>
            <a:off x="540120" y="900000"/>
            <a:ext cx="11492915"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17</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黑体" pitchFamily="24"/>
              </a:rPr>
              <a:t>【变式</a:t>
            </a:r>
            <a:r>
              <a:rPr lang="en-US" altLang="zh-CN" sz="2400" b="1" i="0" u="none">
                <a:solidFill>
                  <a:srgbClr val="000000"/>
                </a:solidFill>
                <a:effectLst/>
                <a:latin typeface="Times New Roman" pitchFamily="24"/>
                <a:ea typeface="宋体" pitchFamily="24"/>
              </a:rPr>
              <a:t>3</a:t>
            </a:r>
            <a:r>
              <a:rPr lang="zh-CN" altLang="zh-CN" sz="2400" b="0" i="0" u="none">
                <a:solidFill>
                  <a:srgbClr val="000000"/>
                </a:solidFill>
                <a:effectLst/>
                <a:latin typeface="Times New Roman" pitchFamily="24"/>
                <a:ea typeface="黑体" pitchFamily="24"/>
              </a:rPr>
              <a:t>】</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包头市中考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将一个无盖正方体形状盒子的表面沿某些棱剪开</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1_26e2f"/>
              </a:rPr>
              <a:t>展</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开后不能得到的平面图形是</a:t>
            </a:r>
            <a:r>
              <a:rPr lang="zh-CN" altLang="zh-CN" sz="2400" b="0" i="0" u="none">
                <a:solidFill>
                  <a:srgbClr val="000000"/>
                </a:solidFill>
                <a:effectLst/>
                <a:latin typeface="宋体" pitchFamily="24"/>
                <a:ea typeface="宋体" pitchFamily="24"/>
              </a:rPr>
              <a:t>（</a:t>
            </a:r>
            <a:r>
              <a:rPr lang="zh-CN" altLang="zh-CN" sz="2400" b="0" i="0" u="none">
                <a:solidFill>
                  <a:srgbClr val="555369"/>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C</a:t>
            </a:r>
            <a:r>
              <a:rPr lang="zh-CN" altLang="zh-CN" sz="2400" b="0" i="0" u="none">
                <a:solidFill>
                  <a:srgbClr val="555369"/>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pic>
        <p:nvPicPr>
          <p:cNvPr id="14808" name="yt_image_14808" title="H_85.5">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3671934" y="2011799"/>
            <a:ext cx="4848130" cy="1085850"/>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23A32780-349B-C2A2-3BCD-98D2B44A4AE2}"/>
              </a:ext>
            </a:extLst>
          </p:cNvPr>
          <p:cNvSpPr txBox="1"/>
          <p:nvPr/>
        </p:nvSpPr>
        <p:spPr>
          <a:xfrm>
            <a:off x="4717309" y="1328682"/>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4577663"/>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extLst>
      <p:ext uri="{BB962C8B-B14F-4D97-AF65-F5344CB8AC3E}">
        <p14:creationId xmlns:p14="http://schemas.microsoft.com/office/powerpoint/2010/main" val="42707116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729" name="yt_shape_14729"/>
          <p:cNvSpPr txBox="1"/>
          <p:nvPr/>
        </p:nvSpPr>
        <p:spPr>
          <a:xfrm>
            <a:off x="540000" y="900000"/>
            <a:ext cx="4156331" cy="585353"/>
          </a:xfrm>
          <a:prstGeom prst="rect">
            <a:avLst/>
          </a:prstGeom>
        </p:spPr>
        <p:txBody>
          <a:bodyPr vert="horz" wrap="none" lIns="0" tIns="0" rIns="0" bIns="0" rtlCol="0">
            <a:noAutofit/>
          </a:bodyPr>
          <a:lstStyle/>
          <a:p>
            <a:pPr algn="l" eaLnBrk="1" latinLnBrk="0" hangingPunct="0">
              <a:lnSpc>
                <a:spcPct val="129999"/>
              </a:lnSpc>
            </a:pPr>
            <a:r>
              <a:rPr lang="en-US" altLang="zh-CN" sz="3250" b="0" i="0" u="none" spc="-3250">
                <a:solidFill>
                  <a:srgbClr val="1EE3CF"/>
                </a:solidFill>
                <a:effectLst/>
                <a:latin typeface="Times New Roman" pitchFamily="32"/>
                <a:ea typeface="宋体" pitchFamily="32"/>
              </a:rPr>
              <a:t> </a:t>
            </a:r>
            <a:r>
              <a:rPr lang="en-US" altLang="zh-CN" sz="3250" b="0" i="0" u="none" spc="31598">
                <a:solidFill>
                  <a:srgbClr val="1EE3CF"/>
                </a:solidFill>
                <a:effectLst/>
                <a:latin typeface="Times New Roman" pitchFamily="32"/>
                <a:ea typeface="宋体" pitchFamily="32"/>
              </a:rPr>
              <a:t> </a:t>
            </a:r>
          </a:p>
        </p:txBody>
      </p:sp>
      <p:pic>
        <p:nvPicPr>
          <p:cNvPr id="14728" name="yt_image_14728">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40000" y="900000"/>
            <a:ext cx="4113603" cy="652653"/>
          </a:xfrm>
          <a:prstGeom prst="rect">
            <a:avLst/>
          </a:prstGeom>
          <a:noFill/>
          <a:extLst>
            <a:ext uri="{909E8E84-426E-40DD-AFC4-6F175D3DCCD1}">
              <a14:hiddenFill xmlns:a14="http://schemas.microsoft.com/office/drawing/2010/main">
                <a:solidFill>
                  <a:srgbClr val="FFFFFF"/>
                </a:solidFill>
              </a14:hiddenFill>
            </a:ext>
          </a:extLst>
        </p:spPr>
      </p:pic>
      <p:sp>
        <p:nvSpPr>
          <p:cNvPr id="14731" name="yt_shape_14731"/>
          <p:cNvSpPr txBox="1"/>
          <p:nvPr/>
        </p:nvSpPr>
        <p:spPr>
          <a:xfrm>
            <a:off x="540000" y="1603297"/>
            <a:ext cx="4982133" cy="448777"/>
          </a:xfrm>
          <a:prstGeom prst="rect">
            <a:avLst/>
          </a:prstGeom>
        </p:spPr>
        <p:txBody>
          <a:bodyPr vert="horz" wrap="none" lIns="0" tIns="0" rIns="0" bIns="0" rtlCol="0">
            <a:noAutofit/>
          </a:bodyPr>
          <a:lstStyle/>
          <a:p>
            <a:pPr algn="l" eaLnBrk="1" latinLnBrk="0" hangingPunct="0">
              <a:lnSpc>
                <a:spcPct val="129999"/>
              </a:lnSpc>
            </a:pPr>
            <a:r>
              <a:rPr lang="en-US" altLang="zh-CN" sz="2500" b="0" i="0" u="none">
                <a:solidFill>
                  <a:srgbClr val="1EE3CF"/>
                </a:solidFill>
                <a:effectLst/>
                <a:latin typeface="Times New Roman" pitchFamily="25"/>
                <a:ea typeface="Times New Roman" pitchFamily="25"/>
                <a:sym typeface="Finished"/>
              </a:rPr>
              <a:t> </a:t>
            </a:r>
            <a:r>
              <a:rPr lang="en-US" altLang="zh-CN" sz="2400" b="0" i="0" u="none">
                <a:solidFill>
                  <a:srgbClr val="1EE3CF"/>
                </a:solidFill>
                <a:effectLst/>
                <a:latin typeface="Times New Roman" pitchFamily="24"/>
                <a:ea typeface="宋体" pitchFamily="24"/>
                <a:sym typeface=""/>
              </a:rPr>
              <a:t>               </a:t>
            </a:r>
            <a:r>
              <a:rPr lang="en-US" altLang="zh-CN" sz="1700" b="0" i="0" u="none">
                <a:solidFill>
                  <a:srgbClr val="1EE3CF"/>
                </a:solidFill>
                <a:effectLst/>
                <a:latin typeface="Times New Roman" pitchFamily="17"/>
                <a:ea typeface="宋体" pitchFamily="17"/>
                <a:sym typeface=""/>
              </a:rPr>
              <a:t> </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从不同方向观察立体图形</a:t>
            </a:r>
          </a:p>
        </p:txBody>
      </p:sp>
      <p:sp>
        <p:nvSpPr>
          <p:cNvPr id="14732" name="yt_shape_14732"/>
          <p:cNvSpPr txBox="1"/>
          <p:nvPr/>
        </p:nvSpPr>
        <p:spPr>
          <a:xfrm>
            <a:off x="540000" y="2102862"/>
            <a:ext cx="7976543" cy="42851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1</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如图所示的几何体</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从左面看到的平面图形是</a:t>
            </a:r>
            <a:r>
              <a:rPr lang="zh-CN" altLang="zh-CN" sz="2400" b="0" i="0" u="none">
                <a:solidFill>
                  <a:srgbClr val="000000"/>
                </a:solidFill>
                <a:effectLst/>
                <a:latin typeface="宋体" pitchFamily="24"/>
                <a:ea typeface="宋体" pitchFamily="24"/>
              </a:rPr>
              <a:t>（</a:t>
            </a:r>
            <a:r>
              <a:rPr lang="zh-CN" altLang="zh-CN" sz="2400" b="0" i="0" u="none">
                <a:solidFill>
                  <a:srgbClr val="555369"/>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B</a:t>
            </a:r>
            <a:r>
              <a:rPr lang="zh-CN" altLang="zh-CN" sz="2400" b="0" i="0" u="none">
                <a:solidFill>
                  <a:srgbClr val="555369"/>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pic>
        <p:nvPicPr>
          <p:cNvPr id="14733" name="yt_image_14733">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3888682" y="2734529"/>
            <a:ext cx="4414635" cy="1184148"/>
          </a:xfrm>
          <a:prstGeom prst="rect">
            <a:avLst/>
          </a:prstGeom>
          <a:noFill/>
          <a:extLst>
            <a:ext uri="{909E8E84-426E-40DD-AFC4-6F175D3DCCD1}">
              <a14:hiddenFill xmlns:a14="http://schemas.microsoft.com/office/drawing/2010/main">
                <a:solidFill>
                  <a:srgbClr val="FFFFFF"/>
                </a:solidFill>
              </a14:hiddenFill>
            </a:ext>
          </a:extLst>
        </p:spPr>
      </p:pic>
      <p:sp>
        <p:nvSpPr>
          <p:cNvPr id="14735" name="yt_shape_14735"/>
          <p:cNvSpPr txBox="1"/>
          <p:nvPr/>
        </p:nvSpPr>
        <p:spPr>
          <a:xfrm>
            <a:off x="540000" y="3969204"/>
            <a:ext cx="6437660" cy="42851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2</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下列几何体中</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从前面看是圆的是</a:t>
            </a:r>
            <a:r>
              <a:rPr lang="zh-CN" altLang="zh-CN" sz="2400" b="0" i="0" u="none">
                <a:solidFill>
                  <a:srgbClr val="000000"/>
                </a:solidFill>
                <a:effectLst/>
                <a:latin typeface="宋体" pitchFamily="24"/>
                <a:ea typeface="宋体" pitchFamily="24"/>
              </a:rPr>
              <a:t>（</a:t>
            </a:r>
            <a:r>
              <a:rPr lang="zh-CN" altLang="zh-CN" sz="2400" b="0" i="0" u="none">
                <a:solidFill>
                  <a:srgbClr val="555369"/>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B</a:t>
            </a:r>
            <a:r>
              <a:rPr lang="zh-CN" altLang="zh-CN" sz="2400" b="0" i="0" u="none">
                <a:solidFill>
                  <a:srgbClr val="555369"/>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pic>
        <p:nvPicPr>
          <p:cNvPr id="14736" name="yt_image_14736">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4" cstate="print"/>
          <a:srcRect/>
          <a:stretch>
            <a:fillRect/>
          </a:stretch>
        </p:blipFill>
        <p:spPr bwMode="auto">
          <a:xfrm>
            <a:off x="3659748" y="4600871"/>
            <a:ext cx="4872502" cy="1293876"/>
          </a:xfrm>
          <a:prstGeom prst="rect">
            <a:avLst/>
          </a:prstGeom>
          <a:noFill/>
          <a:extLst>
            <a:ext uri="{909E8E84-426E-40DD-AFC4-6F175D3DCCD1}">
              <a14:hiddenFill xmlns:a14="http://schemas.microsoft.com/office/drawing/2010/main">
                <a:solidFill>
                  <a:srgbClr val="FFFFFF"/>
                </a:solidFill>
              </a14:hiddenFill>
            </a:ext>
          </a:extLst>
        </p:spPr>
      </p:pic>
      <p:pic>
        <p:nvPicPr>
          <p:cNvPr id="3" name="yt_shape_1722174200466">
            <a:extLst>
              <a:ext uri="{FF2B5EF4-FFF2-40B4-BE49-F238E27FC236}">
                <a16:creationId xmlns:a16="http://schemas.microsoft.com/office/drawing/2014/main" id="{27088A1A-D2F8-7D31-E7C2-F15710625C0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0000" y="1653331"/>
            <a:ext cx="1276542" cy="344369"/>
          </a:xfrm>
          <a:prstGeom prst="rect">
            <a:avLst/>
          </a:prstGeom>
        </p:spPr>
      </p:pic>
      <p:sp>
        <p:nvSpPr>
          <p:cNvPr id="2" name="文本框 1">
            <a:extLst>
              <a:ext uri="{FF2B5EF4-FFF2-40B4-BE49-F238E27FC236}">
                <a16:creationId xmlns:a16="http://schemas.microsoft.com/office/drawing/2014/main" id="{E753C153-BDC0-2AD3-C509-12D7890A1678}"/>
              </a:ext>
            </a:extLst>
          </p:cNvPr>
          <p:cNvSpPr txBox="1"/>
          <p:nvPr/>
        </p:nvSpPr>
        <p:spPr>
          <a:xfrm>
            <a:off x="7536589" y="2056056"/>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B</a:t>
            </a:r>
            <a:endParaRPr lang="zh-CN" altLang="en-US">
              <a:solidFill>
                <a:srgbClr val="FF0000"/>
              </a:solidFill>
            </a:endParaRPr>
          </a:p>
        </p:txBody>
      </p:sp>
      <p:sp>
        <p:nvSpPr>
          <p:cNvPr id="4" name="文本框 3">
            <a:extLst>
              <a:ext uri="{FF2B5EF4-FFF2-40B4-BE49-F238E27FC236}">
                <a16:creationId xmlns:a16="http://schemas.microsoft.com/office/drawing/2014/main" id="{F74DA0EE-1F6C-BEFF-2438-FE42F4583A36}"/>
              </a:ext>
            </a:extLst>
          </p:cNvPr>
          <p:cNvSpPr txBox="1"/>
          <p:nvPr/>
        </p:nvSpPr>
        <p:spPr>
          <a:xfrm>
            <a:off x="6012589" y="3922398"/>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738" name="yt_shape_14738"/>
          <p:cNvSpPr txBox="1"/>
          <p:nvPr/>
        </p:nvSpPr>
        <p:spPr>
          <a:xfrm>
            <a:off x="540120" y="900000"/>
            <a:ext cx="11492915"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3</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湖北省中考改编</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如图的几何体是由五个相同的小立方体搭成</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6_099fa"/>
              </a:rPr>
              <a:t>它从前面看到</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的平面图形是</a:t>
            </a:r>
            <a:r>
              <a:rPr lang="zh-CN" altLang="zh-CN" sz="2400" b="0" i="0" u="none">
                <a:solidFill>
                  <a:srgbClr val="000000"/>
                </a:solidFill>
                <a:effectLst/>
                <a:latin typeface="宋体" pitchFamily="24"/>
                <a:ea typeface="宋体" pitchFamily="24"/>
              </a:rPr>
              <a:t>（</a:t>
            </a:r>
            <a:r>
              <a:rPr lang="zh-CN" altLang="zh-CN" sz="2400" b="0" i="0" u="none">
                <a:solidFill>
                  <a:srgbClr val="555369"/>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A</a:t>
            </a:r>
            <a:r>
              <a:rPr lang="zh-CN" altLang="zh-CN" sz="2400" b="0" i="0" u="none">
                <a:solidFill>
                  <a:srgbClr val="555369"/>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pic>
        <p:nvPicPr>
          <p:cNvPr id="14739" name="yt_image_14739" title="H_69.93">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3628574" y="2011799"/>
            <a:ext cx="4934851" cy="888111"/>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F4EAD5FE-693A-2DB7-D543-F289F1F59596}"/>
              </a:ext>
            </a:extLst>
          </p:cNvPr>
          <p:cNvSpPr txBox="1"/>
          <p:nvPr/>
        </p:nvSpPr>
        <p:spPr>
          <a:xfrm>
            <a:off x="2888509" y="1328682"/>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A</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741" name="yt_shape_14741"/>
          <p:cNvSpPr txBox="1"/>
          <p:nvPr/>
        </p:nvSpPr>
        <p:spPr>
          <a:xfrm>
            <a:off x="540119" y="900000"/>
            <a:ext cx="11492915" cy="89216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4</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易错题</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小明一家四口人坐在桌子周围</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桌上正中央有一把水壶</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2_289b6"/>
              </a:rPr>
              <a:t>请选</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择他们分别看到的是水壶的哪个面</a:t>
            </a:r>
            <a:r>
              <a:rPr lang="en-US" altLang="zh-CN" sz="2400" b="0" i="0" u="none">
                <a:solidFill>
                  <a:srgbClr val="000000"/>
                </a:solidFill>
                <a:effectLst/>
                <a:latin typeface="宋体" pitchFamily="24"/>
                <a:ea typeface="宋体" pitchFamily="24"/>
              </a:rPr>
              <a:t>.</a:t>
            </a:r>
          </a:p>
        </p:txBody>
      </p:sp>
      <p:pic>
        <p:nvPicPr>
          <p:cNvPr id="14742" name="yt_image_14742" title="H_133.02">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4733309" y="1995319"/>
            <a:ext cx="2725380" cy="1689354"/>
          </a:xfrm>
          <a:prstGeom prst="rect">
            <a:avLst/>
          </a:prstGeom>
          <a:noFill/>
          <a:extLst>
            <a:ext uri="{909E8E84-426E-40DD-AFC4-6F175D3DCCD1}">
              <a14:hiddenFill xmlns:a14="http://schemas.microsoft.com/office/drawing/2010/main">
                <a:solidFill>
                  <a:srgbClr val="FFFFFF"/>
                </a:solidFill>
              </a14:hiddenFill>
            </a:ext>
          </a:extLst>
        </p:spPr>
      </p:pic>
      <p:pic>
        <p:nvPicPr>
          <p:cNvPr id="14744" name="yt_image_14744" title="H_91.53">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3814796" y="3887452"/>
            <a:ext cx="4562406" cy="1162431"/>
          </a:xfrm>
          <a:prstGeom prst="rect">
            <a:avLst/>
          </a:prstGeom>
          <a:noFill/>
          <a:extLst>
            <a:ext uri="{909E8E84-426E-40DD-AFC4-6F175D3DCCD1}">
              <a14:hiddenFill xmlns:a14="http://schemas.microsoft.com/office/drawing/2010/main">
                <a:solidFill>
                  <a:srgbClr val="FFFFFF"/>
                </a:solidFill>
              </a14:hiddenFill>
            </a:ext>
          </a:extLst>
        </p:spPr>
      </p:pic>
      <p:sp>
        <p:nvSpPr>
          <p:cNvPr id="14746" name="yt_shape_14746"/>
          <p:cNvSpPr txBox="1"/>
          <p:nvPr/>
        </p:nvSpPr>
        <p:spPr>
          <a:xfrm>
            <a:off x="540000" y="5100414"/>
            <a:ext cx="5523948" cy="908647"/>
          </a:xfrm>
          <a:prstGeom prst="rect">
            <a:avLst/>
          </a:prstGeom>
        </p:spPr>
        <p:txBody>
          <a:bodyPr vert="horz" wrap="none" lIns="0" tIns="0" rIns="0" bIns="0" rtlCol="0">
            <a:noAutofit/>
          </a:bodyPr>
          <a:lstStyle/>
          <a:p>
            <a:pPr eaLnBrk="1" latinLnBrk="0" hangingPunct="0">
              <a:lnSpc>
                <a:spcPct val="129999"/>
              </a:lnSpc>
            </a:pPr>
            <a:r>
              <a:rPr lang="zh-CN" altLang="zh-CN" sz="2400" b="0" i="0" u="none">
                <a:solidFill>
                  <a:srgbClr val="000000"/>
                </a:solidFill>
                <a:effectLst/>
                <a:latin typeface="Times New Roman" pitchFamily="24"/>
                <a:ea typeface="宋体" pitchFamily="24"/>
              </a:rPr>
              <a:t>爸爸</a:t>
            </a:r>
            <a:r>
              <a:rPr lang="zh-CN" altLang="zh-CN" sz="2400" b="0" i="0" u="none">
                <a:solidFill>
                  <a:srgbClr val="000000"/>
                </a:solidFill>
                <a:effectLst/>
                <a:latin typeface="宋体" pitchFamily="24"/>
                <a:ea typeface="宋体" pitchFamily="24"/>
              </a:rPr>
              <a:t>：</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200" u="sng">
                <a:solidFill>
                  <a:srgbClr val="000000"/>
                </a:solidFill>
                <a:uFill>
                  <a:solidFill>
                    <a:srgbClr val="000000"/>
                  </a:solidFill>
                </a:uFill>
                <a:latin typeface="Times New Roman"/>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妈妈</a:t>
            </a:r>
            <a:r>
              <a:rPr lang="zh-CN" altLang="zh-CN" sz="2400" b="0" i="0" u="none">
                <a:solidFill>
                  <a:srgbClr val="000000"/>
                </a:solidFill>
                <a:effectLst/>
                <a:latin typeface="宋体" pitchFamily="24"/>
                <a:ea typeface="宋体" pitchFamily="24"/>
              </a:rPr>
              <a:t>：</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200" u="sng">
                <a:solidFill>
                  <a:srgbClr val="000000"/>
                </a:solidFill>
                <a:uFill>
                  <a:solidFill>
                    <a:srgbClr val="000000"/>
                  </a:solidFill>
                </a:uFill>
                <a:latin typeface="Times New Roman"/>
              </a:rPr>
              <a:t> </a:t>
            </a:r>
            <a:r>
              <a:rPr sz="100" spc="-100">
                <a:latin typeface="Times New Roman"/>
              </a:rPr>
              <a:t>⁠</a:t>
            </a:r>
            <a:r>
              <a:rPr lang="zh-CN" altLang="zh-CN" sz="2400" b="0" i="0" u="none">
                <a:solidFill>
                  <a:srgbClr val="000000"/>
                </a:solidFill>
                <a:effectLst/>
                <a:latin typeface="宋体" pitchFamily="24"/>
                <a:ea typeface="宋体" pitchFamily="24"/>
                <a:sym typeface=",isEnd"/>
              </a:rPr>
              <a:t>；</a:t>
            </a:r>
          </a:p>
          <a:p>
            <a:pPr eaLnBrk="1" latinLnBrk="0" hangingPunct="0">
              <a:lnSpc>
                <a:spcPct val="129999"/>
              </a:lnSpc>
            </a:pPr>
            <a:r>
              <a:rPr lang="zh-CN" altLang="zh-CN" sz="2400" b="0" i="0" u="none">
                <a:solidFill>
                  <a:srgbClr val="000000"/>
                </a:solidFill>
                <a:effectLst/>
                <a:latin typeface="Times New Roman" pitchFamily="24"/>
                <a:ea typeface="宋体" pitchFamily="24"/>
              </a:rPr>
              <a:t>小明</a:t>
            </a:r>
            <a:r>
              <a:rPr lang="zh-CN" altLang="zh-CN" sz="2400" b="0" i="0" u="none">
                <a:solidFill>
                  <a:srgbClr val="000000"/>
                </a:solidFill>
                <a:effectLst/>
                <a:latin typeface="宋体" pitchFamily="24"/>
                <a:ea typeface="宋体" pitchFamily="24"/>
              </a:rPr>
              <a:t>：</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妹妹</a:t>
            </a:r>
            <a:r>
              <a:rPr lang="zh-CN" altLang="zh-CN" sz="2400" b="0" i="0" u="none">
                <a:solidFill>
                  <a:srgbClr val="000000"/>
                </a:solidFill>
                <a:effectLst/>
                <a:latin typeface="宋体" pitchFamily="24"/>
                <a:ea typeface="宋体" pitchFamily="24"/>
              </a:rPr>
              <a:t>：</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填字母</a:t>
            </a:r>
            <a:r>
              <a:rPr lang="zh-CN" altLang="zh-CN" sz="2400" b="0" i="0" u="none">
                <a:solidFill>
                  <a:srgbClr val="000000"/>
                </a:solidFill>
                <a:effectLst/>
                <a:latin typeface="宋体" pitchFamily="24"/>
                <a:ea typeface="宋体" pitchFamily="24"/>
                <a:sym typeface=",isEnd"/>
              </a:rPr>
              <a:t>）</a:t>
            </a:r>
          </a:p>
        </p:txBody>
      </p:sp>
      <p:sp>
        <p:nvSpPr>
          <p:cNvPr id="2" name="文本框 1">
            <a:extLst>
              <a:ext uri="{FF2B5EF4-FFF2-40B4-BE49-F238E27FC236}">
                <a16:creationId xmlns:a16="http://schemas.microsoft.com/office/drawing/2014/main" id="{C02C3378-2A88-632D-3659-693FFD190117}"/>
              </a:ext>
            </a:extLst>
          </p:cNvPr>
          <p:cNvSpPr txBox="1"/>
          <p:nvPr/>
        </p:nvSpPr>
        <p:spPr>
          <a:xfrm>
            <a:off x="1669189" y="5053608"/>
            <a:ext cx="6880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B</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0D645206-C483-C9D7-E9A9-0B0C9E580AB9}"/>
              </a:ext>
            </a:extLst>
          </p:cNvPr>
          <p:cNvSpPr txBox="1"/>
          <p:nvPr/>
        </p:nvSpPr>
        <p:spPr>
          <a:xfrm>
            <a:off x="3701189" y="5053608"/>
            <a:ext cx="6880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C</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C2DF81BA-F639-95A9-5444-0C528004FC5A}"/>
              </a:ext>
            </a:extLst>
          </p:cNvPr>
          <p:cNvSpPr txBox="1"/>
          <p:nvPr/>
        </p:nvSpPr>
        <p:spPr>
          <a:xfrm>
            <a:off x="1669189" y="5529096"/>
            <a:ext cx="705549"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D</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5" name="文本框 4">
            <a:extLst>
              <a:ext uri="{FF2B5EF4-FFF2-40B4-BE49-F238E27FC236}">
                <a16:creationId xmlns:a16="http://schemas.microsoft.com/office/drawing/2014/main" id="{FC6AC4C9-6AE1-F969-0ACD-085232EF5002}"/>
              </a:ext>
            </a:extLst>
          </p:cNvPr>
          <p:cNvSpPr txBox="1"/>
          <p:nvPr/>
        </p:nvSpPr>
        <p:spPr>
          <a:xfrm>
            <a:off x="3718652" y="5529096"/>
            <a:ext cx="705549"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A</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748" name="yt_shape_14748"/>
          <p:cNvSpPr txBox="1"/>
          <p:nvPr/>
        </p:nvSpPr>
        <p:spPr>
          <a:xfrm>
            <a:off x="540000" y="900000"/>
            <a:ext cx="4058803" cy="448777"/>
          </a:xfrm>
          <a:prstGeom prst="rect">
            <a:avLst/>
          </a:prstGeom>
        </p:spPr>
        <p:txBody>
          <a:bodyPr vert="horz" wrap="none" lIns="0" tIns="0" rIns="0" bIns="0" rtlCol="0">
            <a:noAutofit/>
          </a:bodyPr>
          <a:lstStyle/>
          <a:p>
            <a:pPr algn="l" eaLnBrk="1" latinLnBrk="0" hangingPunct="0">
              <a:lnSpc>
                <a:spcPct val="129999"/>
              </a:lnSpc>
            </a:pPr>
            <a:r>
              <a:rPr lang="en-US" altLang="zh-CN" sz="2500" b="0" i="0" u="none">
                <a:solidFill>
                  <a:srgbClr val="1EE3CF"/>
                </a:solidFill>
                <a:effectLst/>
                <a:latin typeface="Times New Roman" pitchFamily="25"/>
                <a:ea typeface="Times New Roman" pitchFamily="25"/>
                <a:sym typeface="Finished"/>
              </a:rPr>
              <a:t> </a:t>
            </a:r>
            <a:r>
              <a:rPr lang="en-US" altLang="zh-CN" sz="2400" b="0" i="0" u="none">
                <a:solidFill>
                  <a:srgbClr val="1EE3CF"/>
                </a:solidFill>
                <a:effectLst/>
                <a:latin typeface="Times New Roman" pitchFamily="24"/>
                <a:ea typeface="宋体" pitchFamily="24"/>
                <a:sym typeface=""/>
              </a:rPr>
              <a:t>               </a:t>
            </a:r>
            <a:r>
              <a:rPr lang="en-US" altLang="zh-CN" sz="1700" b="0" i="0" u="none">
                <a:solidFill>
                  <a:srgbClr val="1EE3CF"/>
                </a:solidFill>
                <a:effectLst/>
                <a:latin typeface="Times New Roman" pitchFamily="17"/>
                <a:ea typeface="宋体" pitchFamily="17"/>
                <a:sym typeface=""/>
              </a:rPr>
              <a:t> </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立体图形的展开图</a:t>
            </a:r>
          </a:p>
        </p:txBody>
      </p:sp>
      <p:sp>
        <p:nvSpPr>
          <p:cNvPr id="14749" name="yt_shape_14749"/>
          <p:cNvSpPr txBox="1"/>
          <p:nvPr/>
        </p:nvSpPr>
        <p:spPr>
          <a:xfrm>
            <a:off x="540000" y="1399565"/>
            <a:ext cx="7976543" cy="42851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5</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一个几何体的展开图如图所示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这个几何体是</a:t>
            </a:r>
            <a:r>
              <a:rPr lang="zh-CN" altLang="zh-CN" sz="2400" b="0" i="0" u="none">
                <a:solidFill>
                  <a:srgbClr val="000000"/>
                </a:solidFill>
                <a:effectLst/>
                <a:latin typeface="宋体" pitchFamily="24"/>
                <a:ea typeface="宋体" pitchFamily="24"/>
              </a:rPr>
              <a:t>（</a:t>
            </a:r>
            <a:r>
              <a:rPr lang="zh-CN" altLang="zh-CN" sz="2400" b="0" i="0" u="none">
                <a:solidFill>
                  <a:srgbClr val="555369"/>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C</a:t>
            </a:r>
            <a:r>
              <a:rPr lang="zh-CN" altLang="zh-CN" sz="2400" b="0" i="0" u="none">
                <a:solidFill>
                  <a:srgbClr val="555369"/>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4751" name="yt_table_14751_skip" title="H_149.7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569477698"/>
              </p:ext>
            </p:extLst>
          </p:nvPr>
        </p:nvGraphicFramePr>
        <p:xfrm>
          <a:off x="540056" y="1878868"/>
          <a:ext cx="1947863" cy="1901952"/>
        </p:xfrm>
        <a:graphic>
          <a:graphicData uri="http://schemas.openxmlformats.org/drawingml/2006/table">
            <a:tbl>
              <a:tblPr/>
              <a:tblGrid>
                <a:gridCol w="1947863">
                  <a:extLst>
                    <a:ext uri="{9D8B030D-6E8A-4147-A177-3AD203B41FA5}">
                      <a16:colId xmlns:a16="http://schemas.microsoft.com/office/drawing/2014/main" val="11050"/>
                    </a:ext>
                  </a:extLst>
                </a:gridCol>
              </a:tblGrid>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三棱柱</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917"/>
                  </a:ext>
                </a:extLst>
              </a:tr>
              <a:tr h="370840">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三棱锥</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918"/>
                  </a:ext>
                </a:extLst>
              </a:tr>
              <a:tr h="370840">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四棱柱</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919"/>
                  </a:ext>
                </a:extLst>
              </a:tr>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D</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四棱锥</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920"/>
                  </a:ext>
                </a:extLst>
              </a:tr>
            </a:tbl>
          </a:graphicData>
        </a:graphic>
      </p:graphicFrame>
      <p:pic>
        <p:nvPicPr>
          <p:cNvPr id="14750" name="yt_image_14750_skip" title="H_123.12">
            <a:extLst>
              <a:ext uri="">
                <a16:creationId xmlns:mc="http://schemas.openxmlformats.org/markup-compatibility/2006" xmlns:a14="http://schemas.microsoft.com/office/drawing/2010/main" xmlns:p14="http://schemas.microsoft.com/office/powerpoint/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10192605" y="1878868"/>
            <a:ext cx="1457199" cy="1563624"/>
          </a:xfrm>
          <a:prstGeom prst="rect">
            <a:avLst/>
          </a:prstGeom>
          <a:noFill/>
          <a:extLst>
            <a:ext uri="{909E8E84-426E-40DD-AFC4-6F175D3DCCD1}">
              <a14:hiddenFill xmlns:a14="http://schemas.microsoft.com/office/drawing/2010/main">
                <a:solidFill>
                  <a:srgbClr val="FFFFFF"/>
                </a:solidFill>
              </a14:hiddenFill>
            </a:ext>
          </a:extLst>
        </p:spPr>
      </p:pic>
      <p:pic>
        <p:nvPicPr>
          <p:cNvPr id="3" name="yt_shape_1722174200542">
            <a:extLst>
              <a:ext uri="{FF2B5EF4-FFF2-40B4-BE49-F238E27FC236}">
                <a16:creationId xmlns:a16="http://schemas.microsoft.com/office/drawing/2014/main" id="{EC1593B2-C2C0-58AA-61B9-32DB560D8A9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950034"/>
            <a:ext cx="1276542" cy="344369"/>
          </a:xfrm>
          <a:prstGeom prst="rect">
            <a:avLst/>
          </a:prstGeom>
        </p:spPr>
      </p:pic>
      <p:sp>
        <p:nvSpPr>
          <p:cNvPr id="2" name="文本框 1">
            <a:extLst>
              <a:ext uri="{FF2B5EF4-FFF2-40B4-BE49-F238E27FC236}">
                <a16:creationId xmlns:a16="http://schemas.microsoft.com/office/drawing/2014/main" id="{7CC90F1A-8F11-659E-98A9-CEE2BDEBFF50}"/>
              </a:ext>
            </a:extLst>
          </p:cNvPr>
          <p:cNvSpPr txBox="1"/>
          <p:nvPr/>
        </p:nvSpPr>
        <p:spPr>
          <a:xfrm>
            <a:off x="7536589" y="1352759"/>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753" name="yt_shape_14753"/>
          <p:cNvSpPr txBox="1"/>
          <p:nvPr/>
        </p:nvSpPr>
        <p:spPr>
          <a:xfrm>
            <a:off x="540000" y="900000"/>
            <a:ext cx="6745436" cy="42851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6</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如图所示的立体图形</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它的展开图是</a:t>
            </a:r>
            <a:r>
              <a:rPr lang="zh-CN" altLang="zh-CN" sz="2400" b="0" i="0" u="none">
                <a:solidFill>
                  <a:srgbClr val="000000"/>
                </a:solidFill>
                <a:effectLst/>
                <a:latin typeface="宋体" pitchFamily="24"/>
                <a:ea typeface="宋体" pitchFamily="24"/>
              </a:rPr>
              <a:t>（</a:t>
            </a:r>
            <a:r>
              <a:rPr lang="zh-CN" altLang="zh-CN" sz="2400" b="0" i="0" u="none">
                <a:solidFill>
                  <a:srgbClr val="555369"/>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C</a:t>
            </a:r>
            <a:r>
              <a:rPr lang="zh-CN" altLang="zh-CN" sz="2400" b="0" i="0" u="none">
                <a:solidFill>
                  <a:srgbClr val="555369"/>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pic>
        <p:nvPicPr>
          <p:cNvPr id="14754" name="yt_image_14754" title="H_79.47">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3907437" y="1531667"/>
            <a:ext cx="4377124" cy="1009269"/>
          </a:xfrm>
          <a:prstGeom prst="rect">
            <a:avLst/>
          </a:prstGeom>
          <a:noFill/>
          <a:extLst>
            <a:ext uri="{909E8E84-426E-40DD-AFC4-6F175D3DCCD1}">
              <a14:hiddenFill xmlns:a14="http://schemas.microsoft.com/office/drawing/2010/main">
                <a:solidFill>
                  <a:srgbClr val="FFFFFF"/>
                </a:solidFill>
              </a14:hiddenFill>
            </a:ext>
          </a:extLst>
        </p:spPr>
      </p:pic>
      <p:sp>
        <p:nvSpPr>
          <p:cNvPr id="14756" name="yt_shape_14756"/>
          <p:cNvSpPr txBox="1"/>
          <p:nvPr/>
        </p:nvSpPr>
        <p:spPr>
          <a:xfrm>
            <a:off x="540000" y="2591501"/>
            <a:ext cx="8301953" cy="42851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7</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下列四个图形中</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不能作为正方体的展开图的是</a:t>
            </a:r>
            <a:r>
              <a:rPr lang="zh-CN" altLang="zh-CN" sz="2400" b="0" i="0" u="none">
                <a:solidFill>
                  <a:srgbClr val="000000"/>
                </a:solidFill>
                <a:effectLst/>
                <a:latin typeface="宋体" pitchFamily="24"/>
                <a:ea typeface="宋体" pitchFamily="24"/>
              </a:rPr>
              <a:t>（</a:t>
            </a:r>
            <a:r>
              <a:rPr lang="zh-CN" altLang="zh-CN" sz="2400" b="0" i="0" u="none">
                <a:solidFill>
                  <a:srgbClr val="555369"/>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D</a:t>
            </a:r>
            <a:r>
              <a:rPr lang="zh-CN" altLang="zh-CN" sz="2400" b="0" i="0" u="none">
                <a:solidFill>
                  <a:srgbClr val="555369"/>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pic>
        <p:nvPicPr>
          <p:cNvPr id="14757" name="yt_image_14757" title="H_73.8">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3695801" y="3223168"/>
            <a:ext cx="4800396" cy="937260"/>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6B90D146-6794-5D5F-7B0B-64D6910E4867}"/>
              </a:ext>
            </a:extLst>
          </p:cNvPr>
          <p:cNvSpPr txBox="1"/>
          <p:nvPr/>
        </p:nvSpPr>
        <p:spPr>
          <a:xfrm>
            <a:off x="6317389" y="853194"/>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C</a:t>
            </a:r>
            <a:endParaRPr lang="zh-CN" altLang="en-US">
              <a:solidFill>
                <a:srgbClr val="FF0000"/>
              </a:solidFill>
            </a:endParaRPr>
          </a:p>
        </p:txBody>
      </p:sp>
      <p:sp>
        <p:nvSpPr>
          <p:cNvPr id="3" name="文本框 2">
            <a:extLst>
              <a:ext uri="{FF2B5EF4-FFF2-40B4-BE49-F238E27FC236}">
                <a16:creationId xmlns:a16="http://schemas.microsoft.com/office/drawing/2014/main" id="{9DEDF034-B379-44A7-1D5D-9C927471F18C}"/>
              </a:ext>
            </a:extLst>
          </p:cNvPr>
          <p:cNvSpPr txBox="1"/>
          <p:nvPr/>
        </p:nvSpPr>
        <p:spPr>
          <a:xfrm>
            <a:off x="7841389" y="2544695"/>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759" name="yt_shape_14759"/>
          <p:cNvSpPr txBox="1"/>
          <p:nvPr/>
        </p:nvSpPr>
        <p:spPr>
          <a:xfrm>
            <a:off x="540120" y="900000"/>
            <a:ext cx="11109656" cy="1388778"/>
          </a:xfrm>
          <a:prstGeom prst="rect">
            <a:avLst/>
          </a:prstGeom>
        </p:spPr>
        <p:txBody>
          <a:bodyPr vert="horz" wrap="square" lIns="0" tIns="0" rIns="0" bIns="0" rtlCol="0">
            <a:noAutofit/>
          </a:bodyPr>
          <a:lstStyle/>
          <a:p>
            <a:pPr algn="just" eaLnBrk="1" latinLnBrk="0" hangingPunct="0">
              <a:lnSpc>
                <a:spcPct val="129999"/>
              </a:lnSpc>
            </a:pPr>
            <a:r>
              <a:rPr lang="en-US" altLang="zh-CN" sz="2400" b="0" i="0" u="none" dirty="0">
                <a:solidFill>
                  <a:srgbClr val="000000"/>
                </a:solidFill>
                <a:effectLst/>
                <a:latin typeface="Times New Roman" pitchFamily="24"/>
                <a:ea typeface="宋体" pitchFamily="24"/>
              </a:rPr>
              <a:t>8</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楷体" pitchFamily="24"/>
              </a:rPr>
              <a:t>永州市中考</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将</a:t>
            </a:r>
            <a:r>
              <a:rPr lang="en-US"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创建文明城市</a:t>
            </a:r>
            <a:r>
              <a:rPr lang="en-US"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六个字分别写在一个正方体的六个面上</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sym typeface="_⨹_1_34238"/>
              </a:rPr>
              <a:t>这</a:t>
            </a:r>
            <a:r>
              <a:rPr lang="zh-CN" altLang="zh-CN" sz="2400" b="0" i="0" u="none" dirty="0">
                <a:solidFill>
                  <a:srgbClr val="000000"/>
                </a:solidFill>
                <a:effectLst/>
                <a:latin typeface="Times New Roman" pitchFamily="24"/>
                <a:ea typeface="宋体" pitchFamily="24"/>
              </a:rPr>
              <a:t/>
            </a:r>
            <a:br>
              <a:rPr lang="zh-CN" altLang="zh-CN" sz="2400" b="0" i="0" u="none" dirty="0">
                <a:solidFill>
                  <a:srgbClr val="000000"/>
                </a:solidFill>
                <a:effectLst/>
                <a:latin typeface="Times New Roman" pitchFamily="24"/>
                <a:ea typeface="宋体" pitchFamily="24"/>
              </a:rPr>
            </a:br>
            <a:r>
              <a:rPr lang="zh-CN" altLang="zh-CN" sz="2400" b="0" i="0" u="none" dirty="0">
                <a:solidFill>
                  <a:srgbClr val="000000"/>
                </a:solidFill>
                <a:effectLst/>
                <a:latin typeface="Times New Roman" pitchFamily="24"/>
                <a:ea typeface="宋体" pitchFamily="24"/>
              </a:rPr>
              <a:t>个正方体的平面展开图如图所示</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在这个正方体中</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和</a:t>
            </a:r>
            <a:r>
              <a:rPr lang="en-US"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创</a:t>
            </a:r>
            <a:r>
              <a:rPr lang="en-US"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sym typeface="_⨹_5_0c5e1"/>
              </a:rPr>
              <a:t>相对的字是</a:t>
            </a:r>
            <a:r>
              <a:rPr lang="zh-CN" altLang="zh-CN" sz="2400" b="0" i="0" u="none" dirty="0">
                <a:solidFill>
                  <a:srgbClr val="000000"/>
                </a:solidFill>
                <a:effectLst/>
                <a:latin typeface="Times New Roman" pitchFamily="24"/>
                <a:ea typeface="宋体" pitchFamily="24"/>
              </a:rPr>
              <a:t/>
            </a:r>
            <a:br>
              <a:rPr lang="zh-CN" altLang="zh-CN" sz="2400" b="0" i="0" u="none" dirty="0">
                <a:solidFill>
                  <a:srgbClr val="000000"/>
                </a:solidFill>
                <a:effectLst/>
                <a:latin typeface="Times New Roman" pitchFamily="24"/>
                <a:ea typeface="宋体" pitchFamily="24"/>
              </a:rPr>
            </a:br>
            <a:r>
              <a:rPr lang="zh-CN" altLang="zh-CN" sz="2400" b="0" i="0" u="none" dirty="0">
                <a:solidFill>
                  <a:srgbClr val="000000"/>
                </a:solidFill>
                <a:effectLst/>
                <a:latin typeface="宋体" pitchFamily="24"/>
                <a:ea typeface="宋体" pitchFamily="24"/>
              </a:rPr>
              <a:t>（</a:t>
            </a:r>
            <a:r>
              <a:rPr lang="zh-CN" altLang="zh-CN" sz="2400" b="0" i="0" u="none" dirty="0">
                <a:solidFill>
                  <a:srgbClr val="555369"/>
                </a:solidFill>
                <a:effectLst/>
                <a:latin typeface="Times New Roman" pitchFamily="24"/>
                <a:ea typeface="宋体" pitchFamily="24"/>
              </a:rPr>
              <a:t>　</a:t>
            </a:r>
            <a:r>
              <a:rPr lang="en-US" altLang="zh-CN" sz="2400" b="0" i="0" u="none" dirty="0">
                <a:solidFill>
                  <a:srgbClr val="FF0000">
                    <a:alpha val="0"/>
                  </a:srgbClr>
                </a:solidFill>
                <a:effectLst/>
                <a:latin typeface="Times New Roman" pitchFamily="24"/>
                <a:ea typeface="宋体" pitchFamily="24"/>
              </a:rPr>
              <a:t>B</a:t>
            </a:r>
            <a:r>
              <a:rPr lang="zh-CN" altLang="zh-CN" sz="2400" b="0" i="0" u="none" dirty="0">
                <a:solidFill>
                  <a:srgbClr val="555369"/>
                </a:solidFill>
                <a:effectLst/>
                <a:latin typeface="Times New Roman" pitchFamily="24"/>
                <a:ea typeface="宋体" pitchFamily="24"/>
              </a:rPr>
              <a:t>　</a:t>
            </a:r>
            <a:r>
              <a:rPr lang="zh-CN" altLang="zh-CN" sz="2400" b="0" i="0" u="none" dirty="0">
                <a:solidFill>
                  <a:srgbClr val="000000"/>
                </a:solidFill>
                <a:effectLst/>
                <a:latin typeface="宋体" pitchFamily="24"/>
                <a:ea typeface="宋体" pitchFamily="24"/>
              </a:rPr>
              <a:t>）</a:t>
            </a:r>
          </a:p>
        </p:txBody>
      </p:sp>
      <p:graphicFrame>
        <p:nvGraphicFramePr>
          <p:cNvPr id="14761" name="yt_table_14761_skip"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461168959"/>
              </p:ext>
            </p:extLst>
          </p:nvPr>
        </p:nvGraphicFramePr>
        <p:xfrm>
          <a:off x="540056" y="2339566"/>
          <a:ext cx="8114666" cy="475488"/>
        </p:xfrm>
        <a:graphic>
          <a:graphicData uri="http://schemas.openxmlformats.org/drawingml/2006/table">
            <a:tbl>
              <a:tblPr/>
              <a:tblGrid>
                <a:gridCol w="2270443">
                  <a:extLst>
                    <a:ext uri="{9D8B030D-6E8A-4147-A177-3AD203B41FA5}">
                      <a16:colId xmlns:a16="http://schemas.microsoft.com/office/drawing/2014/main" val="11051"/>
                    </a:ext>
                  </a:extLst>
                </a:gridCol>
                <a:gridCol w="2252980">
                  <a:extLst>
                    <a:ext uri="{9D8B030D-6E8A-4147-A177-3AD203B41FA5}">
                      <a16:colId xmlns:a16="http://schemas.microsoft.com/office/drawing/2014/main" val="11052"/>
                    </a:ext>
                  </a:extLst>
                </a:gridCol>
                <a:gridCol w="2252980">
                  <a:extLst>
                    <a:ext uri="{9D8B030D-6E8A-4147-A177-3AD203B41FA5}">
                      <a16:colId xmlns:a16="http://schemas.microsoft.com/office/drawing/2014/main" val="11053"/>
                    </a:ext>
                  </a:extLst>
                </a:gridCol>
                <a:gridCol w="1338263">
                  <a:extLst>
                    <a:ext uri="{9D8B030D-6E8A-4147-A177-3AD203B41FA5}">
                      <a16:colId xmlns:a16="http://schemas.microsoft.com/office/drawing/2014/main" val="11054"/>
                    </a:ext>
                  </a:extLst>
                </a:gridCol>
              </a:tblGrid>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文</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明</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城</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D</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市</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921"/>
                  </a:ext>
                </a:extLst>
              </a:tr>
            </a:tbl>
          </a:graphicData>
        </a:graphic>
      </p:graphicFrame>
      <p:pic>
        <p:nvPicPr>
          <p:cNvPr id="14760" name="yt_image_14760_skip" title="H_78.12">
            <a:extLst>
              <a:ext uri="">
                <a16:creationId xmlns:mc="http://schemas.openxmlformats.org/markup-compatibility/2006" xmlns:a14="http://schemas.microsoft.com/office/drawing/2010/main" xmlns:p14="http://schemas.microsoft.com/office/powerpoint/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10322401" y="2339566"/>
            <a:ext cx="1327374" cy="992124"/>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6620351C-67EB-4B7A-A476-D18A6E8C9396}"/>
              </a:ext>
            </a:extLst>
          </p:cNvPr>
          <p:cNvSpPr txBox="1"/>
          <p:nvPr/>
        </p:nvSpPr>
        <p:spPr>
          <a:xfrm>
            <a:off x="1059708" y="1804170"/>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763" name="yt_shape_14763"/>
          <p:cNvSpPr txBox="1"/>
          <p:nvPr/>
        </p:nvSpPr>
        <p:spPr>
          <a:xfrm>
            <a:off x="540000" y="900000"/>
            <a:ext cx="10233571" cy="42851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9</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下面几个图形是一些常见几何体的展开图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请你写出这些几何体的名称</a:t>
            </a:r>
            <a:r>
              <a:rPr lang="zh-CN" altLang="zh-CN" sz="2400" b="0" i="0" u="none">
                <a:solidFill>
                  <a:srgbClr val="000000"/>
                </a:solidFill>
                <a:effectLst/>
                <a:latin typeface="宋体" pitchFamily="24"/>
                <a:ea typeface="宋体" pitchFamily="24"/>
              </a:rPr>
              <a:t>：</a:t>
            </a:r>
          </a:p>
        </p:txBody>
      </p:sp>
      <p:pic>
        <p:nvPicPr>
          <p:cNvPr id="14764" name="yt_image_14764" title="H_90.27">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2999656" y="1586915"/>
            <a:ext cx="7200469" cy="1681309"/>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a:extLst>
              <a:ext uri="{FF2B5EF4-FFF2-40B4-BE49-F238E27FC236}">
                <a16:creationId xmlns:a16="http://schemas.microsoft.com/office/drawing/2014/main" id="{0A3DCA96-16F8-4CE7-B1AC-67D559A6B64C}"/>
              </a:ext>
            </a:extLst>
          </p:cNvPr>
          <p:cNvSpPr/>
          <p:nvPr/>
        </p:nvSpPr>
        <p:spPr>
          <a:xfrm>
            <a:off x="3431704" y="2755280"/>
            <a:ext cx="1152128" cy="487296"/>
          </a:xfrm>
          <a:prstGeom prst="rect">
            <a:avLst/>
          </a:prstGeom>
          <a:solidFill>
            <a:srgbClr val="FFFFFF"/>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0A3DCA96-16F8-4CE7-B1AC-67D559A6B64C}"/>
              </a:ext>
            </a:extLst>
          </p:cNvPr>
          <p:cNvSpPr/>
          <p:nvPr/>
        </p:nvSpPr>
        <p:spPr>
          <a:xfrm>
            <a:off x="5231904" y="2755280"/>
            <a:ext cx="1152128" cy="487296"/>
          </a:xfrm>
          <a:prstGeom prst="rect">
            <a:avLst/>
          </a:prstGeom>
          <a:solidFill>
            <a:srgbClr val="FFFFFF"/>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0A3DCA96-16F8-4CE7-B1AC-67D559A6B64C}"/>
              </a:ext>
            </a:extLst>
          </p:cNvPr>
          <p:cNvSpPr/>
          <p:nvPr/>
        </p:nvSpPr>
        <p:spPr>
          <a:xfrm>
            <a:off x="7139950" y="2755280"/>
            <a:ext cx="1152128" cy="487296"/>
          </a:xfrm>
          <a:prstGeom prst="rect">
            <a:avLst/>
          </a:prstGeom>
          <a:solidFill>
            <a:srgbClr val="FFFFFF"/>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0A3DCA96-16F8-4CE7-B1AC-67D559A6B64C}"/>
              </a:ext>
            </a:extLst>
          </p:cNvPr>
          <p:cNvSpPr/>
          <p:nvPr/>
        </p:nvSpPr>
        <p:spPr>
          <a:xfrm>
            <a:off x="8849892" y="2734204"/>
            <a:ext cx="1152128" cy="487296"/>
          </a:xfrm>
          <a:prstGeom prst="rect">
            <a:avLst/>
          </a:prstGeom>
          <a:solidFill>
            <a:srgbClr val="FFFFFF"/>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14"/>
                                        </p:tgtEl>
                                      </p:cBhvr>
                                    </p:animEffect>
                                    <p:set>
                                      <p:cBhvr>
                                        <p:cTn id="12" dur="1" fill="hold">
                                          <p:stCondLst>
                                            <p:cond delay="499"/>
                                          </p:stCondLst>
                                        </p:cTn>
                                        <p:tgtEl>
                                          <p:spTgt spid="1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grpId="0" nodeType="clickEffect">
                                  <p:stCondLst>
                                    <p:cond delay="0"/>
                                  </p:stCondLst>
                                  <p:childTnLst>
                                    <p:animEffect transition="out" filter="blinds(horizontal)">
                                      <p:cBhvr>
                                        <p:cTn id="16" dur="500"/>
                                        <p:tgtEl>
                                          <p:spTgt spid="15"/>
                                        </p:tgtEl>
                                      </p:cBhvr>
                                    </p:animEffect>
                                    <p:set>
                                      <p:cBhvr>
                                        <p:cTn id="17" dur="1" fill="hold">
                                          <p:stCondLst>
                                            <p:cond delay="499"/>
                                          </p:stCondLst>
                                        </p:cTn>
                                        <p:tgtEl>
                                          <p:spTgt spid="1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grpId="0" nodeType="clickEffect">
                                  <p:stCondLst>
                                    <p:cond delay="0"/>
                                  </p:stCondLst>
                                  <p:childTnLst>
                                    <p:animEffect transition="out" filter="blinds(horizontal)">
                                      <p:cBhvr>
                                        <p:cTn id="21" dur="500"/>
                                        <p:tgtEl>
                                          <p:spTgt spid="16"/>
                                        </p:tgtEl>
                                      </p:cBhvr>
                                    </p:animEffect>
                                    <p:set>
                                      <p:cBhvr>
                                        <p:cTn id="2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4" grpId="0" animBg="1"/>
      <p:bldP spid="15" grpId="0" animBg="1"/>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766" name="yt_shape_14766"/>
          <p:cNvSpPr txBox="1"/>
          <p:nvPr/>
        </p:nvSpPr>
        <p:spPr>
          <a:xfrm>
            <a:off x="540000" y="900000"/>
            <a:ext cx="8367675" cy="448777"/>
          </a:xfrm>
          <a:prstGeom prst="rect">
            <a:avLst/>
          </a:prstGeom>
        </p:spPr>
        <p:txBody>
          <a:bodyPr vert="horz" wrap="none" lIns="0" tIns="0" rIns="0" bIns="0" rtlCol="0">
            <a:noAutofit/>
          </a:bodyPr>
          <a:lstStyle/>
          <a:p>
            <a:pPr algn="l" eaLnBrk="1" latinLnBrk="0" hangingPunct="0">
              <a:lnSpc>
                <a:spcPct val="129999"/>
              </a:lnSpc>
            </a:pPr>
            <a:r>
              <a:rPr lang="en-US" altLang="zh-CN" sz="2500" b="0" i="0" u="none">
                <a:solidFill>
                  <a:srgbClr val="1EE3CF"/>
                </a:solidFill>
                <a:effectLst/>
                <a:latin typeface="Times New Roman" pitchFamily="25"/>
                <a:ea typeface="Times New Roman" pitchFamily="25"/>
                <a:sym typeface="Finished"/>
              </a:rPr>
              <a:t> </a:t>
            </a:r>
            <a:r>
              <a:rPr lang="en-US" altLang="zh-CN" sz="2400" b="0" i="0" u="none">
                <a:solidFill>
                  <a:srgbClr val="1EE3CF"/>
                </a:solidFill>
                <a:effectLst/>
                <a:latin typeface="Times New Roman" pitchFamily="24"/>
                <a:ea typeface="宋体" pitchFamily="24"/>
                <a:sym typeface=""/>
              </a:rPr>
              <a:t>               </a:t>
            </a:r>
            <a:r>
              <a:rPr lang="en-US" altLang="zh-CN" sz="1700" b="0" i="0" u="none">
                <a:solidFill>
                  <a:srgbClr val="1EE3CF"/>
                </a:solidFill>
                <a:effectLst/>
                <a:latin typeface="Times New Roman" pitchFamily="17"/>
                <a:ea typeface="宋体" pitchFamily="17"/>
                <a:sym typeface=""/>
              </a:rPr>
              <a:t> </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对立体图形特点认识不够导致对其展开图判断错误</a:t>
            </a:r>
          </a:p>
        </p:txBody>
      </p:sp>
      <p:sp>
        <p:nvSpPr>
          <p:cNvPr id="14767" name="yt_shape_14767"/>
          <p:cNvSpPr txBox="1"/>
          <p:nvPr/>
        </p:nvSpPr>
        <p:spPr>
          <a:xfrm>
            <a:off x="540000" y="1399565"/>
            <a:ext cx="9669314" cy="42851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10</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绵阳市中考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把图中的三棱柱展开</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所得到的展开图是</a:t>
            </a:r>
            <a:r>
              <a:rPr lang="zh-CN" altLang="zh-CN" sz="2400" b="0" i="0" u="none">
                <a:solidFill>
                  <a:srgbClr val="000000"/>
                </a:solidFill>
                <a:effectLst/>
                <a:latin typeface="宋体" pitchFamily="24"/>
                <a:ea typeface="宋体" pitchFamily="24"/>
              </a:rPr>
              <a:t>（</a:t>
            </a:r>
            <a:r>
              <a:rPr lang="zh-CN" altLang="zh-CN" sz="2400" b="0" i="0" u="none">
                <a:solidFill>
                  <a:srgbClr val="555369"/>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B</a:t>
            </a:r>
            <a:r>
              <a:rPr lang="zh-CN" altLang="zh-CN" sz="2400" b="0" i="0" u="none">
                <a:solidFill>
                  <a:srgbClr val="555369"/>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pic>
        <p:nvPicPr>
          <p:cNvPr id="14768" name="yt_image_14768">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2646148" y="2060848"/>
            <a:ext cx="6234174" cy="2045840"/>
          </a:xfrm>
          <a:prstGeom prst="rect">
            <a:avLst/>
          </a:prstGeom>
          <a:noFill/>
          <a:extLst>
            <a:ext uri="{909E8E84-426E-40DD-AFC4-6F175D3DCCD1}">
              <a14:hiddenFill xmlns:a14="http://schemas.microsoft.com/office/drawing/2010/main">
                <a:solidFill>
                  <a:srgbClr val="FFFFFF"/>
                </a:solidFill>
              </a14:hiddenFill>
            </a:ext>
          </a:extLst>
        </p:spPr>
      </p:pic>
      <p:pic>
        <p:nvPicPr>
          <p:cNvPr id="3" name="yt_shape_1722174200614">
            <a:extLst>
              <a:ext uri="{FF2B5EF4-FFF2-40B4-BE49-F238E27FC236}">
                <a16:creationId xmlns:a16="http://schemas.microsoft.com/office/drawing/2014/main" id="{20EDBD3B-7ED7-3D5F-522C-0146709C2F8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950034"/>
            <a:ext cx="1276542" cy="344369"/>
          </a:xfrm>
          <a:prstGeom prst="rect">
            <a:avLst/>
          </a:prstGeom>
        </p:spPr>
      </p:pic>
      <p:sp>
        <p:nvSpPr>
          <p:cNvPr id="2" name="文本框 1">
            <a:extLst>
              <a:ext uri="{FF2B5EF4-FFF2-40B4-BE49-F238E27FC236}">
                <a16:creationId xmlns:a16="http://schemas.microsoft.com/office/drawing/2014/main" id="{8C9E4611-C101-7439-97CB-2BEC88869F87}"/>
              </a:ext>
            </a:extLst>
          </p:cNvPr>
          <p:cNvSpPr txBox="1"/>
          <p:nvPr/>
        </p:nvSpPr>
        <p:spPr>
          <a:xfrm>
            <a:off x="9212989" y="1352759"/>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652</Words>
  <Application>Microsoft Office PowerPoint</Application>
  <PresentationFormat>宽屏</PresentationFormat>
  <Paragraphs>80</Paragraphs>
  <Slides>16</Slides>
  <Notes>0</Notes>
  <HiddenSlides>0</HiddenSlides>
  <MMClips>0</MMClips>
  <ScaleCrop>false</ScaleCrop>
  <HeadingPairs>
    <vt:vector size="6" baseType="variant">
      <vt:variant>
        <vt:lpstr>已用的字体</vt:lpstr>
      </vt:variant>
      <vt:variant>
        <vt:i4>25</vt:i4>
      </vt:variant>
      <vt:variant>
        <vt:lpstr>主题</vt:lpstr>
      </vt:variant>
      <vt:variant>
        <vt:i4>2</vt:i4>
      </vt:variant>
      <vt:variant>
        <vt:lpstr>幻灯片标题</vt:lpstr>
      </vt:variant>
      <vt:variant>
        <vt:i4>16</vt:i4>
      </vt:variant>
    </vt:vector>
  </HeadingPairs>
  <TitlesOfParts>
    <vt:vector size="43" baseType="lpstr">
      <vt:lpstr>,isEnd</vt:lpstr>
      <vt:lpstr>_⨹_1_26e2f</vt:lpstr>
      <vt:lpstr>_⨹_1_34238</vt:lpstr>
      <vt:lpstr>_⨹_1_d78f1,isEnd</vt:lpstr>
      <vt:lpstr>_⨹_10_012e1</vt:lpstr>
      <vt:lpstr>_⨹_13_70590</vt:lpstr>
      <vt:lpstr>_⨹_2_0cb75</vt:lpstr>
      <vt:lpstr>_⨹_2_289b6</vt:lpstr>
      <vt:lpstr>_⨹_2_54300,isEnd</vt:lpstr>
      <vt:lpstr>_⨹_22_81433</vt:lpstr>
      <vt:lpstr>_⨹_5_0c5e1</vt:lpstr>
      <vt:lpstr>_⨹_5_d44e2</vt:lpstr>
      <vt:lpstr>_⨹_6_099fa</vt:lpstr>
      <vt:lpstr>_⨹_8_590aa</vt:lpstr>
      <vt:lpstr>Finished</vt:lpstr>
      <vt:lpstr>等线</vt:lpstr>
      <vt:lpstr>等线 Light</vt:lpstr>
      <vt:lpstr>黑体</vt:lpstr>
      <vt:lpstr>楷体</vt:lpstr>
      <vt:lpstr>宋体</vt:lpstr>
      <vt:lpstr>微软雅黑</vt:lpstr>
      <vt:lpstr>Arial</vt:lpstr>
      <vt:lpstr>Calibri</vt:lpstr>
      <vt:lpstr>Calibri Light</vt:lpstr>
      <vt:lpstr>Times New Roman</vt:lpstr>
      <vt:lpstr>1_默认设计模板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书链出品</dc:title>
  <dc:creator>书链出品</dc:creator>
  <cp:keywords/>
  <dc:description/>
  <cp:lastModifiedBy>阳鑫</cp:lastModifiedBy>
  <cp:revision>10</cp:revision>
  <dcterms:created xsi:type="dcterms:W3CDTF">2024-07-28T13:31:34Z</dcterms:created>
  <dcterms:modified xsi:type="dcterms:W3CDTF">2024-07-29T02:48:53Z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