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70" r:id="rId6"/>
    <p:sldId id="371" r:id="rId7"/>
    <p:sldId id="375" r:id="rId8"/>
    <p:sldId id="377" r:id="rId9"/>
    <p:sldId id="379" r:id="rId10"/>
    <p:sldId id="381" r:id="rId11"/>
    <p:sldId id="383" r:id="rId12"/>
    <p:sldId id="384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0" name="yt_shape_12590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89" name="yt_image_12589" title="H_50.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92" name="yt_shape_12592"/>
              <p:cNvSpPr txBox="1"/>
              <p:nvPr/>
            </p:nvSpPr>
            <p:spPr>
              <a:xfrm>
                <a:off x="540120" y="1597583"/>
                <a:ext cx="11492915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如果用字母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表示两个相关联的量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表示它们的积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是一个确定的值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ada4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反比例关系可以用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来表示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叫作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92" name="yt_shape_125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7583"/>
                <a:ext cx="11492915" cy="1131785"/>
              </a:xfrm>
              <a:prstGeom prst="rect">
                <a:avLst/>
              </a:prstGeom>
              <a:blipFill>
                <a:blip r:embed="rId3"/>
                <a:stretch>
                  <a:fillRect l="-1645" t="-430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AC522C-FC87-71BB-6CC5-CD74434F1499}"/>
              </a:ext>
            </a:extLst>
          </p:cNvPr>
          <p:cNvSpPr txBox="1"/>
          <p:nvPr/>
        </p:nvSpPr>
        <p:spPr>
          <a:xfrm>
            <a:off x="4490297" y="1998518"/>
            <a:ext cx="1337374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A570DE-D4A3-D4E4-0D71-909739BDB0F5}"/>
              </a:ext>
            </a:extLst>
          </p:cNvPr>
          <p:cNvSpPr txBox="1"/>
          <p:nvPr/>
        </p:nvSpPr>
        <p:spPr>
          <a:xfrm>
            <a:off x="9697486" y="2026265"/>
            <a:ext cx="17040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比例系数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42" name="yt_shape_12642"/>
              <p:cNvSpPr txBox="1"/>
              <p:nvPr/>
            </p:nvSpPr>
            <p:spPr>
              <a:xfrm>
                <a:off x="540119" y="900000"/>
                <a:ext cx="11964593" cy="46915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列出下列问题中的关系式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并判断它们是否为反比例关系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某农场的粮食总产量为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1500t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该农场人数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与平均每人占有粮食量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c7c2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是反比例关系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在加油站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加油机显示器上显示的某一种油的单价为每升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总价从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759e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开始随着加油量的变化而变化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总价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与加油量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不是反比例关系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小明完成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赛跑时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时间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与他跑步的平均速度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v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m/s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是反比例关系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642" name="yt_shape_126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964593" cy="4691541"/>
              </a:xfrm>
              <a:prstGeom prst="rect">
                <a:avLst/>
              </a:prstGeom>
              <a:blipFill>
                <a:blip r:embed="rId2"/>
                <a:stretch>
                  <a:fillRect l="-1580" t="-1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1C825EE-F9C0-C04B-4AEE-93FE35AA0781}"/>
                  </a:ext>
                </a:extLst>
              </p:cNvPr>
              <p:cNvSpPr txBox="1"/>
              <p:nvPr/>
            </p:nvSpPr>
            <p:spPr>
              <a:xfrm>
                <a:off x="450108" y="1772816"/>
                <a:ext cx="4982273" cy="7754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是反比例关系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1C825EE-F9C0-C04B-4AEE-93FE35AA07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772816"/>
                <a:ext cx="4982273" cy="775412"/>
              </a:xfrm>
              <a:prstGeom prst="rect">
                <a:avLst/>
              </a:prstGeom>
              <a:blipFill>
                <a:blip r:embed="rId3"/>
                <a:stretch>
                  <a:fillRect l="-1958" r="-1836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A97DA5F-625E-B6C5-4F2E-B216AC24714F}"/>
              </a:ext>
            </a:extLst>
          </p:cNvPr>
          <p:cNvSpPr txBox="1"/>
          <p:nvPr/>
        </p:nvSpPr>
        <p:spPr>
          <a:xfrm>
            <a:off x="450108" y="3405592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不是反比例关系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7D5A60-0FB6-1538-6594-CC5392C95014}"/>
                  </a:ext>
                </a:extLst>
              </p:cNvPr>
              <p:cNvSpPr txBox="1"/>
              <p:nvPr/>
            </p:nvSpPr>
            <p:spPr>
              <a:xfrm>
                <a:off x="450108" y="4356569"/>
                <a:ext cx="4802886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是反比例关系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7D5A60-0FB6-1538-6594-CC5392C950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56569"/>
                <a:ext cx="4802886" cy="729564"/>
              </a:xfrm>
              <a:prstGeom prst="rect">
                <a:avLst/>
              </a:prstGeom>
              <a:blipFill>
                <a:blip r:embed="rId4"/>
                <a:stretch>
                  <a:fillRect l="-2030" r="-190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2" name="yt_shape_12652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51" name="yt_image_12651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4" name="yt_shape_12654"/>
          <p:cNvSpPr txBox="1"/>
          <p:nvPr/>
        </p:nvSpPr>
        <p:spPr>
          <a:xfrm>
            <a:off x="540119" y="154679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某小学全体学生做课间操时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6d52"/>
              </a:rPr>
              <a:t>排队的行数和每行的人数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655" name="yt_table_1265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026985"/>
              </p:ext>
            </p:extLst>
          </p:nvPr>
        </p:nvGraphicFramePr>
        <p:xfrm>
          <a:off x="540000" y="2642114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2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98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行数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每行人数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657" name="yt_shape_12657"/>
              <p:cNvSpPr txBox="1"/>
              <p:nvPr/>
            </p:nvSpPr>
            <p:spPr>
              <a:xfrm>
                <a:off x="540119" y="3908758"/>
                <a:ext cx="11492915" cy="30429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该小学共有多少学生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是随着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的变化而变化的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总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人数为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表示每行人数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表示行数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用式子表示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bed1,isEnd"/>
                  </a:rPr>
                  <a:t>成什么比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成反比例关系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657" name="yt_shape_126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08758"/>
                <a:ext cx="11492915" cy="3042949"/>
              </a:xfrm>
              <a:prstGeom prst="rect">
                <a:avLst/>
              </a:prstGeom>
              <a:blipFill>
                <a:blip r:embed="rId3"/>
                <a:stretch>
                  <a:fillRect l="-1645" t="-1603" r="-1114" b="-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1811F69-17E5-B2ED-6067-C39408524741}"/>
              </a:ext>
            </a:extLst>
          </p:cNvPr>
          <p:cNvSpPr txBox="1"/>
          <p:nvPr/>
        </p:nvSpPr>
        <p:spPr>
          <a:xfrm>
            <a:off x="1516908" y="480411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每行人数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3C99DE-3C54-8CEB-B7ED-A3ABDC9DCD9E}"/>
              </a:ext>
            </a:extLst>
          </p:cNvPr>
          <p:cNvSpPr txBox="1"/>
          <p:nvPr/>
        </p:nvSpPr>
        <p:spPr>
          <a:xfrm>
            <a:off x="4260108" y="480411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行数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8D9E92-A438-3DC5-0629-E0BEEDDFB99C}"/>
              </a:ext>
            </a:extLst>
          </p:cNvPr>
          <p:cNvSpPr txBox="1"/>
          <p:nvPr/>
        </p:nvSpPr>
        <p:spPr>
          <a:xfrm>
            <a:off x="450108" y="4302046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总人数为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5757D8-8A71-B3EF-2962-F86EB8F46E09}"/>
                  </a:ext>
                </a:extLst>
              </p:cNvPr>
              <p:cNvSpPr txBox="1"/>
              <p:nvPr/>
            </p:nvSpPr>
            <p:spPr>
              <a:xfrm>
                <a:off x="450108" y="6080460"/>
                <a:ext cx="7342887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成反比例关系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5757D8-8A71-B3EF-2962-F86EB8F46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80460"/>
                <a:ext cx="7342887" cy="729692"/>
              </a:xfrm>
              <a:prstGeom prst="rect">
                <a:avLst/>
              </a:prstGeom>
              <a:blipFill>
                <a:blip r:embed="rId4"/>
                <a:stretch>
                  <a:fillRect l="-1329" r="-132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" name="yt_shape_1259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94" name="yt_image_12594" title="H_51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597"/>
          <p:cNvSpPr txBox="1"/>
          <p:nvPr/>
        </p:nvSpPr>
        <p:spPr>
          <a:xfrm>
            <a:off x="540000" y="177730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成正比例关系</a:t>
            </a:r>
          </a:p>
        </p:txBody>
      </p:sp>
      <p:sp>
        <p:nvSpPr>
          <p:cNvPr id="5" name="yt_shape_12598"/>
          <p:cNvSpPr txBox="1"/>
          <p:nvPr/>
        </p:nvSpPr>
        <p:spPr>
          <a:xfrm>
            <a:off x="540000" y="2276872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下面在选项中的两个量成正比例关系的是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6" name="yt_table_1259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768826"/>
              </p:ext>
            </p:extLst>
          </p:nvPr>
        </p:nvGraphicFramePr>
        <p:xfrm>
          <a:off x="540056" y="2756175"/>
          <a:ext cx="7129464" cy="1901952"/>
        </p:xfrm>
        <a:graphic>
          <a:graphicData uri="http://schemas.openxmlformats.org/drawingml/2006/table">
            <a:tbl>
              <a:tblPr/>
              <a:tblGrid>
                <a:gridCol w="7129464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煤的总数量一定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使用天数与每天平均用煤量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圆柱体积一定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圆柱的底面积和高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小麦每公顷产量一定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小麦的总产量与公顷数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书的总页数一定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未读的页数与已读的页数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</a:tbl>
          </a:graphicData>
        </a:graphic>
      </p:graphicFrame>
      <p:pic>
        <p:nvPicPr>
          <p:cNvPr id="7" name="yt_shape_1722173877458">
            <a:extLst>
              <a:ext uri="{FF2B5EF4-FFF2-40B4-BE49-F238E27FC236}">
                <a16:creationId xmlns:a16="http://schemas.microsoft.com/office/drawing/2014/main" id="{1CDF1E15-0B35-51C2-5829-9454562559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27341"/>
            <a:ext cx="1276542" cy="34436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F7E346E-CA51-1168-915D-06ED0AC5B83F}"/>
              </a:ext>
            </a:extLst>
          </p:cNvPr>
          <p:cNvSpPr txBox="1"/>
          <p:nvPr/>
        </p:nvSpPr>
        <p:spPr>
          <a:xfrm>
            <a:off x="6926989" y="223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1" name="yt_shape_12601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成反比例关系</a:t>
            </a:r>
          </a:p>
        </p:txBody>
      </p:sp>
      <p:sp>
        <p:nvSpPr>
          <p:cNvPr id="12602" name="yt_shape_12602"/>
          <p:cNvSpPr txBox="1"/>
          <p:nvPr/>
        </p:nvSpPr>
        <p:spPr>
          <a:xfrm>
            <a:off x="540000" y="1399565"/>
            <a:ext cx="7518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下列关系式中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不成反比例关系的是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03" name="yt_table_12603" title="H_100.1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4859437"/>
                  </p:ext>
                </p:extLst>
              </p:nvPr>
            </p:nvGraphicFramePr>
            <p:xfrm>
              <a:off x="540056" y="1878868"/>
              <a:ext cx="6345873" cy="1349058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1822450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603" name="yt_table_12603" descr="{&quot;rangeId&quot;:6,&quot;type&quot;:&quot;Option&quot;}" title="H_100.1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4859437"/>
                  </p:ext>
                </p:extLst>
              </p:nvPr>
            </p:nvGraphicFramePr>
            <p:xfrm>
              <a:off x="540056" y="1878868"/>
              <a:ext cx="6345873" cy="1271271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1822450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40242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48495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4024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48495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04" name="yt_shape_12604"/>
              <p:cNvSpPr txBox="1"/>
              <p:nvPr/>
            </p:nvSpPr>
            <p:spPr>
              <a:xfrm>
                <a:off x="540000" y="3200646"/>
                <a:ext cx="6361934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反比例关系式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604" name="yt_shape_12604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00646"/>
                <a:ext cx="6361934" cy="642292"/>
              </a:xfrm>
              <a:prstGeom prst="rect">
                <a:avLst/>
              </a:prstGeom>
              <a:blipFill>
                <a:blip r:embed="rId3"/>
                <a:stretch>
                  <a:fillRect l="-2972" r="-201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06" name="yt_table_12606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311785"/>
                  </p:ext>
                </p:extLst>
              </p:nvPr>
            </p:nvGraphicFramePr>
            <p:xfrm>
              <a:off x="540056" y="3893726"/>
              <a:ext cx="8505191" cy="672465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59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9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600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6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606" name="yt_table_12606" descr="{&quot;rangeId&quot;:7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311785"/>
                  </p:ext>
                </p:extLst>
              </p:nvPr>
            </p:nvGraphicFramePr>
            <p:xfrm>
              <a:off x="540056" y="3893726"/>
              <a:ext cx="8505191" cy="633667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59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9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600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601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4577" r="-6268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5396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3877527">
            <a:extLst>
              <a:ext uri="{FF2B5EF4-FFF2-40B4-BE49-F238E27FC236}">
                <a16:creationId xmlns:a16="http://schemas.microsoft.com/office/drawing/2014/main" id="{50BCA4E0-5E36-A7D7-D7CD-30A1A1CE4D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F0A6DA-DEB5-5687-AC10-9B8A05F1EDB4}"/>
              </a:ext>
            </a:extLst>
          </p:cNvPr>
          <p:cNvSpPr txBox="1"/>
          <p:nvPr/>
        </p:nvSpPr>
        <p:spPr>
          <a:xfrm>
            <a:off x="70825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270039-406F-5124-4876-A682D50D8188}"/>
              </a:ext>
            </a:extLst>
          </p:cNvPr>
          <p:cNvSpPr txBox="1"/>
          <p:nvPr/>
        </p:nvSpPr>
        <p:spPr>
          <a:xfrm>
            <a:off x="5920133" y="3153840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7" name="yt_shape_1260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如果直角三角形的面积一定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那么下列关于这个直角三角形边的关系中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7377"/>
              </a:rPr>
              <a:t>正确的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08" name="yt_table_1260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767595"/>
              </p:ext>
            </p:extLst>
          </p:nvPr>
        </p:nvGraphicFramePr>
        <p:xfrm>
          <a:off x="540056" y="1859435"/>
          <a:ext cx="4691063" cy="1901952"/>
        </p:xfrm>
        <a:graphic>
          <a:graphicData uri="http://schemas.openxmlformats.org/drawingml/2006/table">
            <a:tbl>
              <a:tblPr/>
              <a:tblGrid>
                <a:gridCol w="4691063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两条直角边成正比例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两条直角边成反比例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一条直角边与斜边成正比例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一条直角边与斜边成反比例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8C46165-1C96-23C5-BB7F-4A4BFD5A63F3}"/>
              </a:ext>
            </a:extLst>
          </p:cNvPr>
          <p:cNvSpPr txBox="1"/>
          <p:nvPr/>
        </p:nvSpPr>
        <p:spPr>
          <a:xfrm>
            <a:off x="13645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10" name="yt_shape_12610"/>
              <p:cNvSpPr txBox="1"/>
              <p:nvPr/>
            </p:nvSpPr>
            <p:spPr>
              <a:xfrm>
                <a:off x="540119" y="900000"/>
                <a:ext cx="11172505" cy="34463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在反比例关系式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下列关系式中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85b0,isEnd"/>
                  </a:rPr>
                  <a:t> 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成反比例关系的有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高铁从甲站驶往乙站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高铁行驶的平均速度与时间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966e,isEnd"/>
                  </a:rPr>
                  <a:t>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反比例关系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2610" name="yt_shape_126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72505" cy="3446328"/>
              </a:xfrm>
              <a:prstGeom prst="rect">
                <a:avLst/>
              </a:prstGeom>
              <a:blipFill>
                <a:blip r:embed="rId2"/>
                <a:stretch>
                  <a:fillRect l="-1692" r="-1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4DD487D-66EA-F843-EE94-2A4B66748FE0}"/>
              </a:ext>
            </a:extLst>
          </p:cNvPr>
          <p:cNvSpPr txBox="1"/>
          <p:nvPr/>
        </p:nvSpPr>
        <p:spPr>
          <a:xfrm>
            <a:off x="7739907" y="853194"/>
            <a:ext cx="1124649" cy="7754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AD16BA-2934-877E-BAF7-800E7E2433E8}"/>
              </a:ext>
            </a:extLst>
          </p:cNvPr>
          <p:cNvSpPr txBox="1"/>
          <p:nvPr/>
        </p:nvSpPr>
        <p:spPr>
          <a:xfrm>
            <a:off x="6266962" y="2216793"/>
            <a:ext cx="1094487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2FE54A-C350-B197-441B-817DAB9E125A}"/>
              </a:ext>
            </a:extLst>
          </p:cNvPr>
          <p:cNvSpPr txBox="1"/>
          <p:nvPr/>
        </p:nvSpPr>
        <p:spPr>
          <a:xfrm>
            <a:off x="8270250" y="28908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成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6" name="yt_shape_12616"/>
          <p:cNvSpPr txBox="1"/>
          <p:nvPr/>
        </p:nvSpPr>
        <p:spPr>
          <a:xfrm>
            <a:off x="540000" y="1342568"/>
            <a:ext cx="10618291" cy="425308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铺地面积一定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每块砖的面积和需要的块数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因为每块砖的面积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需要的块数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铺地面积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是乘积一定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所以铺地面积一定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每块砖的面积和需要的块数成反比例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长方体体积一定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长方体的底面积与高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长方体的底面积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长方体体积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乘积一定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所以长方体的底面积与高成反比例关系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打同一份稿件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打字的速度和打字所用的时间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打字的速度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打字所用的时间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稿件的总字数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乘积一定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所以打字的速度和打字所用的时间成反比例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734705-81CD-37B7-1225-CD848E3E1020}"/>
              </a:ext>
            </a:extLst>
          </p:cNvPr>
          <p:cNvSpPr txBox="1"/>
          <p:nvPr/>
        </p:nvSpPr>
        <p:spPr>
          <a:xfrm>
            <a:off x="449989" y="1771250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因为每块砖的面积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需要的块数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铺地面积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是乘积一定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B98C7C-AA08-422D-843B-5C1FB42C4316}"/>
              </a:ext>
            </a:extLst>
          </p:cNvPr>
          <p:cNvSpPr txBox="1"/>
          <p:nvPr/>
        </p:nvSpPr>
        <p:spPr>
          <a:xfrm>
            <a:off x="449989" y="2246738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所以铺地面积一定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每块砖的面积和需要的块数成反比例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A4E8FF-A176-3D91-1E11-6027D90DD99D}"/>
              </a:ext>
            </a:extLst>
          </p:cNvPr>
          <p:cNvSpPr txBox="1"/>
          <p:nvPr/>
        </p:nvSpPr>
        <p:spPr>
          <a:xfrm>
            <a:off x="449989" y="3197714"/>
            <a:ext cx="917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长方体的底面积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长方体体积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乘积一定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95AFAD-774E-22A9-BF38-17B7BCD0D1B1}"/>
              </a:ext>
            </a:extLst>
          </p:cNvPr>
          <p:cNvSpPr txBox="1"/>
          <p:nvPr/>
        </p:nvSpPr>
        <p:spPr>
          <a:xfrm>
            <a:off x="449989" y="3673202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所以长方体的底面积与高成反比例关系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8984E0-AE26-1258-F39C-6842649ECD22}"/>
              </a:ext>
            </a:extLst>
          </p:cNvPr>
          <p:cNvSpPr txBox="1"/>
          <p:nvPr/>
        </p:nvSpPr>
        <p:spPr>
          <a:xfrm>
            <a:off x="449989" y="4624178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打字的速度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打字所用的时间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稿件的总字数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乘积一定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9187B9-0A5D-9CA4-3F5A-98733F0DF703}"/>
              </a:ext>
            </a:extLst>
          </p:cNvPr>
          <p:cNvSpPr txBox="1"/>
          <p:nvPr/>
        </p:nvSpPr>
        <p:spPr>
          <a:xfrm>
            <a:off x="449989" y="5099666"/>
            <a:ext cx="612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所以打字的速度和打字所用的时间成反比例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000" y="770104"/>
            <a:ext cx="1102860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判断下面各题中的两种量是否成反比例关系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2" name="yt_shape_12622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根据实际问题确定反比例关系式</a:t>
            </a:r>
          </a:p>
        </p:txBody>
      </p:sp>
      <p:sp>
        <p:nvSpPr>
          <p:cNvPr id="12623" name="yt_shape_12623"/>
          <p:cNvSpPr txBox="1"/>
          <p:nvPr/>
        </p:nvSpPr>
        <p:spPr>
          <a:xfrm>
            <a:off x="540000" y="1399565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汽车从甲地到乙地行驶的平均速度如下表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624" name="yt_table_1262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866677"/>
              </p:ext>
            </p:extLst>
          </p:nvPr>
        </p:nvGraphicFramePr>
        <p:xfrm>
          <a:off x="540000" y="2031232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9112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1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01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速度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626" name="yt_shape_12626"/>
          <p:cNvSpPr txBox="1"/>
          <p:nvPr/>
        </p:nvSpPr>
        <p:spPr>
          <a:xfrm>
            <a:off x="540000" y="3434838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甲地到乙地共有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627" name="yt_shape_12627"/>
          <p:cNvSpPr txBox="1"/>
          <p:nvPr/>
        </p:nvSpPr>
        <p:spPr>
          <a:xfrm>
            <a:off x="540119" y="391414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表示行驶的时间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表示行驶的速度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用式子表示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fed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成什么关系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28" name="yt_shape_12628"/>
              <p:cNvSpPr txBox="1"/>
              <p:nvPr/>
            </p:nvSpPr>
            <p:spPr>
              <a:xfrm>
                <a:off x="540000" y="4857096"/>
                <a:ext cx="6835204" cy="642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vt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成反比例关系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628" name="yt_shape_12628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57096"/>
                <a:ext cx="6835204" cy="642227"/>
              </a:xfrm>
              <a:prstGeom prst="rect">
                <a:avLst/>
              </a:prstGeom>
              <a:blipFill>
                <a:blip r:embed="rId2"/>
                <a:stretch>
                  <a:fillRect l="-2765" r="-169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877615">
            <a:extLst>
              <a:ext uri="{FF2B5EF4-FFF2-40B4-BE49-F238E27FC236}">
                <a16:creationId xmlns:a16="http://schemas.microsoft.com/office/drawing/2014/main" id="{6A60272C-C107-E2C6-5451-C6CF118AB9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46534A-448A-D1AA-1DCE-1290053DCBDF}"/>
              </a:ext>
            </a:extLst>
          </p:cNvPr>
          <p:cNvSpPr txBox="1"/>
          <p:nvPr/>
        </p:nvSpPr>
        <p:spPr>
          <a:xfrm>
            <a:off x="3650389" y="338803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2EB802A-33FD-6A0F-D05F-F2B6ECF88EFF}"/>
                  </a:ext>
                </a:extLst>
              </p:cNvPr>
              <p:cNvSpPr txBox="1"/>
              <p:nvPr/>
            </p:nvSpPr>
            <p:spPr>
              <a:xfrm>
                <a:off x="449989" y="4810290"/>
                <a:ext cx="6949187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vt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成反比例关系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1, 'mathAnswerShape': 1}">
                <a:extLst>
                  <a:ext uri="{FF2B5EF4-FFF2-40B4-BE49-F238E27FC236}">
                    <a16:creationId xmlns:a16="http://schemas.microsoft.com/office/drawing/2014/main" id="{B2EB802A-33FD-6A0F-D05F-F2B6ECF88E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10290"/>
                <a:ext cx="6949187" cy="729628"/>
              </a:xfrm>
              <a:prstGeom prst="rect">
                <a:avLst/>
              </a:prstGeom>
              <a:blipFill>
                <a:blip r:embed="rId4"/>
                <a:stretch>
                  <a:fillRect l="-1404" r="-131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1" name="yt_shape_1263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30" name="yt_image_12630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3" name="yt_shape_12633"/>
          <p:cNvSpPr txBox="1"/>
          <p:nvPr/>
        </p:nvSpPr>
        <p:spPr>
          <a:xfrm>
            <a:off x="540119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某运输公司承担了运送总量为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土石方的任务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18dca"/>
              </a:rPr>
              <a:t>该运输公司平均运送土石方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与完成运送任务所需时间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8050"/>
              </a:rPr>
              <a:t>之间的关系式是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34" name="yt_table_12634" title="H_105.07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0678644"/>
                  </p:ext>
                </p:extLst>
              </p:nvPr>
            </p:nvGraphicFramePr>
            <p:xfrm>
              <a:off x="540056" y="3031435"/>
              <a:ext cx="5145088" cy="1415987"/>
            </p:xfrm>
            <a:graphic>
              <a:graphicData uri="http://schemas.openxmlformats.org/drawingml/2006/table">
                <a:tbl>
                  <a:tblPr/>
                  <a:tblGrid>
                    <a:gridCol w="3038475">
                      <a:extLst>
                        <a:ext uri="{9D8B030D-6E8A-4147-A177-3AD203B41FA5}">
                          <a16:colId xmlns:a16="http://schemas.microsoft.com/office/drawing/2014/main" val="10603"/>
                        </a:ext>
                      </a:extLst>
                    </a:gridCol>
                    <a:gridCol w="2106613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v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0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𝑡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v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v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0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v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634" name="yt_table_12634" descr="{&quot;rangeId&quot;:13,&quot;type&quot;:&quot;Option&quot;}" title="H_105.07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0678644"/>
                  </p:ext>
                </p:extLst>
              </p:nvPr>
            </p:nvGraphicFramePr>
            <p:xfrm>
              <a:off x="540056" y="3031435"/>
              <a:ext cx="5145088" cy="1334390"/>
            </p:xfrm>
            <a:graphic>
              <a:graphicData uri="http://schemas.openxmlformats.org/drawingml/2006/table">
                <a:tbl>
                  <a:tblPr/>
                  <a:tblGrid>
                    <a:gridCol w="3038475">
                      <a:extLst>
                        <a:ext uri="{9D8B030D-6E8A-4147-A177-3AD203B41FA5}">
                          <a16:colId xmlns:a16="http://schemas.microsoft.com/office/drawing/2014/main" val="10603"/>
                        </a:ext>
                      </a:extLst>
                    </a:gridCol>
                    <a:gridCol w="2106613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</a:tblGrid>
                  <a:tr h="6988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9339" b="-1052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v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4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9524" r="-69339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v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6E48C39-A14B-9CB4-FCCF-EAE09E243EC1}"/>
              </a:ext>
            </a:extLst>
          </p:cNvPr>
          <p:cNvSpPr txBox="1"/>
          <p:nvPr/>
        </p:nvSpPr>
        <p:spPr>
          <a:xfrm>
            <a:off x="1059708" y="24960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5" name="yt_shape_12635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俞快读一本故事书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若每天读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天正好读完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若每天读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1837,isEnd"/>
              </a:rPr>
              <a:t>几天可以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不管每天读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这本书的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是一定的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俞快每天读的页数和需要天数的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80bf,isEnd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每天读的页数和需要天数成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如果每天读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天可以读完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列出的关系式为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5c4f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已知经过闭合电路的电流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与电路的电阻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成反比例关系如下表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6a09,isEnd"/>
              </a:rPr>
              <a:t>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表格知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2640" name="yt_table_1264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28492"/>
              </p:ext>
            </p:extLst>
          </p:nvPr>
        </p:nvGraphicFramePr>
        <p:xfrm>
          <a:off x="540000" y="5336447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58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96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I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欧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DC67624-0CE5-0010-F42A-75116578AEE6}"/>
              </a:ext>
            </a:extLst>
          </p:cNvPr>
          <p:cNvSpPr txBox="1"/>
          <p:nvPr/>
        </p:nvSpPr>
        <p:spPr>
          <a:xfrm>
            <a:off x="6393708" y="1804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总页数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28FC8C-5835-21D8-0CAF-30511F7DDAF8}"/>
              </a:ext>
            </a:extLst>
          </p:cNvPr>
          <p:cNvSpPr txBox="1"/>
          <p:nvPr/>
        </p:nvSpPr>
        <p:spPr>
          <a:xfrm>
            <a:off x="2126508" y="227965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总页数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BB2A7E-8FF1-2B0B-B04D-C14CF8DDE177}"/>
              </a:ext>
            </a:extLst>
          </p:cNvPr>
          <p:cNvSpPr txBox="1"/>
          <p:nvPr/>
        </p:nvSpPr>
        <p:spPr>
          <a:xfrm>
            <a:off x="8832107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164433-29BD-D043-29CC-CD6C4242E2DC}"/>
              </a:ext>
            </a:extLst>
          </p:cNvPr>
          <p:cNvSpPr txBox="1"/>
          <p:nvPr/>
        </p:nvSpPr>
        <p:spPr>
          <a:xfrm>
            <a:off x="4412508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42BF8E-3063-7606-9927-B3DDAAC21A3A}"/>
              </a:ext>
            </a:extLst>
          </p:cNvPr>
          <p:cNvSpPr txBox="1"/>
          <p:nvPr/>
        </p:nvSpPr>
        <p:spPr>
          <a:xfrm>
            <a:off x="8147896" y="3230634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C82E8B-9345-ACA7-6BC6-E58DF36B1F5C}"/>
              </a:ext>
            </a:extLst>
          </p:cNvPr>
          <p:cNvSpPr txBox="1"/>
          <p:nvPr/>
        </p:nvSpPr>
        <p:spPr>
          <a:xfrm>
            <a:off x="1059708" y="37061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CFA49D-8016-B1BD-2467-BA75F6E84246}"/>
              </a:ext>
            </a:extLst>
          </p:cNvPr>
          <p:cNvSpPr txBox="1"/>
          <p:nvPr/>
        </p:nvSpPr>
        <p:spPr>
          <a:xfrm>
            <a:off x="3213946" y="465709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1055</Words>
  <Application>Microsoft Office PowerPoint</Application>
  <PresentationFormat>宽屏</PresentationFormat>
  <Paragraphs>136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2" baseType="lpstr">
      <vt:lpstr>,isEnd</vt:lpstr>
      <vt:lpstr>_⨹_1_05c4f,isEnd</vt:lpstr>
      <vt:lpstr>_⨹_1_085b0,isEnd</vt:lpstr>
      <vt:lpstr>_⨹_1_36a09,isEnd</vt:lpstr>
      <vt:lpstr>_⨹_1_5c7c2</vt:lpstr>
      <vt:lpstr>_⨹_1_7759e</vt:lpstr>
      <vt:lpstr>_⨹_1_aada4,isEnd</vt:lpstr>
      <vt:lpstr>_⨹_1_b966e,isEnd</vt:lpstr>
      <vt:lpstr>_⨹_1_ffede</vt:lpstr>
      <vt:lpstr>_⨹_11_d6d52</vt:lpstr>
      <vt:lpstr>_⨹_12_18dca</vt:lpstr>
      <vt:lpstr>_⨹_2_080bf,isEnd</vt:lpstr>
      <vt:lpstr>_⨹_3_d7377</vt:lpstr>
      <vt:lpstr>_⨹_4_5bed1,isEnd</vt:lpstr>
      <vt:lpstr>_⨹_4_e1837,isEnd</vt:lpstr>
      <vt:lpstr>_⨹_7_b8050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2024-07-29T01:41:05Z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