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3" r:id="rId6"/>
    <p:sldId id="374" r:id="rId7"/>
    <p:sldId id="377" r:id="rId8"/>
    <p:sldId id="379" r:id="rId9"/>
    <p:sldId id="383" r:id="rId10"/>
    <p:sldId id="384" r:id="rId11"/>
    <p:sldId id="385" r:id="rId12"/>
    <p:sldId id="392" r:id="rId13"/>
    <p:sldId id="396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1" name="yt_shape_10181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80" name="yt_image_10180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83" name="yt_shape_10183"/>
          <p:cNvSpPr txBox="1"/>
          <p:nvPr/>
        </p:nvSpPr>
        <p:spPr>
          <a:xfrm>
            <a:off x="540119" y="1597583"/>
            <a:ext cx="1102848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在数学中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规定了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的直线叫作数轴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是一个正数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则数轴上表示数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的点在原点的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fd2d,isEnd"/>
              </a:rPr>
              <a:t>与原点的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的点在原点的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f284,isEnd"/>
              </a:rPr>
              <a:t>与原点的距离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数轴上与原点的距离是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8c20,isEnd"/>
              </a:rPr>
              <a:t>简称为数轴上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与原点的距离是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7C4564-A18C-8242-49B1-367EDBDE5094}"/>
              </a:ext>
            </a:extLst>
          </p:cNvPr>
          <p:cNvSpPr txBox="1"/>
          <p:nvPr/>
        </p:nvSpPr>
        <p:spPr>
          <a:xfrm>
            <a:off x="35743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原点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587471-21AF-C315-28F5-52D7D6CA54B9}"/>
              </a:ext>
            </a:extLst>
          </p:cNvPr>
          <p:cNvSpPr txBox="1"/>
          <p:nvPr/>
        </p:nvSpPr>
        <p:spPr>
          <a:xfrm>
            <a:off x="509830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2E80BA-FD7C-8D16-5858-6DC575D4435A}"/>
              </a:ext>
            </a:extLst>
          </p:cNvPr>
          <p:cNvSpPr txBox="1"/>
          <p:nvPr/>
        </p:nvSpPr>
        <p:spPr>
          <a:xfrm>
            <a:off x="6927107" y="155077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单位长度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9D9D67-A20B-CEF1-A91A-A52BE0786930}"/>
              </a:ext>
            </a:extLst>
          </p:cNvPr>
          <p:cNvSpPr txBox="1"/>
          <p:nvPr/>
        </p:nvSpPr>
        <p:spPr>
          <a:xfrm>
            <a:off x="8946407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E881E7-4A0B-F460-F9FC-21CD211A0D0B}"/>
              </a:ext>
            </a:extLst>
          </p:cNvPr>
          <p:cNvSpPr txBox="1"/>
          <p:nvPr/>
        </p:nvSpPr>
        <p:spPr>
          <a:xfrm>
            <a:off x="1853315" y="2501753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521555-357E-F0BE-DCBA-ED16F69EFC37}"/>
              </a:ext>
            </a:extLst>
          </p:cNvPr>
          <p:cNvSpPr txBox="1"/>
          <p:nvPr/>
        </p:nvSpPr>
        <p:spPr>
          <a:xfrm>
            <a:off x="8156721" y="25017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CB50A0-F990-4ED6-0B78-A1A63955F797}"/>
              </a:ext>
            </a:extLst>
          </p:cNvPr>
          <p:cNvSpPr txBox="1"/>
          <p:nvPr/>
        </p:nvSpPr>
        <p:spPr>
          <a:xfrm>
            <a:off x="1107333" y="2977241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DA27C9-99EB-0085-E098-D1B51B49B71F}"/>
              </a:ext>
            </a:extLst>
          </p:cNvPr>
          <p:cNvSpPr txBox="1"/>
          <p:nvPr/>
        </p:nvSpPr>
        <p:spPr>
          <a:xfrm>
            <a:off x="6688982" y="2977241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0" name="yt_shape_10260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59" name="yt_image_10259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2" name="yt_shape_10262"/>
          <p:cNvSpPr txBox="1"/>
          <p:nvPr/>
        </p:nvSpPr>
        <p:spPr>
          <a:xfrm>
            <a:off x="540000" y="1597583"/>
            <a:ext cx="100283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操作探究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已知在纸面上有一条数轴如图所示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63" name="yt_image_10263" title="H_22.8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5808" y="2076886"/>
            <a:ext cx="4160383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5" name="yt_shape_10265"/>
          <p:cNvSpPr txBox="1"/>
          <p:nvPr/>
        </p:nvSpPr>
        <p:spPr>
          <a:xfrm>
            <a:off x="540119" y="2417932"/>
            <a:ext cx="10884473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操作一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折叠纸面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使表示数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则表示数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6c07,isEnd"/>
              </a:rPr>
              <a:t>的点与表示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操作二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折叠纸面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使表示数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回答以下问题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的点与表示数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f22a,isEnd"/>
              </a:rPr>
              <a:t>两点经折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叠后重合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两点表示的数分别是多少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D918A4A-01E2-774E-7B92-3BD2D04383E5}"/>
              </a:ext>
            </a:extLst>
          </p:cNvPr>
          <p:cNvSpPr txBox="1"/>
          <p:nvPr/>
        </p:nvSpPr>
        <p:spPr>
          <a:xfrm>
            <a:off x="1059708" y="332210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480C3D-5811-67B9-A1BF-B574BE2D9828}"/>
              </a:ext>
            </a:extLst>
          </p:cNvPr>
          <p:cNvSpPr txBox="1"/>
          <p:nvPr/>
        </p:nvSpPr>
        <p:spPr>
          <a:xfrm>
            <a:off x="3955308" y="474856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0F3FFD-D734-A341-22A7-3FF81001091F}"/>
              </a:ext>
            </a:extLst>
          </p:cNvPr>
          <p:cNvSpPr txBox="1"/>
          <p:nvPr/>
        </p:nvSpPr>
        <p:spPr>
          <a:xfrm>
            <a:off x="449989" y="6161821"/>
            <a:ext cx="6076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两点表示的数分别是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3" name="yt_shape_10273"/>
          <p:cNvSpPr txBox="1"/>
          <p:nvPr/>
        </p:nvSpPr>
        <p:spPr>
          <a:xfrm>
            <a:off x="3369962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272" name="yt_image_102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5" name="yt_shape_10275"/>
          <p:cNvSpPr txBox="1"/>
          <p:nvPr/>
        </p:nvSpPr>
        <p:spPr>
          <a:xfrm>
            <a:off x="4711005" y="1378425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数轴上点的移动问题</a:t>
            </a:r>
          </a:p>
        </p:txBody>
      </p:sp>
      <p:sp>
        <p:nvSpPr>
          <p:cNvPr id="10276" name="yt_shape_10276"/>
          <p:cNvSpPr txBox="1"/>
          <p:nvPr/>
        </p:nvSpPr>
        <p:spPr>
          <a:xfrm>
            <a:off x="540119" y="1857728"/>
            <a:ext cx="1111199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解决这类问题首先确定点移动的方向和距离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41be4"/>
              </a:rPr>
              <a:t>再根据已知点所表示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的数和移动的距离表示移动后的点所表示的数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在不确定移动方向时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d0922"/>
              </a:rPr>
              <a:t>要注意分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情况讨论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277" name="yt_shape_10277"/>
          <p:cNvSpPr txBox="1"/>
          <p:nvPr/>
        </p:nvSpPr>
        <p:spPr>
          <a:xfrm>
            <a:off x="540119" y="33535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将表示数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7d5a,isEnd"/>
              </a:rPr>
              <a:t>将表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278" name="yt_shape_10278"/>
          <p:cNvSpPr txBox="1"/>
          <p:nvPr/>
        </p:nvSpPr>
        <p:spPr>
          <a:xfrm>
            <a:off x="540119" y="43129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【变式一】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把数轴上表示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beeb,isEnd"/>
              </a:rPr>
              <a:t>所得到的对应点表示的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279" name="yt_shape_10279"/>
          <p:cNvSpPr txBox="1"/>
          <p:nvPr/>
        </p:nvSpPr>
        <p:spPr>
          <a:xfrm>
            <a:off x="540119" y="52723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【变式二】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0cb8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个单位长度后得到点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9C1AA4-17DD-3FA1-3D44-B9B99369E32E}"/>
              </a:ext>
            </a:extLst>
          </p:cNvPr>
          <p:cNvSpPr txBox="1"/>
          <p:nvPr/>
        </p:nvSpPr>
        <p:spPr>
          <a:xfrm>
            <a:off x="9517907" y="330671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4CDE18-C74B-3C1F-135C-A46096B75DD0}"/>
              </a:ext>
            </a:extLst>
          </p:cNvPr>
          <p:cNvSpPr txBox="1"/>
          <p:nvPr/>
        </p:nvSpPr>
        <p:spPr>
          <a:xfrm>
            <a:off x="6850907" y="378220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CA65C2-BB1A-40A7-6A67-FD88843EEF21}"/>
              </a:ext>
            </a:extLst>
          </p:cNvPr>
          <p:cNvSpPr txBox="1"/>
          <p:nvPr/>
        </p:nvSpPr>
        <p:spPr>
          <a:xfrm>
            <a:off x="1364508" y="474163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4D72C2-66AD-DA68-B9B1-D6E827C63335}"/>
              </a:ext>
            </a:extLst>
          </p:cNvPr>
          <p:cNvSpPr txBox="1"/>
          <p:nvPr/>
        </p:nvSpPr>
        <p:spPr>
          <a:xfrm>
            <a:off x="8174882" y="57010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0" name="yt_shape_10280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【变式三】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一只小虫在数轴上先向右爬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再向左爬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062e"/>
              </a:rPr>
              <a:t>所在位置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正好距离数轴原点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则小虫的起始位置所表示的数是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81" name="yt_table_1028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522875"/>
              </p:ext>
            </p:extLst>
          </p:nvPr>
        </p:nvGraphicFramePr>
        <p:xfrm>
          <a:off x="540056" y="1859435"/>
          <a:ext cx="9029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A2B2B48-1318-D8EF-2EA0-1CE82F9231F6}"/>
              </a:ext>
            </a:extLst>
          </p:cNvPr>
          <p:cNvSpPr txBox="1"/>
          <p:nvPr/>
        </p:nvSpPr>
        <p:spPr>
          <a:xfrm>
            <a:off x="91369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6" name="yt_shape_10186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85" name="yt_image_101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88" name="yt_shape_10188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数轴的认识</a:t>
            </a:r>
          </a:p>
        </p:txBody>
      </p:sp>
      <p:sp>
        <p:nvSpPr>
          <p:cNvPr id="10189" name="yt_shape_10189"/>
          <p:cNvSpPr txBox="1"/>
          <p:nvPr/>
        </p:nvSpPr>
        <p:spPr>
          <a:xfrm>
            <a:off x="540000" y="2102862"/>
            <a:ext cx="107641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下列四个图形为四位同学画的数轴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190" name="yt_shape_10190"/>
          <p:cNvSpPr txBox="1"/>
          <p:nvPr/>
        </p:nvSpPr>
        <p:spPr>
          <a:xfrm>
            <a:off x="540000" y="2582165"/>
            <a:ext cx="4667945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100" b="0" i="0" u="none" dirty="0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</a:t>
            </a:r>
            <a:r>
              <a:rPr lang="en-US" altLang="zh-CN" sz="1900" b="0" i="0" u="none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100" b="0" i="0" u="none" dirty="0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</a:t>
            </a:r>
            <a:r>
              <a:rPr lang="en-US" altLang="zh-CN" sz="1900" b="0" i="0" u="none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</a:p>
        </p:txBody>
      </p:sp>
      <p:sp>
        <p:nvSpPr>
          <p:cNvPr id="10191" name="yt_shape_10191"/>
          <p:cNvSpPr txBox="1"/>
          <p:nvPr/>
        </p:nvSpPr>
        <p:spPr>
          <a:xfrm>
            <a:off x="511357" y="2793267"/>
            <a:ext cx="5266230" cy="83792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A.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1200" b="0" i="0" u="none" dirty="0" smtClean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	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p:sp>
        <p:nvSpPr>
          <p:cNvPr id="10192" name="yt_shape_10192"/>
          <p:cNvSpPr txBox="1"/>
          <p:nvPr/>
        </p:nvSpPr>
        <p:spPr>
          <a:xfrm>
            <a:off x="511357" y="3276290"/>
            <a:ext cx="4667945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</a:p>
        </p:txBody>
      </p:sp>
      <p:sp>
        <p:nvSpPr>
          <p:cNvPr id="10193" name="yt_shape_10193"/>
          <p:cNvSpPr txBox="1"/>
          <p:nvPr/>
        </p:nvSpPr>
        <p:spPr>
          <a:xfrm>
            <a:off x="511357" y="3759311"/>
            <a:ext cx="5267968" cy="83792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C.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1200" b="0" i="0" u="none" dirty="0" smtClean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	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p:pic>
        <p:nvPicPr>
          <p:cNvPr id="3" name="yt_shape_1722173570708">
            <a:extLst>
              <a:ext uri="{FF2B5EF4-FFF2-40B4-BE49-F238E27FC236}">
                <a16:creationId xmlns:a16="http://schemas.microsoft.com/office/drawing/2014/main" id="{37A8F7F3-E019-3EF6-A029-989ABB5F6F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pic>
        <p:nvPicPr>
          <p:cNvPr id="5" name="yt_shape_1722173570784">
            <a:extLst>
              <a:ext uri="{FF2B5EF4-FFF2-40B4-BE49-F238E27FC236}">
                <a16:creationId xmlns:a16="http://schemas.microsoft.com/office/drawing/2014/main" id="{9E6CE2A7-D932-97F3-6261-8CCDBC63F3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18" y="2881927"/>
            <a:ext cx="1879792" cy="275154"/>
          </a:xfrm>
          <a:prstGeom prst="rect">
            <a:avLst/>
          </a:prstGeom>
        </p:spPr>
      </p:pic>
      <p:pic>
        <p:nvPicPr>
          <p:cNvPr id="7" name="yt_shape_1722173570808">
            <a:extLst>
              <a:ext uri="{FF2B5EF4-FFF2-40B4-BE49-F238E27FC236}">
                <a16:creationId xmlns:a16="http://schemas.microsoft.com/office/drawing/2014/main" id="{092228D9-AA9B-2304-5BB1-D7F8AC3EDF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691" y="2809667"/>
            <a:ext cx="1879792" cy="275154"/>
          </a:xfrm>
          <a:prstGeom prst="rect">
            <a:avLst/>
          </a:prstGeom>
        </p:spPr>
      </p:pic>
      <p:pic>
        <p:nvPicPr>
          <p:cNvPr id="9" name="yt_shape_1722173570876">
            <a:extLst>
              <a:ext uri="{FF2B5EF4-FFF2-40B4-BE49-F238E27FC236}">
                <a16:creationId xmlns:a16="http://schemas.microsoft.com/office/drawing/2014/main" id="{366868A2-D877-F084-C188-186E4F86DB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28" y="3887609"/>
            <a:ext cx="1879792" cy="275154"/>
          </a:xfrm>
          <a:prstGeom prst="rect">
            <a:avLst/>
          </a:prstGeom>
        </p:spPr>
      </p:pic>
      <p:pic>
        <p:nvPicPr>
          <p:cNvPr id="11" name="yt_shape_1722173570900">
            <a:extLst>
              <a:ext uri="{FF2B5EF4-FFF2-40B4-BE49-F238E27FC236}">
                <a16:creationId xmlns:a16="http://schemas.microsoft.com/office/drawing/2014/main" id="{38B588E4-2954-9ED5-F329-09CC459FC1D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428" y="3852373"/>
            <a:ext cx="1879792" cy="27515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371885-C817-E0AC-2B72-7AA02C7EA7E5}"/>
              </a:ext>
            </a:extLst>
          </p:cNvPr>
          <p:cNvSpPr txBox="1"/>
          <p:nvPr/>
        </p:nvSpPr>
        <p:spPr>
          <a:xfrm>
            <a:off x="102797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4" name="yt_shape_10194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数轴上的点和有理数之间的关系</a:t>
            </a:r>
          </a:p>
        </p:txBody>
      </p:sp>
      <p:sp>
        <p:nvSpPr>
          <p:cNvPr id="10195" name="yt_shape_10195"/>
          <p:cNvSpPr txBox="1"/>
          <p:nvPr/>
        </p:nvSpPr>
        <p:spPr>
          <a:xfrm>
            <a:off x="540000" y="1399565"/>
            <a:ext cx="67903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97" name="yt_table_1019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584293"/>
              </p:ext>
            </p:extLst>
          </p:nvPr>
        </p:nvGraphicFramePr>
        <p:xfrm>
          <a:off x="540056" y="2355393"/>
          <a:ext cx="9333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</a:tbl>
          </a:graphicData>
        </a:graphic>
      </p:graphicFrame>
      <p:pic>
        <p:nvPicPr>
          <p:cNvPr id="10196" name="yt_image_10196_skip" title="H_37.5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2504" y="1878868"/>
            <a:ext cx="2585113" cy="47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99" name="yt_shape_10199"/>
          <p:cNvSpPr txBox="1"/>
          <p:nvPr/>
        </p:nvSpPr>
        <p:spPr>
          <a:xfrm>
            <a:off x="540119" y="288156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在同一数轴上表示数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1b0da"/>
              </a:rPr>
              <a:t>其中位于原点左边的点有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00" name="yt_table_1020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656789"/>
              </p:ext>
            </p:extLst>
          </p:nvPr>
        </p:nvGraphicFramePr>
        <p:xfrm>
          <a:off x="540056" y="3840999"/>
          <a:ext cx="9333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</a:tbl>
          </a:graphicData>
        </a:graphic>
      </p:graphicFrame>
      <p:sp>
        <p:nvSpPr>
          <p:cNvPr id="10202" name="yt_shape_10202"/>
          <p:cNvSpPr txBox="1"/>
          <p:nvPr/>
        </p:nvSpPr>
        <p:spPr>
          <a:xfrm>
            <a:off x="540000" y="4367170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原点及原点右边的点表示的数是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03" name="yt_table_102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126320"/>
              </p:ext>
            </p:extLst>
          </p:nvPr>
        </p:nvGraphicFramePr>
        <p:xfrm>
          <a:off x="540056" y="4846473"/>
          <a:ext cx="7080886" cy="950976"/>
        </p:xfrm>
        <a:graphic>
          <a:graphicData uri="http://schemas.openxmlformats.org/drawingml/2006/table">
            <a:tbl>
              <a:tblPr/>
              <a:tblGrid>
                <a:gridCol w="5133023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</a:tbl>
          </a:graphicData>
        </a:graphic>
      </p:graphicFrame>
      <p:pic>
        <p:nvPicPr>
          <p:cNvPr id="3" name="yt_shape_1722173570967">
            <a:extLst>
              <a:ext uri="{FF2B5EF4-FFF2-40B4-BE49-F238E27FC236}">
                <a16:creationId xmlns:a16="http://schemas.microsoft.com/office/drawing/2014/main" id="{FCCDC341-07FF-24B0-5A72-31FED8977A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D9EA34-40F0-A797-E538-925FB7C0A6B3}"/>
              </a:ext>
            </a:extLst>
          </p:cNvPr>
          <p:cNvSpPr txBox="1"/>
          <p:nvPr/>
        </p:nvSpPr>
        <p:spPr>
          <a:xfrm>
            <a:off x="636183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CDD8EF-3244-AEAB-FF97-CCC2BA9AF3CB}"/>
              </a:ext>
            </a:extLst>
          </p:cNvPr>
          <p:cNvSpPr txBox="1"/>
          <p:nvPr/>
        </p:nvSpPr>
        <p:spPr>
          <a:xfrm>
            <a:off x="1059708" y="33102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4052F8-825C-7026-2B2F-73ACAAD1C584}"/>
              </a:ext>
            </a:extLst>
          </p:cNvPr>
          <p:cNvSpPr txBox="1"/>
          <p:nvPr/>
        </p:nvSpPr>
        <p:spPr>
          <a:xfrm>
            <a:off x="7231789" y="43203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05" name="yt_shape_10205"/>
              <p:cNvSpPr txBox="1"/>
              <p:nvPr/>
            </p:nvSpPr>
            <p:spPr>
              <a:xfrm>
                <a:off x="540000" y="900000"/>
                <a:ext cx="9925794" cy="15711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在数轴上画出表示下列各数的点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05" name="yt_shape_10205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925794" cy="1571199"/>
              </a:xfrm>
              <a:prstGeom prst="rect">
                <a:avLst/>
              </a:prstGeom>
              <a:blipFill>
                <a:blip r:embed="rId2"/>
                <a:stretch>
                  <a:fillRect l="-1904" t="-3502" r="-860" b="-10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10" name="yt_shape_10210"/>
          <p:cNvSpPr txBox="1"/>
          <p:nvPr/>
        </p:nvSpPr>
        <p:spPr>
          <a:xfrm>
            <a:off x="540000" y="2685134"/>
            <a:ext cx="4142224" cy="45922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50" b="0" i="0" u="none" spc="-25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550" b="0" i="0" u="none" spc="31663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09" name="yt_image_10209" title="H_40.5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85134"/>
            <a:ext cx="4099656" cy="51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12" name="yt_shape_10212"/>
          <p:cNvSpPr txBox="1"/>
          <p:nvPr/>
        </p:nvSpPr>
        <p:spPr>
          <a:xfrm>
            <a:off x="540000" y="3251301"/>
            <a:ext cx="82426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【变式】如图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各点表示的数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13" name="yt_image_10213" title="H_34.1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2437" y="3882968"/>
            <a:ext cx="4087125" cy="43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15" name="yt_shape_10215"/>
          <p:cNvSpPr txBox="1"/>
          <p:nvPr/>
        </p:nvSpPr>
        <p:spPr>
          <a:xfrm>
            <a:off x="540000" y="4366857"/>
            <a:ext cx="563936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7B3643-F002-7E14-6A48-9EAD84D45F7D}"/>
              </a:ext>
            </a:extLst>
          </p:cNvPr>
          <p:cNvSpPr txBox="1"/>
          <p:nvPr/>
        </p:nvSpPr>
        <p:spPr>
          <a:xfrm>
            <a:off x="449989" y="2001147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07ECA5-9EBB-B74B-7C16-EEC45A7B78C3}"/>
              </a:ext>
            </a:extLst>
          </p:cNvPr>
          <p:cNvSpPr txBox="1"/>
          <p:nvPr/>
        </p:nvSpPr>
        <p:spPr>
          <a:xfrm>
            <a:off x="1340577" y="432005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70553E-9F73-855F-2E7F-54A800D52B34}"/>
              </a:ext>
            </a:extLst>
          </p:cNvPr>
          <p:cNvSpPr txBox="1"/>
          <p:nvPr/>
        </p:nvSpPr>
        <p:spPr>
          <a:xfrm>
            <a:off x="3198268" y="432005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98A449-0D63-20EF-A151-7930FF2F185B}"/>
              </a:ext>
            </a:extLst>
          </p:cNvPr>
          <p:cNvSpPr txBox="1"/>
          <p:nvPr/>
        </p:nvSpPr>
        <p:spPr>
          <a:xfrm>
            <a:off x="5067098" y="4320051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52F311-A6AB-3C92-0007-8D60BF8A95BF}"/>
              </a:ext>
            </a:extLst>
          </p:cNvPr>
          <p:cNvSpPr txBox="1"/>
          <p:nvPr/>
        </p:nvSpPr>
        <p:spPr>
          <a:xfrm>
            <a:off x="1375502" y="479553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39F10D1-B720-AB8B-1EEF-96FE67810BA7}"/>
              </a:ext>
            </a:extLst>
          </p:cNvPr>
          <p:cNvSpPr txBox="1"/>
          <p:nvPr/>
        </p:nvSpPr>
        <p:spPr>
          <a:xfrm>
            <a:off x="3332889" y="479553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7" name="yt_shape_10217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数轴上两点之间的距离</a:t>
            </a:r>
          </a:p>
        </p:txBody>
      </p:sp>
      <p:sp>
        <p:nvSpPr>
          <p:cNvPr id="10218" name="yt_shape_10218"/>
          <p:cNvSpPr txBox="1"/>
          <p:nvPr/>
        </p:nvSpPr>
        <p:spPr>
          <a:xfrm>
            <a:off x="540000" y="1399565"/>
            <a:ext cx="8745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的点和原点的距离是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19" name="yt_table_10219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8274598"/>
                  </p:ext>
                </p:extLst>
              </p:nvPr>
            </p:nvGraphicFramePr>
            <p:xfrm>
              <a:off x="540056" y="1878868"/>
              <a:ext cx="8124190" cy="674434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219" name="yt_table_10219" descr="{&quot;rangeId&quot;:11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8274598"/>
                  </p:ext>
                </p:extLst>
              </p:nvPr>
            </p:nvGraphicFramePr>
            <p:xfrm>
              <a:off x="540056" y="1878868"/>
              <a:ext cx="8124190" cy="635572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9005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29365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20" name="yt_shape_10220"/>
          <p:cNvSpPr txBox="1"/>
          <p:nvPr/>
        </p:nvSpPr>
        <p:spPr>
          <a:xfrm>
            <a:off x="540000" y="2565087"/>
            <a:ext cx="5100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21" name="yt_image_1022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5889" y="3196754"/>
            <a:ext cx="3260221" cy="42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23" name="yt_shape_10223"/>
          <p:cNvSpPr txBox="1"/>
          <p:nvPr/>
        </p:nvSpPr>
        <p:spPr>
          <a:xfrm>
            <a:off x="540000" y="3674929"/>
            <a:ext cx="52017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224" name="yt_shape_10224"/>
          <p:cNvSpPr txBox="1"/>
          <p:nvPr/>
        </p:nvSpPr>
        <p:spPr>
          <a:xfrm>
            <a:off x="540000" y="4154232"/>
            <a:ext cx="84398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表示的有理数是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225" name="yt_shape_10225"/>
          <p:cNvSpPr txBox="1"/>
          <p:nvPr/>
        </p:nvSpPr>
        <p:spPr>
          <a:xfrm>
            <a:off x="540000" y="4633535"/>
            <a:ext cx="85936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表示的有理数是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571047">
            <a:extLst>
              <a:ext uri="{FF2B5EF4-FFF2-40B4-BE49-F238E27FC236}">
                <a16:creationId xmlns:a16="http://schemas.microsoft.com/office/drawing/2014/main" id="{08B10839-6A15-72CF-F025-D73C1E4277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4ADB76-599A-BD8B-06DB-E87B5BE8866A}"/>
              </a:ext>
            </a:extLst>
          </p:cNvPr>
          <p:cNvSpPr txBox="1"/>
          <p:nvPr/>
        </p:nvSpPr>
        <p:spPr>
          <a:xfrm>
            <a:off x="8298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86D0E5-567D-7B41-D68F-F7F33E271056}"/>
              </a:ext>
            </a:extLst>
          </p:cNvPr>
          <p:cNvSpPr txBox="1"/>
          <p:nvPr/>
        </p:nvSpPr>
        <p:spPr>
          <a:xfrm>
            <a:off x="4839427" y="362812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886D82-155D-AFFF-D006-41D209A78FF4}"/>
              </a:ext>
            </a:extLst>
          </p:cNvPr>
          <p:cNvSpPr txBox="1"/>
          <p:nvPr/>
        </p:nvSpPr>
        <p:spPr>
          <a:xfrm>
            <a:off x="8046176" y="410742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81C0C0-C96F-4E18-A132-58E5813C15C6}"/>
              </a:ext>
            </a:extLst>
          </p:cNvPr>
          <p:cNvSpPr txBox="1"/>
          <p:nvPr/>
        </p:nvSpPr>
        <p:spPr>
          <a:xfrm>
            <a:off x="8046176" y="458672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6" name="yt_shape_10226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因考虑问题不全面而漏解</a:t>
            </a:r>
          </a:p>
        </p:txBody>
      </p:sp>
      <p:sp>
        <p:nvSpPr>
          <p:cNvPr id="10227" name="yt_shape_10227"/>
          <p:cNvSpPr txBox="1"/>
          <p:nvPr/>
        </p:nvSpPr>
        <p:spPr>
          <a:xfrm>
            <a:off x="540000" y="1399565"/>
            <a:ext cx="91771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28" name="yt_table_102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46121"/>
              </p:ext>
            </p:extLst>
          </p:nvPr>
        </p:nvGraphicFramePr>
        <p:xfrm>
          <a:off x="540056" y="1878868"/>
          <a:ext cx="8571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</a:tbl>
          </a:graphicData>
        </a:graphic>
      </p:graphicFrame>
      <p:pic>
        <p:nvPicPr>
          <p:cNvPr id="3" name="yt_shape_1722173571112">
            <a:extLst>
              <a:ext uri="{FF2B5EF4-FFF2-40B4-BE49-F238E27FC236}">
                <a16:creationId xmlns:a16="http://schemas.microsoft.com/office/drawing/2014/main" id="{1E2B6C62-681A-76BA-CB30-A2A58B85B8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9B4EF7-6B14-B915-B67B-9D4B12C664D9}"/>
              </a:ext>
            </a:extLst>
          </p:cNvPr>
          <p:cNvSpPr txBox="1"/>
          <p:nvPr/>
        </p:nvSpPr>
        <p:spPr>
          <a:xfrm>
            <a:off x="87081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1" name="yt_shape_1023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30" name="yt_image_10230" title="H_50.4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33" name="yt_shape_10233"/>
          <p:cNvSpPr txBox="1"/>
          <p:nvPr/>
        </p:nvSpPr>
        <p:spPr>
          <a:xfrm>
            <a:off x="540120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数轴上一动点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8443"/>
              </a:rPr>
              <a:t>个单位长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35" name="yt_table_1023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129438"/>
              </p:ext>
            </p:extLst>
          </p:nvPr>
        </p:nvGraphicFramePr>
        <p:xfrm>
          <a:off x="540056" y="255130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</a:tbl>
          </a:graphicData>
        </a:graphic>
      </p:graphicFrame>
      <p:pic>
        <p:nvPicPr>
          <p:cNvPr id="10234" name="yt_image_10234_skip" title="H_68.2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34945" y="2551304"/>
            <a:ext cx="2215026" cy="86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37" name="yt_shape_10237"/>
          <p:cNvSpPr txBox="1"/>
          <p:nvPr/>
        </p:nvSpPr>
        <p:spPr>
          <a:xfrm>
            <a:off x="540000" y="3468486"/>
            <a:ext cx="106102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孝感市中考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的两点之间的有理数有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38" name="yt_table_1023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423004"/>
              </p:ext>
            </p:extLst>
          </p:nvPr>
        </p:nvGraphicFramePr>
        <p:xfrm>
          <a:off x="540056" y="3947789"/>
          <a:ext cx="9181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无数个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</a:tbl>
          </a:graphicData>
        </a:graphic>
      </p:graphicFrame>
      <p:sp>
        <p:nvSpPr>
          <p:cNvPr id="10240" name="yt_shape_10240"/>
          <p:cNvSpPr txBox="1"/>
          <p:nvPr/>
        </p:nvSpPr>
        <p:spPr>
          <a:xfrm>
            <a:off x="540120" y="4473960"/>
            <a:ext cx="11109852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三点在数轴上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5cf6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fe97,isEnd"/>
              </a:rPr>
              <a:t>点对应的数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41" name="yt_image_10241" title="H_34.92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0052" y="5953237"/>
            <a:ext cx="3211894" cy="44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0EB74D-959C-BE59-BD33-EAD010054029}"/>
              </a:ext>
            </a:extLst>
          </p:cNvPr>
          <p:cNvSpPr txBox="1"/>
          <p:nvPr/>
        </p:nvSpPr>
        <p:spPr>
          <a:xfrm>
            <a:off x="8185996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BE0866-F7AC-9917-CC73-1472816A7264}"/>
              </a:ext>
            </a:extLst>
          </p:cNvPr>
          <p:cNvSpPr txBox="1"/>
          <p:nvPr/>
        </p:nvSpPr>
        <p:spPr>
          <a:xfrm>
            <a:off x="10127389" y="34216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3A4036-EB1E-C74E-D2BC-924306EEF411}"/>
              </a:ext>
            </a:extLst>
          </p:cNvPr>
          <p:cNvSpPr txBox="1"/>
          <p:nvPr/>
        </p:nvSpPr>
        <p:spPr>
          <a:xfrm>
            <a:off x="8530482" y="490264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861100-6FEA-B585-B07A-5F4310F9B785}"/>
              </a:ext>
            </a:extLst>
          </p:cNvPr>
          <p:cNvSpPr txBox="1"/>
          <p:nvPr/>
        </p:nvSpPr>
        <p:spPr>
          <a:xfrm>
            <a:off x="1059708" y="537813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yt_shape_1024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小明写作业时不慎将墨水滴在数轴上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根据图中的数值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da61,isEnd"/>
              </a:rPr>
              <a:t>判定墨迹盖住部分的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整数共有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44" name="yt_image_10244" title="H_28.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2088" y="2011799"/>
            <a:ext cx="3387823" cy="36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097410-1F4F-6D2D-3839-4D5977D78A73}"/>
              </a:ext>
            </a:extLst>
          </p:cNvPr>
          <p:cNvSpPr txBox="1"/>
          <p:nvPr/>
        </p:nvSpPr>
        <p:spPr>
          <a:xfrm>
            <a:off x="19741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yt_shape_10246"/>
          <p:cNvSpPr txBox="1"/>
          <p:nvPr/>
        </p:nvSpPr>
        <p:spPr>
          <a:xfrm>
            <a:off x="540000" y="900000"/>
            <a:ext cx="62084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248" name="yt_shape_10248"/>
          <p:cNvSpPr txBox="1"/>
          <p:nvPr/>
        </p:nvSpPr>
        <p:spPr>
          <a:xfrm>
            <a:off x="3944442" y="1531667"/>
            <a:ext cx="3926652" cy="45922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50" b="0" i="0" u="none" spc="-25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550" b="0" i="0" u="none" spc="29982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47" name="yt_image_10247" title="H_40.23362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4442" y="1531667"/>
            <a:ext cx="3886200" cy="51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0" name="yt_shape_10250"/>
          <p:cNvSpPr txBox="1"/>
          <p:nvPr/>
        </p:nvSpPr>
        <p:spPr>
          <a:xfrm>
            <a:off x="540000" y="2093309"/>
            <a:ext cx="3539430" cy="118538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标出数轴上的原点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250" b="0" i="0" u="none" spc="23045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</a:rPr>
              <a:t> </a:t>
            </a:r>
          </a:p>
        </p:txBody>
      </p:sp>
      <p:pic>
        <p:nvPicPr>
          <p:cNvPr id="10252" name="yt_image_10252" title="H_14.1842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281314"/>
            <a:ext cx="2964130" cy="18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5" name="yt_shape_10255"/>
          <p:cNvSpPr txBox="1"/>
          <p:nvPr/>
        </p:nvSpPr>
        <p:spPr>
          <a:xfrm>
            <a:off x="540119" y="351218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点所表示的数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写出此时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0c2b"/>
              </a:rPr>
              <a:t>点所表示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F879AAD-F371-82CD-0616-CA2BB77B636C}"/>
              </a:ext>
            </a:extLst>
          </p:cNvPr>
          <p:cNvSpPr txBox="1"/>
          <p:nvPr/>
        </p:nvSpPr>
        <p:spPr>
          <a:xfrm>
            <a:off x="449989" y="2521991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29F19D-D5C8-449C-3B1A-752F0F4EE508}"/>
              </a:ext>
            </a:extLst>
          </p:cNvPr>
          <p:cNvSpPr txBox="1"/>
          <p:nvPr/>
        </p:nvSpPr>
        <p:spPr>
          <a:xfrm>
            <a:off x="450108" y="3940867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277FE8-F4A4-2EE6-6174-07C6F093C11C}"/>
              </a:ext>
            </a:extLst>
          </p:cNvPr>
          <p:cNvSpPr txBox="1"/>
          <p:nvPr/>
        </p:nvSpPr>
        <p:spPr>
          <a:xfrm>
            <a:off x="450108" y="5367331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1016</Words>
  <Application>Microsoft Office PowerPoint</Application>
  <PresentationFormat>宽屏</PresentationFormat>
  <Paragraphs>134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4" baseType="lpstr">
      <vt:lpstr>,isEnd</vt:lpstr>
      <vt:lpstr>_⨹_1_45cf6,isEnd</vt:lpstr>
      <vt:lpstr>_⨹_1_f0cb8,isEnd</vt:lpstr>
      <vt:lpstr>_⨹_10_8beeb,isEnd</vt:lpstr>
      <vt:lpstr>_⨹_11_1b0da</vt:lpstr>
      <vt:lpstr>_⨹_2_47d5a,isEnd</vt:lpstr>
      <vt:lpstr>_⨹_4_0062e</vt:lpstr>
      <vt:lpstr>_⨹_4_00c2b</vt:lpstr>
      <vt:lpstr>_⨹_4_18443</vt:lpstr>
      <vt:lpstr>_⨹_4_3fd2d,isEnd</vt:lpstr>
      <vt:lpstr>_⨹_4_7f22a,isEnd</vt:lpstr>
      <vt:lpstr>_⨹_4_d0922</vt:lpstr>
      <vt:lpstr>_⨹_5_7fe97,isEnd</vt:lpstr>
      <vt:lpstr>_⨹_5_b6c07,isEnd</vt:lpstr>
      <vt:lpstr>_⨹_6_cf284,isEnd</vt:lpstr>
      <vt:lpstr>_⨹_6_e8c20,isEnd</vt:lpstr>
      <vt:lpstr>_⨹_9_41be4</vt:lpstr>
      <vt:lpstr>_⨹_9_9da61,isEnd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2024-07-28T14:56:35Z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