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88" r:id="rId6"/>
    <p:sldId id="370" r:id="rId7"/>
    <p:sldId id="372" r:id="rId8"/>
    <p:sldId id="373" r:id="rId9"/>
    <p:sldId id="376" r:id="rId10"/>
    <p:sldId id="378" r:id="rId11"/>
    <p:sldId id="383" r:id="rId12"/>
    <p:sldId id="389" r:id="rId13"/>
    <p:sldId id="385" r:id="rId14"/>
    <p:sldId id="386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4" name="yt_shape_1179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93" name="yt_image_1179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6" name="yt_shape_11796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有理数的加减乘除混合运算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如无括号则先算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5eb2,isEnd"/>
              </a:rPr>
              <a:t>有括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号应先算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62c4,isEnd"/>
              </a:rPr>
              <a:t>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EE7430-39D3-D68B-F023-66EC4461C652}"/>
              </a:ext>
            </a:extLst>
          </p:cNvPr>
          <p:cNvSpPr txBox="1"/>
          <p:nvPr/>
        </p:nvSpPr>
        <p:spPr>
          <a:xfrm>
            <a:off x="74605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E78514-99CD-E8A8-F011-C63335CBA108}"/>
              </a:ext>
            </a:extLst>
          </p:cNvPr>
          <p:cNvSpPr txBox="1"/>
          <p:nvPr/>
        </p:nvSpPr>
        <p:spPr>
          <a:xfrm>
            <a:off x="95941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C92B2B-5C4D-882D-4F2C-F04772F68CE8}"/>
              </a:ext>
            </a:extLst>
          </p:cNvPr>
          <p:cNvSpPr txBox="1"/>
          <p:nvPr/>
        </p:nvSpPr>
        <p:spPr>
          <a:xfrm>
            <a:off x="1974108" y="202626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括号里面的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92D66B-B25F-329C-FE2B-2BE942918FE8}"/>
              </a:ext>
            </a:extLst>
          </p:cNvPr>
          <p:cNvSpPr txBox="1"/>
          <p:nvPr/>
        </p:nvSpPr>
        <p:spPr>
          <a:xfrm>
            <a:off x="50221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AF6E33-2C06-D077-32A7-4793AEE25688}"/>
              </a:ext>
            </a:extLst>
          </p:cNvPr>
          <p:cNvSpPr txBox="1"/>
          <p:nvPr/>
        </p:nvSpPr>
        <p:spPr>
          <a:xfrm>
            <a:off x="7460507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B99926-64D0-7E37-4932-24277DDAE458}"/>
              </a:ext>
            </a:extLst>
          </p:cNvPr>
          <p:cNvSpPr txBox="1"/>
          <p:nvPr/>
        </p:nvSpPr>
        <p:spPr>
          <a:xfrm>
            <a:off x="10203707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58" name="yt_shape_11858"/>
              <p:cNvSpPr txBox="1"/>
              <p:nvPr/>
            </p:nvSpPr>
            <p:spPr>
              <a:xfrm>
                <a:off x="540000" y="1238195"/>
                <a:ext cx="5232202" cy="5503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858" name="yt_shape_118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8195"/>
                <a:ext cx="5232202" cy="5503173"/>
              </a:xfrm>
              <a:prstGeom prst="rect">
                <a:avLst/>
              </a:prstGeom>
              <a:blipFill>
                <a:blip r:embed="rId2"/>
                <a:stretch>
                  <a:fillRect l="-3613" r="-2564" b="-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E3B61B-4628-5F93-107E-218FD6F3156A}"/>
              </a:ext>
            </a:extLst>
          </p:cNvPr>
          <p:cNvSpPr txBox="1"/>
          <p:nvPr/>
        </p:nvSpPr>
        <p:spPr>
          <a:xfrm>
            <a:off x="449989" y="1865823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4C9070-475B-5803-4621-7E1423C32CE9}"/>
              </a:ext>
            </a:extLst>
          </p:cNvPr>
          <p:cNvSpPr txBox="1"/>
          <p:nvPr/>
        </p:nvSpPr>
        <p:spPr>
          <a:xfrm>
            <a:off x="1631504" y="234131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178005-3064-BA65-1022-D77AE5E5087F}"/>
              </a:ext>
            </a:extLst>
          </p:cNvPr>
          <p:cNvSpPr txBox="1"/>
          <p:nvPr/>
        </p:nvSpPr>
        <p:spPr>
          <a:xfrm>
            <a:off x="1631504" y="281679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7E49C2-CFF9-F6C1-29EE-558E64E03B15}"/>
                  </a:ext>
                </a:extLst>
              </p:cNvPr>
              <p:cNvSpPr txBox="1"/>
              <p:nvPr/>
            </p:nvSpPr>
            <p:spPr>
              <a:xfrm>
                <a:off x="449989" y="3967165"/>
                <a:ext cx="50854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7E49C2-CFF9-F6C1-29EE-558E64E03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67165"/>
                <a:ext cx="5085461" cy="775221"/>
              </a:xfrm>
              <a:prstGeom prst="rect">
                <a:avLst/>
              </a:prstGeom>
              <a:blipFill>
                <a:blip r:embed="rId3"/>
                <a:stretch>
                  <a:fillRect l="-191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3146C0-B5A5-077B-131F-69CE56825F38}"/>
                  </a:ext>
                </a:extLst>
              </p:cNvPr>
              <p:cNvSpPr txBox="1"/>
              <p:nvPr/>
            </p:nvSpPr>
            <p:spPr>
              <a:xfrm>
                <a:off x="1631504" y="4648775"/>
                <a:ext cx="341858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3146C0-B5A5-077B-131F-69CE56825F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648775"/>
                <a:ext cx="3418586" cy="775221"/>
              </a:xfrm>
              <a:prstGeom prst="rect">
                <a:avLst/>
              </a:prstGeom>
              <a:blipFill>
                <a:blip r:embed="rId4"/>
                <a:stretch>
                  <a:fillRect l="-2857" r="-285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03E77D-E227-E16C-AC08-06EB67417006}"/>
                  </a:ext>
                </a:extLst>
              </p:cNvPr>
              <p:cNvSpPr txBox="1"/>
              <p:nvPr/>
            </p:nvSpPr>
            <p:spPr>
              <a:xfrm>
                <a:off x="1631504" y="5330383"/>
                <a:ext cx="20803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03E77D-E227-E16C-AC08-06EB67417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330383"/>
                <a:ext cx="2080324" cy="768045"/>
              </a:xfrm>
              <a:prstGeom prst="rect">
                <a:avLst/>
              </a:prstGeom>
              <a:blipFill>
                <a:blip r:embed="rId5"/>
                <a:stretch>
                  <a:fillRect l="-4692" r="-469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541CD86-EB52-31AD-8892-10AEFA522474}"/>
                  </a:ext>
                </a:extLst>
              </p:cNvPr>
              <p:cNvSpPr txBox="1"/>
              <p:nvPr/>
            </p:nvSpPr>
            <p:spPr>
              <a:xfrm>
                <a:off x="1631504" y="6004816"/>
                <a:ext cx="13183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541CD86-EB52-31AD-8892-10AEFA522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6004816"/>
                <a:ext cx="1318324" cy="730136"/>
              </a:xfrm>
              <a:prstGeom prst="rect">
                <a:avLst/>
              </a:prstGeom>
              <a:blipFill>
                <a:blip r:embed="rId6"/>
                <a:stretch>
                  <a:fillRect l="-7407" r="-740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40000" y="778951"/>
            <a:ext cx="981675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能简算的要简算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）：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5" name="yt_shape_11865"/>
              <p:cNvSpPr txBox="1"/>
              <p:nvPr/>
            </p:nvSpPr>
            <p:spPr>
              <a:xfrm>
                <a:off x="540000" y="900000"/>
                <a:ext cx="5958362" cy="29736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65" name="yt_shape_11865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58362" cy="2973635"/>
              </a:xfrm>
              <a:prstGeom prst="rect">
                <a:avLst/>
              </a:prstGeom>
              <a:blipFill>
                <a:blip r:embed="rId2"/>
                <a:stretch>
                  <a:fillRect l="-3173" r="-2047" b="-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F0359E-C9C7-3E0E-0F67-1FD5B863035A}"/>
                  </a:ext>
                </a:extLst>
              </p:cNvPr>
              <p:cNvSpPr txBox="1"/>
              <p:nvPr/>
            </p:nvSpPr>
            <p:spPr>
              <a:xfrm>
                <a:off x="449989" y="1534867"/>
                <a:ext cx="6080823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EAF0359E-C9C7-3E0E-0F67-1FD5B86303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67"/>
                <a:ext cx="6080823" cy="775284"/>
              </a:xfrm>
              <a:prstGeom prst="rect">
                <a:avLst/>
              </a:prstGeom>
              <a:blipFill>
                <a:blip r:embed="rId3"/>
                <a:stretch>
                  <a:fillRect l="-1605" r="-150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DD01A9-5B33-FDF7-A7DB-DCDD1723B08B}"/>
                  </a:ext>
                </a:extLst>
              </p:cNvPr>
              <p:cNvSpPr txBox="1"/>
              <p:nvPr/>
            </p:nvSpPr>
            <p:spPr>
              <a:xfrm>
                <a:off x="1631504" y="2216539"/>
                <a:ext cx="3723386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DD01A9-5B33-FDF7-A7DB-DCDD1723B0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16539"/>
                <a:ext cx="3723386" cy="775285"/>
              </a:xfrm>
              <a:prstGeom prst="rect">
                <a:avLst/>
              </a:prstGeom>
              <a:blipFill>
                <a:blip r:embed="rId4"/>
                <a:stretch>
                  <a:fillRect l="-262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FF6CDAA-C3F5-78FC-73D7-2B9304D79450}"/>
              </a:ext>
            </a:extLst>
          </p:cNvPr>
          <p:cNvSpPr txBox="1"/>
          <p:nvPr/>
        </p:nvSpPr>
        <p:spPr>
          <a:xfrm>
            <a:off x="1631504" y="289821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48CF31-2945-B315-90F2-C0671A828262}"/>
              </a:ext>
            </a:extLst>
          </p:cNvPr>
          <p:cNvSpPr txBox="1"/>
          <p:nvPr/>
        </p:nvSpPr>
        <p:spPr>
          <a:xfrm>
            <a:off x="1631504" y="3373700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" name="yt_shape_1186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已知煤矿井下点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处的海拔为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的水平距离是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742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经过水平距离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海拔上升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处的海拔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处的海拔为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处的海拔为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每垂直升高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b7a"/>
              </a:rPr>
              <a:t>所用的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所用的时间为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318s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72A8A4-1C85-70E2-F23E-7C6BB7462A21}"/>
              </a:ext>
            </a:extLst>
          </p:cNvPr>
          <p:cNvSpPr txBox="1"/>
          <p:nvPr/>
        </p:nvSpPr>
        <p:spPr>
          <a:xfrm>
            <a:off x="450108" y="2279658"/>
            <a:ext cx="742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C3ABFE-FB3E-6324-30E0-3CB164224147}"/>
              </a:ext>
            </a:extLst>
          </p:cNvPr>
          <p:cNvSpPr txBox="1"/>
          <p:nvPr/>
        </p:nvSpPr>
        <p:spPr>
          <a:xfrm>
            <a:off x="450108" y="2755146"/>
            <a:ext cx="405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处的海拔为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BA4F79-522B-0E74-2226-5EFB3AA163F9}"/>
              </a:ext>
            </a:extLst>
          </p:cNvPr>
          <p:cNvSpPr txBox="1"/>
          <p:nvPr/>
        </p:nvSpPr>
        <p:spPr>
          <a:xfrm>
            <a:off x="450108" y="4181610"/>
            <a:ext cx="751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FD54F4-F7E3-DBCC-4BF8-CD9C958A9AB9}"/>
              </a:ext>
            </a:extLst>
          </p:cNvPr>
          <p:cNvSpPr txBox="1"/>
          <p:nvPr/>
        </p:nvSpPr>
        <p:spPr>
          <a:xfrm>
            <a:off x="450108" y="4657098"/>
            <a:ext cx="522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所用的时间为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318s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6" name="yt_shape_1187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75" name="yt_image_11875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" name="yt_shape_11878"/>
          <p:cNvSpPr txBox="1"/>
          <p:nvPr/>
        </p:nvSpPr>
        <p:spPr>
          <a:xfrm>
            <a:off x="540000" y="1597583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879" name="yt_image_11879" title="H_83.34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1775536"/>
            <a:ext cx="4099865" cy="97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881"/>
          <p:cNvSpPr txBox="1"/>
          <p:nvPr/>
        </p:nvSpPr>
        <p:spPr>
          <a:xfrm>
            <a:off x="540000" y="2753971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按下表已填写的形式填写表中的空格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7" name="yt_table_11882" title="H_290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610596"/>
              </p:ext>
            </p:extLst>
          </p:nvPr>
        </p:nvGraphicFramePr>
        <p:xfrm>
          <a:off x="540000" y="3316012"/>
          <a:ext cx="11111997" cy="34381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20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0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9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14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三个角上三个数的积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三个角上三个数的和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积与和的商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2_a7877"/>
                        </a:rPr>
                        <a:t>（－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4_3fe0a"/>
                        </a:rPr>
                        <a:t>）＋（－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sym typeface="_⨹_1_fb90e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sym typeface="_⨹_1_54ed6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170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FE271155-6CC3-8500-8745-1C3F39F7D084}"/>
              </a:ext>
            </a:extLst>
          </p:cNvPr>
          <p:cNvSpPr txBox="1"/>
          <p:nvPr/>
        </p:nvSpPr>
        <p:spPr>
          <a:xfrm>
            <a:off x="8726405" y="4839668"/>
            <a:ext cx="307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ctr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006D5A-5CED-3D6F-D31D-255DC8846B6D}"/>
              </a:ext>
            </a:extLst>
          </p:cNvPr>
          <p:cNvSpPr txBox="1"/>
          <p:nvPr/>
        </p:nvSpPr>
        <p:spPr>
          <a:xfrm>
            <a:off x="8726405" y="53151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39B103-A4D6-F376-E940-E3D5D7D9F884}"/>
              </a:ext>
            </a:extLst>
          </p:cNvPr>
          <p:cNvSpPr txBox="1"/>
          <p:nvPr/>
        </p:nvSpPr>
        <p:spPr>
          <a:xfrm>
            <a:off x="1543927" y="5854053"/>
            <a:ext cx="368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b90e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3AE1F83-B947-A476-018A-77AACC932484}"/>
              </a:ext>
            </a:extLst>
          </p:cNvPr>
          <p:cNvSpPr txBox="1"/>
          <p:nvPr/>
        </p:nvSpPr>
        <p:spPr>
          <a:xfrm>
            <a:off x="1543927" y="63295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CDBC85-2CB8-F542-7228-99FF1D387894}"/>
              </a:ext>
            </a:extLst>
          </p:cNvPr>
          <p:cNvSpPr txBox="1"/>
          <p:nvPr/>
        </p:nvSpPr>
        <p:spPr>
          <a:xfrm>
            <a:off x="5154133" y="5854053"/>
            <a:ext cx="368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4ed6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A959FD0-9EAD-B108-6834-6C2B1312BD3B}"/>
              </a:ext>
            </a:extLst>
          </p:cNvPr>
          <p:cNvSpPr txBox="1"/>
          <p:nvPr/>
        </p:nvSpPr>
        <p:spPr>
          <a:xfrm>
            <a:off x="5154133" y="632954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BEB0390-C45F-743C-0DE0-A48B848BD30B}"/>
              </a:ext>
            </a:extLst>
          </p:cNvPr>
          <p:cNvSpPr txBox="1"/>
          <p:nvPr/>
        </p:nvSpPr>
        <p:spPr>
          <a:xfrm>
            <a:off x="8750464" y="594695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4" name="yt_shape_11884"/>
          <p:cNvSpPr txBox="1"/>
          <p:nvPr/>
        </p:nvSpPr>
        <p:spPr>
          <a:xfrm>
            <a:off x="540000" y="900000"/>
            <a:ext cx="772166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请用你发现的规律求出图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B90A64-21AA-8CED-0356-FFB62F1E8E39}"/>
              </a:ext>
            </a:extLst>
          </p:cNvPr>
          <p:cNvSpPr txBox="1"/>
          <p:nvPr/>
        </p:nvSpPr>
        <p:spPr>
          <a:xfrm>
            <a:off x="449989" y="1328682"/>
            <a:ext cx="782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21D4E1-35DA-48DD-8FAF-BB296648CB06}"/>
              </a:ext>
            </a:extLst>
          </p:cNvPr>
          <p:cNvSpPr txBox="1"/>
          <p:nvPr/>
        </p:nvSpPr>
        <p:spPr>
          <a:xfrm>
            <a:off x="1271464" y="18041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yt_image_11879" title="H_83.34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720" y="2996952"/>
            <a:ext cx="5040560" cy="120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8" name="yt_shape_1179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97" name="yt_image_1179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0" name="yt_shape_11800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有理数的加减乘除混合运算</a:t>
            </a:r>
          </a:p>
        </p:txBody>
      </p:sp>
      <p:sp>
        <p:nvSpPr>
          <p:cNvPr id="11801" name="yt_shape_11801"/>
          <p:cNvSpPr txBox="1"/>
          <p:nvPr/>
        </p:nvSpPr>
        <p:spPr>
          <a:xfrm>
            <a:off x="540000" y="2102862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2" name="yt_table_118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647920"/>
              </p:ext>
            </p:extLst>
          </p:nvPr>
        </p:nvGraphicFramePr>
        <p:xfrm>
          <a:off x="540056" y="258216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sp>
        <p:nvSpPr>
          <p:cNvPr id="11804" name="yt_shape_11804"/>
          <p:cNvSpPr txBox="1"/>
          <p:nvPr/>
        </p:nvSpPr>
        <p:spPr>
          <a:xfrm>
            <a:off x="540000" y="3108336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05" name="yt_table_11805" title="H_10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0508591"/>
                  </p:ext>
                </p:extLst>
              </p:nvPr>
            </p:nvGraphicFramePr>
            <p:xfrm>
              <a:off x="540056" y="3587639"/>
              <a:ext cx="8425498" cy="1356043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  <a:gridCol w="3597275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05" name="yt_table_11805" descr="{&quot;rangeId&quot;:4,&quot;type&quot;:&quot;Option&quot;}" title="H_10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0508591"/>
                  </p:ext>
                </p:extLst>
              </p:nvPr>
            </p:nvGraphicFramePr>
            <p:xfrm>
              <a:off x="540056" y="3587639"/>
              <a:ext cx="8425498" cy="1277874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  <a:gridCol w="3597275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4401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40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57" r="-7440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407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06" name="yt_shape_11806"/>
          <p:cNvSpPr txBox="1"/>
          <p:nvPr/>
        </p:nvSpPr>
        <p:spPr>
          <a:xfrm>
            <a:off x="540000" y="4916019"/>
            <a:ext cx="86562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7" name="yt_table_118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47105"/>
              </p:ext>
            </p:extLst>
          </p:nvPr>
        </p:nvGraphicFramePr>
        <p:xfrm>
          <a:off x="540056" y="539532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pic>
        <p:nvPicPr>
          <p:cNvPr id="3" name="yt_shape_1722173770302">
            <a:extLst>
              <a:ext uri="{FF2B5EF4-FFF2-40B4-BE49-F238E27FC236}">
                <a16:creationId xmlns:a16="http://schemas.microsoft.com/office/drawing/2014/main" id="{E7DE569D-1E4E-9BE7-1685-A84658DD7F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2880BE-90F5-B315-3B5C-59EE2C2F8786}"/>
              </a:ext>
            </a:extLst>
          </p:cNvPr>
          <p:cNvSpPr txBox="1"/>
          <p:nvPr/>
        </p:nvSpPr>
        <p:spPr>
          <a:xfrm>
            <a:off x="5860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B97080-E772-4C8F-5DFA-EF4CE27F2A2C}"/>
              </a:ext>
            </a:extLst>
          </p:cNvPr>
          <p:cNvSpPr txBox="1"/>
          <p:nvPr/>
        </p:nvSpPr>
        <p:spPr>
          <a:xfrm>
            <a:off x="38789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606B78-2067-DA0F-E710-BF67F07C5D55}"/>
              </a:ext>
            </a:extLst>
          </p:cNvPr>
          <p:cNvSpPr txBox="1"/>
          <p:nvPr/>
        </p:nvSpPr>
        <p:spPr>
          <a:xfrm>
            <a:off x="8209689" y="48692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09" name="yt_shape_11809"/>
              <p:cNvSpPr txBox="1"/>
              <p:nvPr/>
            </p:nvSpPr>
            <p:spPr>
              <a:xfrm>
                <a:off x="540000" y="900000"/>
                <a:ext cx="5693866" cy="556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的和的倒数是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的倒数的和是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150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3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>
          <p:sp>
            <p:nvSpPr>
              <p:cNvPr id="11809" name="yt_shape_118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93866" cy="5560368"/>
              </a:xfrm>
              <a:prstGeom prst="rect">
                <a:avLst/>
              </a:prstGeom>
              <a:blipFill>
                <a:blip r:embed="rId2"/>
                <a:stretch>
                  <a:fillRect l="-3319" r="-2248" b="-2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F449D7-2ABF-7E47-7A5B-F45305EEFA62}"/>
              </a:ext>
            </a:extLst>
          </p:cNvPr>
          <p:cNvSpPr txBox="1"/>
          <p:nvPr/>
        </p:nvSpPr>
        <p:spPr>
          <a:xfrm>
            <a:off x="4783864" y="853194"/>
            <a:ext cx="9420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DC1AAD-0BC5-569A-8697-AD14E16C59A5}"/>
              </a:ext>
            </a:extLst>
          </p:cNvPr>
          <p:cNvSpPr txBox="1"/>
          <p:nvPr/>
        </p:nvSpPr>
        <p:spPr>
          <a:xfrm>
            <a:off x="5317264" y="1527056"/>
            <a:ext cx="6372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62E473-BDC3-2EBB-CB9C-29D0EE71836C}"/>
              </a:ext>
            </a:extLst>
          </p:cNvPr>
          <p:cNvSpPr txBox="1"/>
          <p:nvPr/>
        </p:nvSpPr>
        <p:spPr>
          <a:xfrm>
            <a:off x="449989" y="315189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3187BA-6D11-EBA2-6367-2CE36DC06CFB}"/>
              </a:ext>
            </a:extLst>
          </p:cNvPr>
          <p:cNvSpPr txBox="1"/>
          <p:nvPr/>
        </p:nvSpPr>
        <p:spPr>
          <a:xfrm>
            <a:off x="1631504" y="362738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9AC098-0BC4-57B6-B61C-BA6AA58E8198}"/>
                  </a:ext>
                </a:extLst>
              </p:cNvPr>
              <p:cNvSpPr txBox="1"/>
              <p:nvPr/>
            </p:nvSpPr>
            <p:spPr>
              <a:xfrm>
                <a:off x="449989" y="4784479"/>
                <a:ext cx="52711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, 'mathAnswerShape': 1}">
                <a:extLst>
                  <a:ext uri="{FF2B5EF4-FFF2-40B4-BE49-F238E27FC236}">
                    <a16:creationId xmlns:a16="http://schemas.microsoft.com/office/drawing/2014/main" id="{399AC098-0BC4-57B6-B61C-BA6AA58E8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4479"/>
                <a:ext cx="5271198" cy="769062"/>
              </a:xfrm>
              <a:prstGeom prst="rect">
                <a:avLst/>
              </a:prstGeom>
              <a:blipFill>
                <a:blip r:embed="rId3"/>
                <a:stretch>
                  <a:fillRect l="-185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0A3B097-6D06-5116-C9CB-FC2A933B859F}"/>
              </a:ext>
            </a:extLst>
          </p:cNvPr>
          <p:cNvSpPr txBox="1"/>
          <p:nvPr/>
        </p:nvSpPr>
        <p:spPr>
          <a:xfrm>
            <a:off x="1631504" y="545993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041DFC-7E75-5F62-111A-A5512B0FEB7F}"/>
              </a:ext>
            </a:extLst>
          </p:cNvPr>
          <p:cNvSpPr txBox="1"/>
          <p:nvPr/>
        </p:nvSpPr>
        <p:spPr>
          <a:xfrm>
            <a:off x="1631504" y="5935417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20" name="yt_shape_11820"/>
              <p:cNvSpPr txBox="1"/>
              <p:nvPr/>
            </p:nvSpPr>
            <p:spPr>
              <a:xfrm>
                <a:off x="540000" y="900000"/>
                <a:ext cx="4371389" cy="26867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20" name="yt_shape_11820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371389" cy="2686761"/>
              </a:xfrm>
              <a:prstGeom prst="rect">
                <a:avLst/>
              </a:prstGeom>
              <a:blipFill>
                <a:blip r:embed="rId2"/>
                <a:stretch>
                  <a:fillRect l="-4324" r="-3208" b="-2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DA34B4-AFC9-21C8-864D-B75C5B825118}"/>
                  </a:ext>
                </a:extLst>
              </p:cNvPr>
              <p:cNvSpPr txBox="1"/>
              <p:nvPr/>
            </p:nvSpPr>
            <p:spPr>
              <a:xfrm>
                <a:off x="449989" y="1528898"/>
                <a:ext cx="3899598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D1DA34B4-AFC9-21C8-864D-B75C5B8251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898"/>
                <a:ext cx="3899598" cy="769315"/>
              </a:xfrm>
              <a:prstGeom prst="rect">
                <a:avLst/>
              </a:prstGeom>
              <a:blipFill>
                <a:blip r:embed="rId3"/>
                <a:stretch>
                  <a:fillRect l="-250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18628F-4FF6-352B-B64A-DCFE08E54D74}"/>
                  </a:ext>
                </a:extLst>
              </p:cNvPr>
              <p:cNvSpPr txBox="1"/>
              <p:nvPr/>
            </p:nvSpPr>
            <p:spPr>
              <a:xfrm>
                <a:off x="1669188" y="2204601"/>
                <a:ext cx="2680399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18628F-4FF6-352B-B64A-DCFE08E54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8" y="2204601"/>
                <a:ext cx="2680399" cy="769316"/>
              </a:xfrm>
              <a:prstGeom prst="rect">
                <a:avLst/>
              </a:prstGeom>
              <a:blipFill>
                <a:blip r:embed="rId4"/>
                <a:stretch>
                  <a:fillRect l="-3636" r="-3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5926C5-6EDA-6C62-5AFC-CBE6E2E03BC1}"/>
                  </a:ext>
                </a:extLst>
              </p:cNvPr>
              <p:cNvSpPr txBox="1"/>
              <p:nvPr/>
            </p:nvSpPr>
            <p:spPr>
              <a:xfrm>
                <a:off x="1669188" y="2880305"/>
                <a:ext cx="1165924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5926C5-6EDA-6C62-5AFC-CBE6E2E03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8" y="2880305"/>
                <a:ext cx="1165924" cy="727278"/>
              </a:xfrm>
              <a:prstGeom prst="rect">
                <a:avLst/>
              </a:prstGeom>
              <a:blipFill>
                <a:blip r:embed="rId5"/>
                <a:stretch>
                  <a:fillRect l="-8377" r="-837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4" name="yt_shape_11824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用计算器计算</a:t>
            </a:r>
          </a:p>
        </p:txBody>
      </p:sp>
      <p:sp>
        <p:nvSpPr>
          <p:cNvPr id="11825" name="yt_shape_1182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用课本中介绍的计算器计算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按键顺序如下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babb"/>
              </a:rPr>
              <a:t>则计算器最后显示的结果应为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7" name="yt_table_118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064516"/>
              </p:ext>
            </p:extLst>
          </p:nvPr>
        </p:nvGraphicFramePr>
        <p:xfrm>
          <a:off x="540056" y="4118832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pic>
        <p:nvPicPr>
          <p:cNvPr id="11826" name="yt_image_11826_skip" title="H_138.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8252" y="2359000"/>
            <a:ext cx="9155064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770382">
            <a:extLst>
              <a:ext uri="{FF2B5EF4-FFF2-40B4-BE49-F238E27FC236}">
                <a16:creationId xmlns:a16="http://schemas.microsoft.com/office/drawing/2014/main" id="{A3ABFE38-C18D-DC10-19AC-3B8B4620DC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1ED1A9-99B0-2625-0EBF-32C324105C0C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9" name="yt_shape_11829"/>
          <p:cNvSpPr txBox="1"/>
          <p:nvPr/>
        </p:nvSpPr>
        <p:spPr>
          <a:xfrm>
            <a:off x="540000" y="900000"/>
            <a:ext cx="706744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结果保留两位小数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47C9A6-8192-C35E-1EAB-BBF2644014DB}"/>
              </a:ext>
            </a:extLst>
          </p:cNvPr>
          <p:cNvSpPr txBox="1"/>
          <p:nvPr/>
        </p:nvSpPr>
        <p:spPr>
          <a:xfrm>
            <a:off x="449989" y="1804170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681DB0-230C-0EF0-274E-4A2F1C7344DB}"/>
              </a:ext>
            </a:extLst>
          </p:cNvPr>
          <p:cNvSpPr txBox="1"/>
          <p:nvPr/>
        </p:nvSpPr>
        <p:spPr>
          <a:xfrm>
            <a:off x="449989" y="2755146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有理数运算的实际应用</a:t>
            </a:r>
          </a:p>
        </p:txBody>
      </p:sp>
      <p:sp>
        <p:nvSpPr>
          <p:cNvPr id="11835" name="yt_shape_11835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已知某快递公司的收费标准为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寄一件物品不超过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3f41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的部分每千克加收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圆圆在该快递公司寄一件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的物品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cdc5"/>
              </a:rPr>
              <a:t>需要付费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6" name="yt_table_118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22473"/>
              </p:ext>
            </p:extLst>
          </p:nvPr>
        </p:nvGraphicFramePr>
        <p:xfrm>
          <a:off x="540056" y="2839131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</a:tbl>
          </a:graphicData>
        </a:graphic>
      </p:graphicFrame>
      <p:sp>
        <p:nvSpPr>
          <p:cNvPr id="11838" name="yt_shape_11838"/>
          <p:cNvSpPr txBox="1"/>
          <p:nvPr/>
        </p:nvSpPr>
        <p:spPr>
          <a:xfrm>
            <a:off x="540119" y="33653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小明在山顶测得温度是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同一时刻小红在山脚测得温度是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5cfd"/>
              </a:rPr>
              <a:t>已知该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地区高度每增加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气温大约降低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则这座山峰的高度大约是多少米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839" name="yt_shape_11839"/>
          <p:cNvSpPr txBox="1"/>
          <p:nvPr/>
        </p:nvSpPr>
        <p:spPr>
          <a:xfrm>
            <a:off x="540000" y="4324737"/>
            <a:ext cx="75228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40" name="yt_shape_11840"/>
          <p:cNvSpPr txBox="1"/>
          <p:nvPr/>
        </p:nvSpPr>
        <p:spPr>
          <a:xfrm>
            <a:off x="540000" y="4804040"/>
            <a:ext cx="46246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这座山峰的高度大约是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770453">
            <a:extLst>
              <a:ext uri="{FF2B5EF4-FFF2-40B4-BE49-F238E27FC236}">
                <a16:creationId xmlns:a16="http://schemas.microsoft.com/office/drawing/2014/main" id="{3F33EA20-787D-4FDD-98E6-BCC649BDA7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AE5A53-34C0-1445-91A7-D31C13AD2151}"/>
              </a:ext>
            </a:extLst>
          </p:cNvPr>
          <p:cNvSpPr txBox="1"/>
          <p:nvPr/>
        </p:nvSpPr>
        <p:spPr>
          <a:xfrm>
            <a:off x="10597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262F1F-5C68-F840-85C7-9B9AD8620071}"/>
              </a:ext>
            </a:extLst>
          </p:cNvPr>
          <p:cNvSpPr txBox="1"/>
          <p:nvPr/>
        </p:nvSpPr>
        <p:spPr>
          <a:xfrm>
            <a:off x="449989" y="4277932"/>
            <a:ext cx="7630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029753-F804-6A7D-0A5C-19798D5AE9A1}"/>
              </a:ext>
            </a:extLst>
          </p:cNvPr>
          <p:cNvSpPr txBox="1"/>
          <p:nvPr/>
        </p:nvSpPr>
        <p:spPr>
          <a:xfrm>
            <a:off x="526189" y="4757234"/>
            <a:ext cx="4683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这座山峰的高度大约是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1" name="yt_shape_11841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忽视混合运算顺序而出错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42" name="yt_shape_11842"/>
              <p:cNvSpPr txBox="1"/>
              <p:nvPr/>
            </p:nvSpPr>
            <p:spPr>
              <a:xfrm>
                <a:off x="540000" y="1399565"/>
                <a:ext cx="6807954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842" name="yt_shape_11842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807954" cy="648575"/>
              </a:xfrm>
              <a:prstGeom prst="rect">
                <a:avLst/>
              </a:prstGeom>
              <a:blipFill>
                <a:blip r:embed="rId2"/>
                <a:stretch>
                  <a:fillRect l="-2778" r="-179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44" name="yt_table_11844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8965262"/>
                  </p:ext>
                </p:extLst>
              </p:nvPr>
            </p:nvGraphicFramePr>
            <p:xfrm>
              <a:off x="540056" y="2098928"/>
              <a:ext cx="8809992" cy="674878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275304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844" name="yt_table_11844" descr="{&quot;rangeId&quot;:15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8965262"/>
                  </p:ext>
                </p:extLst>
              </p:nvPr>
            </p:nvGraphicFramePr>
            <p:xfrm>
              <a:off x="540056" y="2098928"/>
              <a:ext cx="8809992" cy="6359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275304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1690" r="-15774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1239" r="-4867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770518">
            <a:extLst>
              <a:ext uri="{FF2B5EF4-FFF2-40B4-BE49-F238E27FC236}">
                <a16:creationId xmlns:a16="http://schemas.microsoft.com/office/drawing/2014/main" id="{354E1BFE-BBFF-9005-92C8-6E7F069641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59775A-4B9C-D097-EF03-8609B0C9E6AD}"/>
              </a:ext>
            </a:extLst>
          </p:cNvPr>
          <p:cNvSpPr txBox="1"/>
          <p:nvPr/>
        </p:nvSpPr>
        <p:spPr>
          <a:xfrm>
            <a:off x="6379302" y="1352759"/>
            <a:ext cx="383285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6" name="yt_shape_1184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45" name="yt_image_11845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8" name="yt_shape_11848"/>
          <p:cNvSpPr txBox="1"/>
          <p:nvPr/>
        </p:nvSpPr>
        <p:spPr>
          <a:xfrm>
            <a:off x="540000" y="1591869"/>
            <a:ext cx="91753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9" name="yt_table_118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440409"/>
              </p:ext>
            </p:extLst>
          </p:nvPr>
        </p:nvGraphicFramePr>
        <p:xfrm>
          <a:off x="540056" y="2071172"/>
          <a:ext cx="8419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51" name="yt_shape_11851"/>
              <p:cNvSpPr txBox="1"/>
              <p:nvPr/>
            </p:nvSpPr>
            <p:spPr>
              <a:xfrm>
                <a:off x="540120" y="2597343"/>
                <a:ext cx="11111999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表示两个数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规定新运算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e41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851" name="yt_shape_11851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597343"/>
                <a:ext cx="11111999" cy="1120371"/>
              </a:xfrm>
              <a:prstGeom prst="rect">
                <a:avLst/>
              </a:prstGeom>
              <a:blipFill>
                <a:blip r:embed="rId3"/>
                <a:stretch>
                  <a:fillRect l="-1701" t="-4348" r="-71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53" name="yt_table_118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370709"/>
              </p:ext>
            </p:extLst>
          </p:nvPr>
        </p:nvGraphicFramePr>
        <p:xfrm>
          <a:off x="540056" y="3768502"/>
          <a:ext cx="8876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855" name="yt_shape_11855"/>
              <p:cNvSpPr txBox="1"/>
              <p:nvPr/>
            </p:nvSpPr>
            <p:spPr>
              <a:xfrm>
                <a:off x="540119" y="4294673"/>
                <a:ext cx="11492915" cy="16696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59.34504"/>
                  </a:rPr>
                  <a:t/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59.3450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1855" name="yt_shape_118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94673"/>
                <a:ext cx="11492915" cy="1669688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1478B40-A577-8BD3-AD1F-A8EB9D8DEA98}"/>
              </a:ext>
            </a:extLst>
          </p:cNvPr>
          <p:cNvSpPr txBox="1"/>
          <p:nvPr/>
        </p:nvSpPr>
        <p:spPr>
          <a:xfrm>
            <a:off x="8706386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FE54C3-3538-A8F1-0460-91E88496164D}"/>
              </a:ext>
            </a:extLst>
          </p:cNvPr>
          <p:cNvSpPr txBox="1"/>
          <p:nvPr/>
        </p:nvSpPr>
        <p:spPr>
          <a:xfrm>
            <a:off x="8211396" y="3026025"/>
            <a:ext cx="400748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68745A-5C3C-A5BB-BCA6-04051A70A8A9}"/>
              </a:ext>
            </a:extLst>
          </p:cNvPr>
          <p:cNvSpPr txBox="1"/>
          <p:nvPr/>
        </p:nvSpPr>
        <p:spPr>
          <a:xfrm>
            <a:off x="10641477" y="4438805"/>
            <a:ext cx="1018287" cy="8472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c659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EEB451-7458-76B5-4A88-6FF420610E51}"/>
              </a:ext>
            </a:extLst>
          </p:cNvPr>
          <p:cNvSpPr txBox="1"/>
          <p:nvPr/>
        </p:nvSpPr>
        <p:spPr>
          <a:xfrm>
            <a:off x="450108" y="50015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1011</Words>
  <Application>Microsoft Office PowerPoint</Application>
  <PresentationFormat>宽屏</PresentationFormat>
  <Paragraphs>175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,isEnd</vt:lpstr>
      <vt:lpstr>_⨹_1_462c4,isEnd</vt:lpstr>
      <vt:lpstr>_⨹_1_54ed6</vt:lpstr>
      <vt:lpstr>_⨹_1_6e417</vt:lpstr>
      <vt:lpstr>_⨹_1_cc659</vt:lpstr>
      <vt:lpstr>_⨹_1_cf742</vt:lpstr>
      <vt:lpstr>_⨹_1_fb90e</vt:lpstr>
      <vt:lpstr>_⨹_13_1babb</vt:lpstr>
      <vt:lpstr>_⨹_2_45eb2,isEnd</vt:lpstr>
      <vt:lpstr>_⨹_2_83f41</vt:lpstr>
      <vt:lpstr>_⨹_2_a7877</vt:lpstr>
      <vt:lpstr>_⨹_3_76b7a</vt:lpstr>
      <vt:lpstr>_⨹_3_95cfd</vt:lpstr>
      <vt:lpstr>_⨹_4_2cdc5</vt:lpstr>
      <vt:lpstr>_⨹_4_3fe0a</vt:lpstr>
      <vt:lpstr>Finished</vt:lpstr>
      <vt:lpstr>W:6.005039,H:59.34504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