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6" r:id="rId7"/>
    <p:sldId id="377" r:id="rId8"/>
    <p:sldId id="380" r:id="rId9"/>
    <p:sldId id="383" r:id="rId10"/>
    <p:sldId id="385" r:id="rId11"/>
    <p:sldId id="388" r:id="rId12"/>
    <p:sldId id="393" r:id="rId13"/>
    <p:sldId id="39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9" name="yt_shape_1250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08" name="yt_image_1250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1" name="yt_shape_12511"/>
          <p:cNvSpPr txBox="1"/>
          <p:nvPr/>
        </p:nvSpPr>
        <p:spPr>
          <a:xfrm>
            <a:off x="540120" y="1597583"/>
            <a:ext cx="10910474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用运算符号把数或表示数的字母连接起来的式子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我们称这样的式子为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单独的一个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在含有字母的式子中如果出现乘号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通常将数放在字母前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027c,isEnd"/>
              </a:rPr>
              <a:t>乘号写作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或省略不写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可以写成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字母与字母相乘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相同字母写成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A283D1-2A62-71DA-4D02-3671339A8D26}"/>
              </a:ext>
            </a:extLst>
          </p:cNvPr>
          <p:cNvSpPr txBox="1"/>
          <p:nvPr/>
        </p:nvSpPr>
        <p:spPr>
          <a:xfrm>
            <a:off x="10584707" y="155077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9ee83"/>
              </a:rPr>
              <a:t>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F13693-76DC-3478-8D11-44285CE9F329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346BF0-F2D0-E924-D4E9-78F0FA74DFDB}"/>
              </a:ext>
            </a:extLst>
          </p:cNvPr>
          <p:cNvSpPr txBox="1"/>
          <p:nvPr/>
        </p:nvSpPr>
        <p:spPr>
          <a:xfrm>
            <a:off x="30409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FDAFA9-46A8-1821-248E-FA447A450B79}"/>
              </a:ext>
            </a:extLst>
          </p:cNvPr>
          <p:cNvSpPr txBox="1"/>
          <p:nvPr/>
        </p:nvSpPr>
        <p:spPr>
          <a:xfrm>
            <a:off x="4260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A54662-BF22-92DB-9573-31B64F4FB57F}"/>
              </a:ext>
            </a:extLst>
          </p:cNvPr>
          <p:cNvSpPr txBox="1"/>
          <p:nvPr/>
        </p:nvSpPr>
        <p:spPr>
          <a:xfrm>
            <a:off x="1059708" y="2977241"/>
            <a:ext cx="58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3FE553-3CFA-99A7-AA60-B2E94100BCBD}"/>
              </a:ext>
            </a:extLst>
          </p:cNvPr>
          <p:cNvSpPr txBox="1"/>
          <p:nvPr/>
        </p:nvSpPr>
        <p:spPr>
          <a:xfrm>
            <a:off x="6065096" y="2977241"/>
            <a:ext cx="918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C84A45-B3BE-7C59-7AD5-CEB265FF6971}"/>
              </a:ext>
            </a:extLst>
          </p:cNvPr>
          <p:cNvSpPr txBox="1"/>
          <p:nvPr/>
        </p:nvSpPr>
        <p:spPr>
          <a:xfrm>
            <a:off x="7412882" y="2977241"/>
            <a:ext cx="81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F73517-8C98-D4A8-3884-29D99DB7B513}"/>
              </a:ext>
            </a:extLst>
          </p:cNvPr>
          <p:cNvSpPr txBox="1"/>
          <p:nvPr/>
        </p:nvSpPr>
        <p:spPr>
          <a:xfrm>
            <a:off x="5784108" y="345272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79714D-B4C5-A23B-10B7-F7EB9AD6EFD5}"/>
              </a:ext>
            </a:extLst>
          </p:cNvPr>
          <p:cNvSpPr txBox="1"/>
          <p:nvPr/>
        </p:nvSpPr>
        <p:spPr>
          <a:xfrm>
            <a:off x="9781432" y="3452729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3" name="yt_shape_12563"/>
          <p:cNvSpPr txBox="1"/>
          <p:nvPr/>
        </p:nvSpPr>
        <p:spPr>
          <a:xfrm>
            <a:off x="540000" y="900000"/>
            <a:ext cx="82266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64" name="yt_table_125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51751"/>
              </p:ext>
            </p:extLst>
          </p:nvPr>
        </p:nvGraphicFramePr>
        <p:xfrm>
          <a:off x="540056" y="1379303"/>
          <a:ext cx="5046981" cy="950976"/>
        </p:xfrm>
        <a:graphic>
          <a:graphicData uri="http://schemas.openxmlformats.org/drawingml/2006/table">
            <a:tbl>
              <a:tblPr/>
              <a:tblGrid>
                <a:gridCol w="279431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sp>
        <p:nvSpPr>
          <p:cNvPr id="12566" name="yt_shape_12566"/>
          <p:cNvSpPr txBox="1"/>
          <p:nvPr/>
        </p:nvSpPr>
        <p:spPr>
          <a:xfrm>
            <a:off x="540119" y="2380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请你为代数式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赋予一个实际意义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567" name="yt_shape_12567"/>
          <p:cNvSpPr txBox="1"/>
          <p:nvPr/>
        </p:nvSpPr>
        <p:spPr>
          <a:xfrm>
            <a:off x="540119" y="33402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下列图形都是由同样大小的灰色正方形纸片组成的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b208,isEnd"/>
              </a:rPr>
              <a:t>张灰色正方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张灰色正方形纸片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张灰色正方形纸片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3af,isEnd"/>
              </a:rPr>
              <a:t>按此规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律排列下去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Times New Roman" pitchFamily="1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中灰色正方形纸片的张数为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568" name="yt_image_1256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144" y="4808546"/>
            <a:ext cx="4775711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867600">
            <a:extLst>
              <a:ext uri="{FF2B5EF4-FFF2-40B4-BE49-F238E27FC236}">
                <a16:creationId xmlns:a16="http://schemas.microsoft.com/office/drawing/2014/main" id="{6D6CBD39-C305-8034-BBAB-20555CBBF1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19" y="4409695"/>
            <a:ext cx="187517" cy="1875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C496D5-730B-BE65-E540-0F0ACE46ED86}"/>
              </a:ext>
            </a:extLst>
          </p:cNvPr>
          <p:cNvSpPr txBox="1"/>
          <p:nvPr/>
        </p:nvSpPr>
        <p:spPr>
          <a:xfrm>
            <a:off x="77842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0B55BE-F048-3D1F-D522-BFFCCC77D2FF}"/>
              </a:ext>
            </a:extLst>
          </p:cNvPr>
          <p:cNvSpPr txBox="1"/>
          <p:nvPr/>
        </p:nvSpPr>
        <p:spPr>
          <a:xfrm>
            <a:off x="6930282" y="2306304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一支钢笔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一支铅笔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02e3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B8B237-800D-3A38-3C6A-E3CD491E5136}"/>
              </a:ext>
            </a:extLst>
          </p:cNvPr>
          <p:cNvSpPr txBox="1"/>
          <p:nvPr/>
        </p:nvSpPr>
        <p:spPr>
          <a:xfrm>
            <a:off x="450108" y="2809539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红买了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支钢笔和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支铅笔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共付了多少元钱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？（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82181-279A-1D03-8A63-B74F20DD01AC}"/>
              </a:ext>
            </a:extLst>
          </p:cNvPr>
          <p:cNvSpPr txBox="1"/>
          <p:nvPr/>
        </p:nvSpPr>
        <p:spPr>
          <a:xfrm>
            <a:off x="6733432" y="4244462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0" name="yt_shape_12570"/>
              <p:cNvSpPr txBox="1"/>
              <p:nvPr/>
            </p:nvSpPr>
            <p:spPr>
              <a:xfrm>
                <a:off x="540119" y="900000"/>
                <a:ext cx="11492915" cy="4834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由于某种产品的原料涨价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厂家决定对产品进行提价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现有三种方案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方案一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第一次提价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第二次提价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方案二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第一次提价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第二次提价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方案三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第一、二次提价均为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已知该产品提价前的价格为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是不相等的正数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f0c47"/>
                  </a:rPr>
                  <a:t>请用代数式表示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用这三种方案提价后该产品的价格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方案一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方案二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方案三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70" name="yt_shape_12570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34400"/>
              </a:xfrm>
              <a:prstGeom prst="rect">
                <a:avLst/>
              </a:prstGeom>
              <a:blipFill>
                <a:blip r:embed="rId2"/>
                <a:stretch>
                  <a:fillRect l="-1645" t="-1135" b="-1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4797F2-8EEF-2E73-E0A1-BC9BD48A5404}"/>
              </a:ext>
            </a:extLst>
          </p:cNvPr>
          <p:cNvSpPr txBox="1"/>
          <p:nvPr/>
        </p:nvSpPr>
        <p:spPr>
          <a:xfrm>
            <a:off x="450108" y="3981903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623266-5E21-8B12-D691-E4ADC263AA86}"/>
              </a:ext>
            </a:extLst>
          </p:cNvPr>
          <p:cNvSpPr txBox="1"/>
          <p:nvPr/>
        </p:nvSpPr>
        <p:spPr>
          <a:xfrm>
            <a:off x="450108" y="4457391"/>
            <a:ext cx="588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400633-58F4-519C-B89F-F895D4C09933}"/>
                  </a:ext>
                </a:extLst>
              </p:cNvPr>
              <p:cNvSpPr txBox="1"/>
              <p:nvPr/>
            </p:nvSpPr>
            <p:spPr>
              <a:xfrm>
                <a:off x="450108" y="4932880"/>
                <a:ext cx="4646104" cy="8015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方案三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, 'pageBreak': True}">
                <a:extLst>
                  <a:ext uri="{FF2B5EF4-FFF2-40B4-BE49-F238E27FC236}">
                    <a16:creationId xmlns:a16="http://schemas.microsoft.com/office/drawing/2014/main" id="{DA400633-58F4-519C-B89F-F895D4C09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32880"/>
                <a:ext cx="4646104" cy="801573"/>
              </a:xfrm>
              <a:prstGeom prst="rect">
                <a:avLst/>
              </a:prstGeom>
              <a:blipFill>
                <a:blip r:embed="rId3"/>
                <a:stretch>
                  <a:fillRect l="-2100" r="-2100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1" name="yt_shape_1258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80" name="yt_image_1258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3" name="yt_shape_12583"/>
          <p:cNvSpPr txBox="1"/>
          <p:nvPr/>
        </p:nvSpPr>
        <p:spPr>
          <a:xfrm>
            <a:off x="540120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池塘边有一块长为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3347"/>
              </a:rPr>
              <a:t>米的长方形土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现在将其余三面留出宽都是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中间余下的长方形部分做菜地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36f8"/>
              </a:rPr>
              <a:t>用代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584" name="yt_image_12584" title="H_103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865" y="3173034"/>
            <a:ext cx="240626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6" name="yt_shape_12586"/>
          <p:cNvSpPr txBox="1"/>
          <p:nvPr/>
        </p:nvSpPr>
        <p:spPr>
          <a:xfrm>
            <a:off x="540000" y="4534554"/>
            <a:ext cx="846706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菜地的长为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菜地的面积为多少平方米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菜地的面积为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1C26E6-C416-840E-4C2B-B39E9508323D}"/>
              </a:ext>
            </a:extLst>
          </p:cNvPr>
          <p:cNvSpPr txBox="1"/>
          <p:nvPr/>
        </p:nvSpPr>
        <p:spPr>
          <a:xfrm>
            <a:off x="3040789" y="448774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881D40-0668-DDE7-8F14-4884C843F84B}"/>
              </a:ext>
            </a:extLst>
          </p:cNvPr>
          <p:cNvSpPr txBox="1"/>
          <p:nvPr/>
        </p:nvSpPr>
        <p:spPr>
          <a:xfrm>
            <a:off x="6471377" y="448774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5527CE-584D-74F6-84E2-0706C47A0920}"/>
              </a:ext>
            </a:extLst>
          </p:cNvPr>
          <p:cNvSpPr txBox="1"/>
          <p:nvPr/>
        </p:nvSpPr>
        <p:spPr>
          <a:xfrm>
            <a:off x="449989" y="5438724"/>
            <a:ext cx="6736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菜地的面积为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5" name="yt_shape_1251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14" name="yt_image_1251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7" name="yt_shape_12517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代数式的概念及书写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40000" y="2102862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9" name="yt_table_125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0373"/>
              </p:ext>
            </p:extLst>
          </p:nvPr>
        </p:nvGraphicFramePr>
        <p:xfrm>
          <a:off x="540056" y="2582165"/>
          <a:ext cx="4092575" cy="1901952"/>
        </p:xfrm>
        <a:graphic>
          <a:graphicData uri="http://schemas.openxmlformats.org/drawingml/2006/table">
            <a:tbl>
              <a:tblPr/>
              <a:tblGrid>
                <a:gridCol w="4092575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可以表示任意数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21" name="yt_shape_12521"/>
              <p:cNvSpPr txBox="1"/>
              <p:nvPr/>
            </p:nvSpPr>
            <p:spPr>
              <a:xfrm>
                <a:off x="540000" y="4534485"/>
                <a:ext cx="10897022" cy="605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是代数式的共有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521" name="yt_shape_1252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4485"/>
                <a:ext cx="10897022" cy="605359"/>
              </a:xfrm>
              <a:prstGeom prst="rect">
                <a:avLst/>
              </a:prstGeom>
              <a:blipFill>
                <a:blip r:embed="rId3"/>
                <a:stretch>
                  <a:fillRect l="-1735" r="-727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23" name="yt_table_125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421258"/>
              </p:ext>
            </p:extLst>
          </p:nvPr>
        </p:nvGraphicFramePr>
        <p:xfrm>
          <a:off x="540056" y="519063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pic>
        <p:nvPicPr>
          <p:cNvPr id="3" name="yt_shape_1722173867012">
            <a:extLst>
              <a:ext uri="{FF2B5EF4-FFF2-40B4-BE49-F238E27FC236}">
                <a16:creationId xmlns:a16="http://schemas.microsoft.com/office/drawing/2014/main" id="{4815075D-D3E3-028D-1B4D-B6E58060DA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B118F4-1712-B360-8EA4-6F10F00EE2A8}"/>
              </a:ext>
            </a:extLst>
          </p:cNvPr>
          <p:cNvSpPr txBox="1"/>
          <p:nvPr/>
        </p:nvSpPr>
        <p:spPr>
          <a:xfrm>
            <a:off x="3878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784A6C-2817-BB89-2C59-82C5B4F8D5DC}"/>
              </a:ext>
            </a:extLst>
          </p:cNvPr>
          <p:cNvSpPr txBox="1"/>
          <p:nvPr/>
        </p:nvSpPr>
        <p:spPr>
          <a:xfrm>
            <a:off x="10411361" y="4487679"/>
            <a:ext cx="400748" cy="6931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25" name="yt_shape_12525"/>
              <p:cNvSpPr txBox="1"/>
              <p:nvPr/>
            </p:nvSpPr>
            <p:spPr>
              <a:xfrm>
                <a:off x="540120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370e5"/>
                  </a:rPr>
                  <a:t>其中符合代数式书写要求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25" name="yt_shape_1252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27" name="yt_table_125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30299"/>
              </p:ext>
            </p:extLst>
          </p:nvPr>
        </p:nvGraphicFramePr>
        <p:xfrm>
          <a:off x="540056" y="205730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29" name="yt_shape_12529"/>
              <p:cNvSpPr txBox="1"/>
              <p:nvPr/>
            </p:nvSpPr>
            <p:spPr>
              <a:xfrm>
                <a:off x="540000" y="2583480"/>
                <a:ext cx="7463582" cy="15726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指出下列各式中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哪些不是代数式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①④⑤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是代数式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②③⑥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不是代数式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29" name="yt_shape_12529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3480"/>
                <a:ext cx="7463582" cy="1572610"/>
              </a:xfrm>
              <a:prstGeom prst="rect">
                <a:avLst/>
              </a:prstGeom>
              <a:blipFill>
                <a:blip r:embed="rId3"/>
                <a:stretch>
                  <a:fillRect l="-2533" t="-3488" r="-1471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F36CC3-703C-82A9-EDC8-376B4248ADF6}"/>
              </a:ext>
            </a:extLst>
          </p:cNvPr>
          <p:cNvSpPr txBox="1"/>
          <p:nvPr/>
        </p:nvSpPr>
        <p:spPr>
          <a:xfrm>
            <a:off x="1669309" y="15246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38A311-C44F-1CB5-1579-6CE64A52EAE5}"/>
              </a:ext>
            </a:extLst>
          </p:cNvPr>
          <p:cNvSpPr txBox="1"/>
          <p:nvPr/>
        </p:nvSpPr>
        <p:spPr>
          <a:xfrm>
            <a:off x="449989" y="3686024"/>
            <a:ext cx="581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②③⑥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不是代数式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" name="yt_shape_12533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534" name="yt_shape_12534"/>
          <p:cNvSpPr txBox="1"/>
          <p:nvPr/>
        </p:nvSpPr>
        <p:spPr>
          <a:xfrm>
            <a:off x="540000" y="1399565"/>
            <a:ext cx="8938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5" name="yt_table_125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6612"/>
              </p:ext>
            </p:extLst>
          </p:nvPr>
        </p:nvGraphicFramePr>
        <p:xfrm>
          <a:off x="540056" y="1878868"/>
          <a:ext cx="6451918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sp>
        <p:nvSpPr>
          <p:cNvPr id="12537" name="yt_shape_12537"/>
          <p:cNvSpPr txBox="1"/>
          <p:nvPr/>
        </p:nvSpPr>
        <p:spPr>
          <a:xfrm>
            <a:off x="540119" y="2880422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若长方形的一边用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e648"/>
              </a:rPr>
              <a:t>则长方形的面积为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8" name="yt_table_125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734264"/>
              </p:ext>
            </p:extLst>
          </p:nvPr>
        </p:nvGraphicFramePr>
        <p:xfrm>
          <a:off x="540056" y="3839857"/>
          <a:ext cx="6645593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pic>
        <p:nvPicPr>
          <p:cNvPr id="3" name="yt_shape_1722173867091">
            <a:extLst>
              <a:ext uri="{FF2B5EF4-FFF2-40B4-BE49-F238E27FC236}">
                <a16:creationId xmlns:a16="http://schemas.microsoft.com/office/drawing/2014/main" id="{A1C0C2B8-E1DB-5D4B-1D21-E3A4063E2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29A699-C2DC-7096-EF21-49D0F6506B39}"/>
              </a:ext>
            </a:extLst>
          </p:cNvPr>
          <p:cNvSpPr txBox="1"/>
          <p:nvPr/>
        </p:nvSpPr>
        <p:spPr>
          <a:xfrm>
            <a:off x="84890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0DDC94-DF2E-37F5-F9CE-EFC94076E127}"/>
              </a:ext>
            </a:extLst>
          </p:cNvPr>
          <p:cNvSpPr txBox="1"/>
          <p:nvPr/>
        </p:nvSpPr>
        <p:spPr>
          <a:xfrm>
            <a:off x="1059708" y="3309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0" name="yt_shape_1254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元旦在中国也被称为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阳历年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为庆祝元旦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郑州某商场举行促销活动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506f"/>
              </a:rPr>
              <a:t>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消费超过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所购买的商品按原价打八折后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e0e2"/>
              </a:rPr>
              <a:t>若某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商品的原价为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则活动期间购买该商品实际付的钱数是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1" name="yt_table_125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636874"/>
              </p:ext>
            </p:extLst>
          </p:nvPr>
        </p:nvGraphicFramePr>
        <p:xfrm>
          <a:off x="540056" y="2339566"/>
          <a:ext cx="7929880" cy="950976"/>
        </p:xfrm>
        <a:graphic>
          <a:graphicData uri="http://schemas.openxmlformats.org/drawingml/2006/table">
            <a:tbl>
              <a:tblPr/>
              <a:tblGrid>
                <a:gridCol w="432943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677867-8FDB-3E27-7E34-CCB4A966ADC4}"/>
              </a:ext>
            </a:extLst>
          </p:cNvPr>
          <p:cNvSpPr txBox="1"/>
          <p:nvPr/>
        </p:nvSpPr>
        <p:spPr>
          <a:xfrm>
            <a:off x="10511683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3" name="yt_shape_1254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一个两位数的个位上的数是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十位上的数是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列式表示这个两位数为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某船在静水中的航行速度为每小时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水流速度为每小时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650d,isEnd"/>
              </a:rPr>
              <a:t>轮船顺水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航行的速度是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逆水航行的速度是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8BFE94-303D-F8B2-3540-7364200896DD}"/>
              </a:ext>
            </a:extLst>
          </p:cNvPr>
          <p:cNvSpPr txBox="1"/>
          <p:nvPr/>
        </p:nvSpPr>
        <p:spPr>
          <a:xfrm>
            <a:off x="10775207" y="853194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260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796F92-0771-E19A-A159-AC378050BA0B}"/>
              </a:ext>
            </a:extLst>
          </p:cNvPr>
          <p:cNvSpPr txBox="1"/>
          <p:nvPr/>
        </p:nvSpPr>
        <p:spPr>
          <a:xfrm>
            <a:off x="450108" y="1328682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5AEBC6-5744-F254-658C-229418795146}"/>
              </a:ext>
            </a:extLst>
          </p:cNvPr>
          <p:cNvSpPr txBox="1"/>
          <p:nvPr/>
        </p:nvSpPr>
        <p:spPr>
          <a:xfrm>
            <a:off x="2583708" y="2279658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EB5604-04C0-3FB7-25CD-3E96C220F1C9}"/>
              </a:ext>
            </a:extLst>
          </p:cNvPr>
          <p:cNvSpPr txBox="1"/>
          <p:nvPr/>
        </p:nvSpPr>
        <p:spPr>
          <a:xfrm>
            <a:off x="8344746" y="2279658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5" name="yt_shape_12545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000" y="1399565"/>
            <a:ext cx="6208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的正确含义是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7" name="yt_table_125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234558"/>
              </p:ext>
            </p:extLst>
          </p:nvPr>
        </p:nvGraphicFramePr>
        <p:xfrm>
          <a:off x="540056" y="1878868"/>
          <a:ext cx="3074988" cy="1901952"/>
        </p:xfrm>
        <a:graphic>
          <a:graphicData uri="http://schemas.openxmlformats.org/drawingml/2006/table">
            <a:tbl>
              <a:tblPr/>
              <a:tblGrid>
                <a:gridCol w="3074988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pic>
        <p:nvPicPr>
          <p:cNvPr id="3" name="yt_shape_1722173867166">
            <a:extLst>
              <a:ext uri="{FF2B5EF4-FFF2-40B4-BE49-F238E27FC236}">
                <a16:creationId xmlns:a16="http://schemas.microsoft.com/office/drawing/2014/main" id="{CFD7645C-FF70-E507-17A5-53D5746FF6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3D309E-98FA-4C5D-46AC-490C22BC7FC9}"/>
              </a:ext>
            </a:extLst>
          </p:cNvPr>
          <p:cNvSpPr txBox="1"/>
          <p:nvPr/>
        </p:nvSpPr>
        <p:spPr>
          <a:xfrm>
            <a:off x="5785577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549"/>
          <p:cNvSpPr txBox="1"/>
          <p:nvPr/>
        </p:nvSpPr>
        <p:spPr>
          <a:xfrm>
            <a:off x="540119" y="40050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体育委员带了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元钱去买体育用品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已知一个篮球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d87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表示的实际意义是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B9E4D2-6AF0-2391-C6A5-E9BE6FC9B154}"/>
              </a:ext>
            </a:extLst>
          </p:cNvPr>
          <p:cNvSpPr txBox="1"/>
          <p:nvPr/>
        </p:nvSpPr>
        <p:spPr>
          <a:xfrm>
            <a:off x="3680671" y="4433746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体育委员买了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个篮球后剩余的费用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因混淆平方和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的平方而出错</a:t>
            </a:r>
          </a:p>
        </p:txBody>
      </p:sp>
      <p:sp>
        <p:nvSpPr>
          <p:cNvPr id="12551" name="yt_shape_12551"/>
          <p:cNvSpPr txBox="1"/>
          <p:nvPr/>
        </p:nvSpPr>
        <p:spPr>
          <a:xfrm>
            <a:off x="540000" y="1399565"/>
            <a:ext cx="66027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表述代数式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2" name="yt_table_125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72715"/>
              </p:ext>
            </p:extLst>
          </p:nvPr>
        </p:nvGraphicFramePr>
        <p:xfrm>
          <a:off x="540056" y="1878868"/>
          <a:ext cx="3586163" cy="1901952"/>
        </p:xfrm>
        <a:graphic>
          <a:graphicData uri="http://schemas.openxmlformats.org/drawingml/2006/table">
            <a:tbl>
              <a:tblPr/>
              <a:tblGrid>
                <a:gridCol w="358616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两数的平方差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差的平方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两数的平方差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pic>
        <p:nvPicPr>
          <p:cNvPr id="3" name="yt_shape_1722173867272">
            <a:extLst>
              <a:ext uri="{FF2B5EF4-FFF2-40B4-BE49-F238E27FC236}">
                <a16:creationId xmlns:a16="http://schemas.microsoft.com/office/drawing/2014/main" id="{3050A29B-D759-A65B-16C8-2257AA9F5F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6B2F5F-96DF-5D05-3C53-1DF1877E65BE}"/>
              </a:ext>
            </a:extLst>
          </p:cNvPr>
          <p:cNvSpPr txBox="1"/>
          <p:nvPr/>
        </p:nvSpPr>
        <p:spPr>
          <a:xfrm>
            <a:off x="61586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5" name="yt_shape_1255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54" name="yt_image_12554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7" name="yt_shape_12557"/>
          <p:cNvSpPr txBox="1"/>
          <p:nvPr/>
        </p:nvSpPr>
        <p:spPr>
          <a:xfrm>
            <a:off x="540000" y="1591869"/>
            <a:ext cx="60721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不能用代数式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表示含义的是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8" name="yt_table_125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32360"/>
              </p:ext>
            </p:extLst>
          </p:nvPr>
        </p:nvGraphicFramePr>
        <p:xfrm>
          <a:off x="540056" y="2071172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表示一本书的价格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可以表示买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本这种书的价格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若某公园成人票价是儿童票价的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儿童票价为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可以表示成人票价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一辆汽车每分钟行驶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行驶两分钟共行驶了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表示正方形的边长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可以表示正方形的面积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12560" name="yt_shape_12560"/>
          <p:cNvSpPr txBox="1"/>
          <p:nvPr/>
        </p:nvSpPr>
        <p:spPr>
          <a:xfrm>
            <a:off x="540119" y="402349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2" name="yt_table_12562_skip" title="H_5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2747165"/>
                  </p:ext>
                </p:extLst>
              </p:nvPr>
            </p:nvGraphicFramePr>
            <p:xfrm>
              <a:off x="540056" y="4502795"/>
              <a:ext cx="8275511" cy="682308"/>
            </p:xfrm>
            <a:graphic>
              <a:graphicData uri="http://schemas.openxmlformats.org/drawingml/2006/table">
                <a:tbl>
                  <a:tblPr/>
                  <a:tblGrid>
                    <a:gridCol w="222980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7426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2217674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453769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62" name="yt_table_12562_skip" descr="{&quot;rangeId&quot;:20,&quot;type&quot;:&quot;Option&quot;,&quot;drawing&quot;:[&quot;yt_image_12561&quot;]}" title="H_5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2747165"/>
                  </p:ext>
                </p:extLst>
              </p:nvPr>
            </p:nvGraphicFramePr>
            <p:xfrm>
              <a:off x="540056" y="4502795"/>
              <a:ext cx="8275511" cy="642938"/>
            </p:xfrm>
            <a:graphic>
              <a:graphicData uri="http://schemas.openxmlformats.org/drawingml/2006/table">
                <a:tbl>
                  <a:tblPr/>
                  <a:tblGrid>
                    <a:gridCol w="222980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7426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2217674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453769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6429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131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846" r="-15461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692" r="-65659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8619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561" name="yt_image_12561_skip" title="H_109.71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688" y="4816160"/>
            <a:ext cx="237490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B08D3A-DADA-E8F7-64A9-834B9F30330E}"/>
              </a:ext>
            </a:extLst>
          </p:cNvPr>
          <p:cNvSpPr txBox="1"/>
          <p:nvPr/>
        </p:nvSpPr>
        <p:spPr>
          <a:xfrm>
            <a:off x="5633177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57A675-B346-ABC7-8184-C43024CF3AF2}"/>
              </a:ext>
            </a:extLst>
          </p:cNvPr>
          <p:cNvSpPr txBox="1"/>
          <p:nvPr/>
        </p:nvSpPr>
        <p:spPr>
          <a:xfrm>
            <a:off x="10713296" y="39766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1127</Words>
  <Application>Microsoft Office PowerPoint</Application>
  <PresentationFormat>宽屏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,isEnd</vt:lpstr>
      <vt:lpstr>_⨹_1_602e3</vt:lpstr>
      <vt:lpstr>_⨹_1_b7d87,isEnd</vt:lpstr>
      <vt:lpstr>_⨹_1_c2601</vt:lpstr>
      <vt:lpstr>_⨹_11_370e5</vt:lpstr>
      <vt:lpstr>_⨹_2_2e0e2</vt:lpstr>
      <vt:lpstr>_⨹_2_936f8</vt:lpstr>
      <vt:lpstr>_⨹_2_9ee83</vt:lpstr>
      <vt:lpstr>_⨹_2_d506f</vt:lpstr>
      <vt:lpstr>_⨹_3_663af,isEnd</vt:lpstr>
      <vt:lpstr>_⨹_4_0027c,isEnd</vt:lpstr>
      <vt:lpstr>_⨹_4_8650d,isEnd</vt:lpstr>
      <vt:lpstr>_⨹_5_bb208,isEnd</vt:lpstr>
      <vt:lpstr>_⨹_6_b3347</vt:lpstr>
      <vt:lpstr>_⨹_7_f0c47</vt:lpstr>
      <vt:lpstr>_⨹_8_3e648</vt:lpstr>
      <vt:lpstr>Finished</vt:lpstr>
      <vt:lpstr>W:3.755039,H:37.44,isEnd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