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3" r:id="rId6"/>
    <p:sldId id="377" r:id="rId7"/>
    <p:sldId id="379" r:id="rId8"/>
    <p:sldId id="383" r:id="rId9"/>
    <p:sldId id="387" r:id="rId10"/>
    <p:sldId id="389" r:id="rId11"/>
    <p:sldId id="390" r:id="rId12"/>
    <p:sldId id="393" r:id="rId13"/>
    <p:sldId id="392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7" name="yt_shape_1075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56" name="yt_image_10756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9" name="yt_shape_10759"/>
          <p:cNvSpPr txBox="1"/>
          <p:nvPr/>
        </p:nvSpPr>
        <p:spPr>
          <a:xfrm>
            <a:off x="540119" y="1597583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两数相加时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首先确定和的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再确定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7075,isEnd"/>
              </a:rPr>
              <a:t>最后将绝对值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相加或相减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根据有理数加法法则填写运算过程中的符号和结果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0254E7-EF91-B081-F00C-18F3FA3C4CA0}"/>
              </a:ext>
            </a:extLst>
          </p:cNvPr>
          <p:cNvSpPr txBox="1"/>
          <p:nvPr/>
        </p:nvSpPr>
        <p:spPr>
          <a:xfrm>
            <a:off x="47935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F8BE3F-DC53-EBDD-B813-32F9AF0E5F42}"/>
              </a:ext>
            </a:extLst>
          </p:cNvPr>
          <p:cNvSpPr txBox="1"/>
          <p:nvPr/>
        </p:nvSpPr>
        <p:spPr>
          <a:xfrm>
            <a:off x="723190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29E6CB-EBB5-A748-8237-04DE5BC8B796}"/>
              </a:ext>
            </a:extLst>
          </p:cNvPr>
          <p:cNvSpPr txBox="1"/>
          <p:nvPr/>
        </p:nvSpPr>
        <p:spPr>
          <a:xfrm>
            <a:off x="6088908" y="297724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D3531A-5E6B-964A-7629-71780DDA0DDB}"/>
              </a:ext>
            </a:extLst>
          </p:cNvPr>
          <p:cNvSpPr txBox="1"/>
          <p:nvPr/>
        </p:nvSpPr>
        <p:spPr>
          <a:xfrm>
            <a:off x="4260108" y="345272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58AD85-2261-5487-C7D1-144554555CD5}"/>
              </a:ext>
            </a:extLst>
          </p:cNvPr>
          <p:cNvSpPr txBox="1"/>
          <p:nvPr/>
        </p:nvSpPr>
        <p:spPr>
          <a:xfrm>
            <a:off x="6698507" y="34527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2A5164-9BAB-D345-E5AB-0E1DC193F6BE}"/>
              </a:ext>
            </a:extLst>
          </p:cNvPr>
          <p:cNvSpPr txBox="1"/>
          <p:nvPr/>
        </p:nvSpPr>
        <p:spPr>
          <a:xfrm>
            <a:off x="3498108" y="392821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D433B9-1C7C-6809-C791-173D9F4A77F7}"/>
              </a:ext>
            </a:extLst>
          </p:cNvPr>
          <p:cNvSpPr txBox="1"/>
          <p:nvPr/>
        </p:nvSpPr>
        <p:spPr>
          <a:xfrm>
            <a:off x="6088908" y="392821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8312817-4E21-7B25-7266-570E5DFDA581}"/>
              </a:ext>
            </a:extLst>
          </p:cNvPr>
          <p:cNvSpPr txBox="1"/>
          <p:nvPr/>
        </p:nvSpPr>
        <p:spPr>
          <a:xfrm>
            <a:off x="3345708" y="440370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DAD752-5A8E-F9A1-4C86-C047F22197A6}"/>
              </a:ext>
            </a:extLst>
          </p:cNvPr>
          <p:cNvSpPr txBox="1"/>
          <p:nvPr/>
        </p:nvSpPr>
        <p:spPr>
          <a:xfrm>
            <a:off x="5784108" y="440370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0EE54B-64FE-02F7-023D-8EEF77E0E131}"/>
              </a:ext>
            </a:extLst>
          </p:cNvPr>
          <p:cNvSpPr txBox="1"/>
          <p:nvPr/>
        </p:nvSpPr>
        <p:spPr>
          <a:xfrm>
            <a:off x="3802908" y="487919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3" name="yt_shape_1083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32" name="yt_image_10832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35" name="yt_shape_10835"/>
          <p:cNvSpPr txBox="1"/>
          <p:nvPr/>
        </p:nvSpPr>
        <p:spPr>
          <a:xfrm>
            <a:off x="540119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南南的妈妈是一个炒股迷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上周五又到股市去买了股票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2c84"/>
              </a:rPr>
              <a:t>根据他们的对话解决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0836" name="yt_table_1083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670471"/>
              </p:ext>
            </p:extLst>
          </p:nvPr>
        </p:nvGraphicFramePr>
        <p:xfrm>
          <a:off x="540000" y="2692902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0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20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20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20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579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每股涨跌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38" name="yt_shape_10838"/>
          <p:cNvSpPr txBox="1"/>
          <p:nvPr/>
        </p:nvSpPr>
        <p:spPr>
          <a:xfrm>
            <a:off x="540000" y="4096508"/>
            <a:ext cx="507831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星期二收盘时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每股是多少元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星期二收盘时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每股是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840" name="yt_image_10840" title="H_144.2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6040" y="4128096"/>
            <a:ext cx="5018830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D0B5F9-DF9B-6725-6044-49434654206C}"/>
              </a:ext>
            </a:extLst>
          </p:cNvPr>
          <p:cNvSpPr txBox="1"/>
          <p:nvPr/>
        </p:nvSpPr>
        <p:spPr>
          <a:xfrm>
            <a:off x="449989" y="4525190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星期二收盘时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每股是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2" name="yt_shape_10842"/>
          <p:cNvSpPr txBox="1"/>
          <p:nvPr/>
        </p:nvSpPr>
        <p:spPr>
          <a:xfrm>
            <a:off x="540000" y="900000"/>
            <a:ext cx="784830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本周内最高价是每股多少元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最低价是每股多少元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星期一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星期二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星期三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星期四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星期五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yt_shape_10848"/>
          <p:cNvSpPr txBox="1"/>
          <p:nvPr/>
        </p:nvSpPr>
        <p:spPr>
          <a:xfrm>
            <a:off x="540120" y="3928182"/>
            <a:ext cx="10740456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本周内最高价是星期二的每股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 smtClean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sym typeface="_⨹_1_53885"/>
              </a:rPr>
              <a:t>，</a:t>
            </a:r>
            <a:r>
              <a:rPr lang="zh-CN" altLang="zh-CN" sz="2400" b="0" i="0" u="none" dirty="0" smtClean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最低价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是星期五的每股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849" name="yt_image_10849" title="H_144.2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6040" y="1648093"/>
            <a:ext cx="5018830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6B6837-B58D-6A4C-5A1E-19BB5779C1D3}"/>
              </a:ext>
            </a:extLst>
          </p:cNvPr>
          <p:cNvSpPr txBox="1"/>
          <p:nvPr/>
        </p:nvSpPr>
        <p:spPr>
          <a:xfrm>
            <a:off x="449989" y="1328682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星期一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FCD6F2-FEFA-C0DB-E097-C4709BBD45F9}"/>
              </a:ext>
            </a:extLst>
          </p:cNvPr>
          <p:cNvSpPr txBox="1"/>
          <p:nvPr/>
        </p:nvSpPr>
        <p:spPr>
          <a:xfrm>
            <a:off x="449989" y="1804170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星期二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C66A9C-9314-4AAA-5D8E-8070CF57CE5B}"/>
              </a:ext>
            </a:extLst>
          </p:cNvPr>
          <p:cNvSpPr txBox="1"/>
          <p:nvPr/>
        </p:nvSpPr>
        <p:spPr>
          <a:xfrm>
            <a:off x="449989" y="2279658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星期三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40B694-5CEC-4D0F-C5CD-06D3A0B695B0}"/>
              </a:ext>
            </a:extLst>
          </p:cNvPr>
          <p:cNvSpPr txBox="1"/>
          <p:nvPr/>
        </p:nvSpPr>
        <p:spPr>
          <a:xfrm>
            <a:off x="449989" y="2755146"/>
            <a:ext cx="559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星期四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7F47D1-1728-2E1A-1C9C-110290D581CE}"/>
              </a:ext>
            </a:extLst>
          </p:cNvPr>
          <p:cNvSpPr txBox="1"/>
          <p:nvPr/>
        </p:nvSpPr>
        <p:spPr>
          <a:xfrm>
            <a:off x="449989" y="3230634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星期五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2" name="yt_shape_10852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851" name="yt_image_108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4" name="yt_shape_10854"/>
          <p:cNvSpPr txBox="1"/>
          <p:nvPr/>
        </p:nvSpPr>
        <p:spPr>
          <a:xfrm>
            <a:off x="540000" y="1456018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异号两数相加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易忽略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先确定符号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再计算绝对值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cb7d0"/>
              </a:rPr>
              <a:t>从而丢掉符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导致错误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7" name="yt_shape_1076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66" name="yt_image_1076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9" name="yt_shape_10769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有理数的加法法则</a:t>
            </a:r>
          </a:p>
        </p:txBody>
      </p:sp>
      <p:sp>
        <p:nvSpPr>
          <p:cNvPr id="10770" name="yt_shape_10770"/>
          <p:cNvSpPr txBox="1"/>
          <p:nvPr/>
        </p:nvSpPr>
        <p:spPr>
          <a:xfrm>
            <a:off x="540000" y="2102862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71" name="yt_table_1077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602427"/>
              </p:ext>
            </p:extLst>
          </p:nvPr>
        </p:nvGraphicFramePr>
        <p:xfrm>
          <a:off x="540056" y="2582165"/>
          <a:ext cx="8876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</a:tbl>
          </a:graphicData>
        </a:graphic>
      </p:graphicFrame>
      <p:sp>
        <p:nvSpPr>
          <p:cNvPr id="10773" name="yt_shape_10773"/>
          <p:cNvSpPr txBox="1"/>
          <p:nvPr/>
        </p:nvSpPr>
        <p:spPr>
          <a:xfrm>
            <a:off x="540000" y="3108336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计算结果为正的是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74" name="yt_table_107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40718"/>
              </p:ext>
            </p:extLst>
          </p:nvPr>
        </p:nvGraphicFramePr>
        <p:xfrm>
          <a:off x="540056" y="3587639"/>
          <a:ext cx="7614286" cy="950976"/>
        </p:xfrm>
        <a:graphic>
          <a:graphicData uri="http://schemas.openxmlformats.org/drawingml/2006/table">
            <a:tbl>
              <a:tblPr/>
              <a:tblGrid>
                <a:gridCol w="498062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</a:tbl>
          </a:graphicData>
        </a:graphic>
      </p:graphicFrame>
      <p:sp>
        <p:nvSpPr>
          <p:cNvPr id="10776" name="yt_shape_10776"/>
          <p:cNvSpPr txBox="1"/>
          <p:nvPr/>
        </p:nvSpPr>
        <p:spPr>
          <a:xfrm>
            <a:off x="540000" y="4589193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77" name="yt_table_107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986446"/>
              </p:ext>
            </p:extLst>
          </p:nvPr>
        </p:nvGraphicFramePr>
        <p:xfrm>
          <a:off x="540056" y="5068496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</a:tbl>
          </a:graphicData>
        </a:graphic>
      </p:graphicFrame>
      <p:pic>
        <p:nvPicPr>
          <p:cNvPr id="3" name="yt_shape_1722173641126">
            <a:extLst>
              <a:ext uri="{FF2B5EF4-FFF2-40B4-BE49-F238E27FC236}">
                <a16:creationId xmlns:a16="http://schemas.microsoft.com/office/drawing/2014/main" id="{668C2347-0712-D2FC-A33F-CB7FCB4708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32F059-B171-BEA4-663B-1087A0D5A0F4}"/>
              </a:ext>
            </a:extLst>
          </p:cNvPr>
          <p:cNvSpPr txBox="1"/>
          <p:nvPr/>
        </p:nvSpPr>
        <p:spPr>
          <a:xfrm>
            <a:off x="63173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4A28CF-4E28-E129-D4EE-24F34AD65E9D}"/>
              </a:ext>
            </a:extLst>
          </p:cNvPr>
          <p:cNvSpPr txBox="1"/>
          <p:nvPr/>
        </p:nvSpPr>
        <p:spPr>
          <a:xfrm>
            <a:off x="5707789" y="30615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EBF62E-727E-7425-A217-7E73653482E1}"/>
              </a:ext>
            </a:extLst>
          </p:cNvPr>
          <p:cNvSpPr txBox="1"/>
          <p:nvPr/>
        </p:nvSpPr>
        <p:spPr>
          <a:xfrm>
            <a:off x="5707789" y="45423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79" name="yt_shape_10779"/>
              <p:cNvSpPr txBox="1"/>
              <p:nvPr/>
            </p:nvSpPr>
            <p:spPr>
              <a:xfrm>
                <a:off x="540000" y="900000"/>
                <a:ext cx="4001095" cy="53787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79" name="yt_shape_10779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01095" cy="5378717"/>
              </a:xfrm>
              <a:prstGeom prst="rect">
                <a:avLst/>
              </a:prstGeom>
              <a:blipFill>
                <a:blip r:embed="rId2"/>
                <a:stretch>
                  <a:fillRect l="-4726" t="-1020" r="-3659" b="-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201278-394D-1F6A-0936-EC35B4B338A9}"/>
              </a:ext>
            </a:extLst>
          </p:cNvPr>
          <p:cNvSpPr txBox="1"/>
          <p:nvPr/>
        </p:nvSpPr>
        <p:spPr>
          <a:xfrm>
            <a:off x="449989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71E073-400D-C920-BD01-B34F9CE3007B}"/>
              </a:ext>
            </a:extLst>
          </p:cNvPr>
          <p:cNvSpPr txBox="1"/>
          <p:nvPr/>
        </p:nvSpPr>
        <p:spPr>
          <a:xfrm>
            <a:off x="1663993" y="227965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E8A41E-8B6F-818B-C736-5E3DA985A721}"/>
              </a:ext>
            </a:extLst>
          </p:cNvPr>
          <p:cNvSpPr txBox="1"/>
          <p:nvPr/>
        </p:nvSpPr>
        <p:spPr>
          <a:xfrm>
            <a:off x="449989" y="323063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59DC2B-0FDF-7985-628D-EE5A299A1B71}"/>
              </a:ext>
            </a:extLst>
          </p:cNvPr>
          <p:cNvSpPr txBox="1"/>
          <p:nvPr/>
        </p:nvSpPr>
        <p:spPr>
          <a:xfrm>
            <a:off x="1663993" y="3706122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560C61-D70D-66C4-9F88-C1F5D0C41AD3}"/>
                  </a:ext>
                </a:extLst>
              </p:cNvPr>
              <p:cNvSpPr txBox="1"/>
              <p:nvPr/>
            </p:nvSpPr>
            <p:spPr>
              <a:xfrm>
                <a:off x="449989" y="4863791"/>
                <a:ext cx="3370961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hasSerialNum': 1}">
                <a:extLst>
                  <a:ext uri="{FF2B5EF4-FFF2-40B4-BE49-F238E27FC236}">
                    <a16:creationId xmlns:a16="http://schemas.microsoft.com/office/drawing/2014/main" id="{EB560C61-D70D-66C4-9F88-C1F5D0C41A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3791"/>
                <a:ext cx="3370961" cy="775792"/>
              </a:xfrm>
              <a:prstGeom prst="rect">
                <a:avLst/>
              </a:prstGeom>
              <a:blipFill>
                <a:blip r:embed="rId3"/>
                <a:stretch>
                  <a:fillRect l="-2893" r="-2712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DE34943-A921-B2B5-3185-A1D0D4FE9BD0}"/>
                  </a:ext>
                </a:extLst>
              </p:cNvPr>
              <p:cNvSpPr txBox="1"/>
              <p:nvPr/>
            </p:nvSpPr>
            <p:spPr>
              <a:xfrm>
                <a:off x="1663993" y="5545971"/>
                <a:ext cx="1165924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DE34943-A921-B2B5-3185-A1D0D4FE9B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3993" y="5545971"/>
                <a:ext cx="1165924" cy="727533"/>
              </a:xfrm>
              <a:prstGeom prst="rect">
                <a:avLst/>
              </a:prstGeom>
              <a:blipFill>
                <a:blip r:embed="rId4"/>
                <a:stretch>
                  <a:fillRect l="-8377" r="-8377" b="-1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8" name="yt_shape_10788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有理数加法的应用</a:t>
            </a:r>
          </a:p>
        </p:txBody>
      </p:sp>
      <p:sp>
        <p:nvSpPr>
          <p:cNvPr id="10789" name="yt_shape_10789"/>
          <p:cNvSpPr txBox="1"/>
          <p:nvPr/>
        </p:nvSpPr>
        <p:spPr>
          <a:xfrm>
            <a:off x="540000" y="1399565"/>
            <a:ext cx="7377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咸宁市中考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90" name="yt_table_107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32111"/>
              </p:ext>
            </p:extLst>
          </p:nvPr>
        </p:nvGraphicFramePr>
        <p:xfrm>
          <a:off x="540056" y="1878868"/>
          <a:ext cx="9060816" cy="475488"/>
        </p:xfrm>
        <a:graphic>
          <a:graphicData uri="http://schemas.openxmlformats.org/drawingml/2006/table">
            <a:tbl>
              <a:tblPr/>
              <a:tblGrid>
                <a:gridCol w="2735580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sp>
        <p:nvSpPr>
          <p:cNvPr id="10792" name="yt_shape_10792"/>
          <p:cNvSpPr txBox="1"/>
          <p:nvPr/>
        </p:nvSpPr>
        <p:spPr>
          <a:xfrm>
            <a:off x="540119" y="24050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规定向东为正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向西为负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一物体向西运动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再向东运动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d40d"/>
              </a:rPr>
              <a:t>两次运动的结果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列式表示为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93" name="yt_table_107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793310"/>
              </p:ext>
            </p:extLst>
          </p:nvPr>
        </p:nvGraphicFramePr>
        <p:xfrm>
          <a:off x="540056" y="3364474"/>
          <a:ext cx="8696961" cy="950976"/>
        </p:xfrm>
        <a:graphic>
          <a:graphicData uri="http://schemas.openxmlformats.org/drawingml/2006/table">
            <a:tbl>
              <a:tblPr/>
              <a:tblGrid>
                <a:gridCol w="5148898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3548063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sp>
        <p:nvSpPr>
          <p:cNvPr id="10795" name="yt_shape_10795"/>
          <p:cNvSpPr txBox="1"/>
          <p:nvPr/>
        </p:nvSpPr>
        <p:spPr>
          <a:xfrm>
            <a:off x="540000" y="4366028"/>
            <a:ext cx="10700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地的海拔为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地的海拔为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641203">
            <a:extLst>
              <a:ext uri="{FF2B5EF4-FFF2-40B4-BE49-F238E27FC236}">
                <a16:creationId xmlns:a16="http://schemas.microsoft.com/office/drawing/2014/main" id="{E9133899-FA41-3AAE-23C1-8829194CC3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61E653-CB64-8582-E7F5-F4579A8E90F5}"/>
              </a:ext>
            </a:extLst>
          </p:cNvPr>
          <p:cNvSpPr txBox="1"/>
          <p:nvPr/>
        </p:nvSpPr>
        <p:spPr>
          <a:xfrm>
            <a:off x="69428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6EB5AE-679F-31EF-56EB-41DADD65FE96}"/>
              </a:ext>
            </a:extLst>
          </p:cNvPr>
          <p:cNvSpPr txBox="1"/>
          <p:nvPr/>
        </p:nvSpPr>
        <p:spPr>
          <a:xfrm>
            <a:off x="2583708" y="28337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0AB1C6-2544-5850-A228-78F63369D747}"/>
              </a:ext>
            </a:extLst>
          </p:cNvPr>
          <p:cNvSpPr txBox="1"/>
          <p:nvPr/>
        </p:nvSpPr>
        <p:spPr>
          <a:xfrm>
            <a:off x="9743214" y="43192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6" name="yt_shape_10796"/>
          <p:cNvSpPr txBox="1"/>
          <p:nvPr/>
        </p:nvSpPr>
        <p:spPr>
          <a:xfrm>
            <a:off x="540000" y="900000"/>
            <a:ext cx="713656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对异号两数相加的法则理解不透彻而出错</a:t>
            </a:r>
          </a:p>
        </p:txBody>
      </p:sp>
      <p:sp>
        <p:nvSpPr>
          <p:cNvPr id="10797" name="yt_shape_10797"/>
          <p:cNvSpPr txBox="1"/>
          <p:nvPr/>
        </p:nvSpPr>
        <p:spPr>
          <a:xfrm>
            <a:off x="540000" y="1399565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798" name="yt_shape_10798"/>
          <p:cNvSpPr txBox="1"/>
          <p:nvPr/>
        </p:nvSpPr>
        <p:spPr>
          <a:xfrm>
            <a:off x="540000" y="1878868"/>
            <a:ext cx="400109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3" name="yt_shape_1722173641265">
            <a:extLst>
              <a:ext uri="{FF2B5EF4-FFF2-40B4-BE49-F238E27FC236}">
                <a16:creationId xmlns:a16="http://schemas.microsoft.com/office/drawing/2014/main" id="{BD8B3D90-446F-62DC-1483-B655E712BA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1870FC-7C5D-6BDF-F85F-0461402E619F}"/>
              </a:ext>
            </a:extLst>
          </p:cNvPr>
          <p:cNvSpPr txBox="1"/>
          <p:nvPr/>
        </p:nvSpPr>
        <p:spPr>
          <a:xfrm>
            <a:off x="449989" y="183206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2CEFD9-EF9E-2B25-2BFE-229431D73D95}"/>
              </a:ext>
            </a:extLst>
          </p:cNvPr>
          <p:cNvSpPr txBox="1"/>
          <p:nvPr/>
        </p:nvSpPr>
        <p:spPr>
          <a:xfrm>
            <a:off x="1703512" y="2307550"/>
            <a:ext cx="1282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0" name="yt_shape_1080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99" name="yt_image_10799" title="H_50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2" name="yt_shape_10802"/>
          <p:cNvSpPr txBox="1"/>
          <p:nvPr/>
        </p:nvSpPr>
        <p:spPr>
          <a:xfrm>
            <a:off x="540119" y="1591869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绍兴市中考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04" name="yt_table_1080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381752"/>
              </p:ext>
            </p:extLst>
          </p:nvPr>
        </p:nvGraphicFramePr>
        <p:xfrm>
          <a:off x="540056" y="2071172"/>
          <a:ext cx="6080761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1862138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p:pic>
        <p:nvPicPr>
          <p:cNvPr id="10803" name="yt_image_10803_skip" title="H_34.9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43103" y="2071172"/>
            <a:ext cx="3007042" cy="4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6" name="yt_shape_10806"/>
          <p:cNvSpPr txBox="1"/>
          <p:nvPr/>
        </p:nvSpPr>
        <p:spPr>
          <a:xfrm>
            <a:off x="540000" y="3072726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任意两个数之和的最大值为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07" name="yt_table_108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857623"/>
              </p:ext>
            </p:extLst>
          </p:nvPr>
        </p:nvGraphicFramePr>
        <p:xfrm>
          <a:off x="540056" y="3552029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</a:tbl>
          </a:graphicData>
        </a:graphic>
      </p:graphicFrame>
      <p:sp>
        <p:nvSpPr>
          <p:cNvPr id="10809" name="yt_shape_10809"/>
          <p:cNvSpPr txBox="1"/>
          <p:nvPr/>
        </p:nvSpPr>
        <p:spPr>
          <a:xfrm>
            <a:off x="540000" y="4078200"/>
            <a:ext cx="72133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如果两个数的和是正数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10" name="yt_table_1081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082395"/>
              </p:ext>
            </p:extLst>
          </p:nvPr>
        </p:nvGraphicFramePr>
        <p:xfrm>
          <a:off x="540056" y="4557503"/>
          <a:ext cx="5283200" cy="1901952"/>
        </p:xfrm>
        <a:graphic>
          <a:graphicData uri="http://schemas.openxmlformats.org/drawingml/2006/table">
            <a:tbl>
              <a:tblPr/>
              <a:tblGrid>
                <a:gridCol w="5283200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一个为正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一个为零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一正一负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且正数的绝对值较大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必属上面三种情况之一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8186631-9DE9-994A-B4DD-EDA2A54EC74B}"/>
              </a:ext>
            </a:extLst>
          </p:cNvPr>
          <p:cNvSpPr txBox="1"/>
          <p:nvPr/>
        </p:nvSpPr>
        <p:spPr>
          <a:xfrm>
            <a:off x="10660907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96CC07-A52C-323D-D60E-2F8D2CEB2E86}"/>
              </a:ext>
            </a:extLst>
          </p:cNvPr>
          <p:cNvSpPr txBox="1"/>
          <p:nvPr/>
        </p:nvSpPr>
        <p:spPr>
          <a:xfrm>
            <a:off x="9060589" y="30259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01E401-AB38-3E03-AA5D-EFC505B1CC2C}"/>
              </a:ext>
            </a:extLst>
          </p:cNvPr>
          <p:cNvSpPr txBox="1"/>
          <p:nvPr/>
        </p:nvSpPr>
        <p:spPr>
          <a:xfrm>
            <a:off x="6763286" y="40313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2" name="yt_shape_10812"/>
          <p:cNvSpPr txBox="1"/>
          <p:nvPr/>
        </p:nvSpPr>
        <p:spPr>
          <a:xfrm>
            <a:off x="540119" y="900000"/>
            <a:ext cx="1117250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关注数学文化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中国人最先使用负数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魏晋时期的数学家刘徽在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正负术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94ca,isEnd"/>
              </a:rPr>
              <a:t>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注文中指出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可将算筹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小棍形状的记数工具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正放表示正数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斜放表示负数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1309,isEnd"/>
              </a:rPr>
              <a:t>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根据刘徽的这种表示法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可推算图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中所得数值为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813" name="yt_image_10813" title="H_100.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1406" y="2491930"/>
            <a:ext cx="392918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5" name="yt_shape_10815"/>
          <p:cNvSpPr txBox="1"/>
          <p:nvPr/>
        </p:nvSpPr>
        <p:spPr>
          <a:xfrm>
            <a:off x="540000" y="3820310"/>
            <a:ext cx="1007968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的相反数是最大的负整数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是最小的正整数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E8694B-DE1B-75EC-29E8-E645FB7406CD}"/>
              </a:ext>
            </a:extLst>
          </p:cNvPr>
          <p:cNvSpPr txBox="1"/>
          <p:nvPr/>
        </p:nvSpPr>
        <p:spPr>
          <a:xfrm>
            <a:off x="9594107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28414F-063C-6AE9-0D33-AE09FA97789C}"/>
              </a:ext>
            </a:extLst>
          </p:cNvPr>
          <p:cNvSpPr txBox="1"/>
          <p:nvPr/>
        </p:nvSpPr>
        <p:spPr>
          <a:xfrm>
            <a:off x="7390539" y="377350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F3C5FF-F500-9097-8117-CEAEFA24772B}"/>
              </a:ext>
            </a:extLst>
          </p:cNvPr>
          <p:cNvSpPr txBox="1"/>
          <p:nvPr/>
        </p:nvSpPr>
        <p:spPr>
          <a:xfrm>
            <a:off x="7231789" y="424899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EC950E-582B-97EA-F1BF-306359590ACE}"/>
              </a:ext>
            </a:extLst>
          </p:cNvPr>
          <p:cNvSpPr txBox="1"/>
          <p:nvPr/>
        </p:nvSpPr>
        <p:spPr>
          <a:xfrm>
            <a:off x="9822589" y="472448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19" name="yt_shape_10819"/>
              <p:cNvSpPr txBox="1"/>
              <p:nvPr/>
            </p:nvSpPr>
            <p:spPr>
              <a:xfrm>
                <a:off x="540000" y="1331286"/>
                <a:ext cx="5068695" cy="40410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19" name="yt_shape_108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1286"/>
                <a:ext cx="5068695" cy="4041043"/>
              </a:xfrm>
              <a:prstGeom prst="rect">
                <a:avLst/>
              </a:prstGeom>
              <a:blipFill>
                <a:blip r:embed="rId2"/>
                <a:stretch>
                  <a:fillRect l="-3730" r="-2647" b="-10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2980CC9-3545-A9CD-DCB4-A0B3C9FDCE92}"/>
                  </a:ext>
                </a:extLst>
              </p:cNvPr>
              <p:cNvSpPr txBox="1"/>
              <p:nvPr/>
            </p:nvSpPr>
            <p:spPr>
              <a:xfrm>
                <a:off x="449989" y="1959930"/>
                <a:ext cx="352336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2980CC9-3545-A9CD-DCB4-A0B3C9FDCE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59930"/>
                <a:ext cx="3523361" cy="769061"/>
              </a:xfrm>
              <a:prstGeom prst="rect">
                <a:avLst/>
              </a:prstGeom>
              <a:blipFill>
                <a:blip r:embed="rId3"/>
                <a:stretch>
                  <a:fillRect l="-2768" r="-259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CDDA3A-97D1-29A9-4A25-86F0DE908B6E}"/>
                  </a:ext>
                </a:extLst>
              </p:cNvPr>
              <p:cNvSpPr txBox="1"/>
              <p:nvPr/>
            </p:nvSpPr>
            <p:spPr>
              <a:xfrm>
                <a:off x="1672948" y="2635379"/>
                <a:ext cx="1470724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CDDA3A-97D1-29A9-4A25-86F0DE908B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948" y="2635379"/>
                <a:ext cx="1470724" cy="767030"/>
              </a:xfrm>
              <a:prstGeom prst="rect">
                <a:avLst/>
              </a:prstGeom>
              <a:blipFill>
                <a:blip r:embed="rId4"/>
                <a:stretch>
                  <a:fillRect l="-6198" r="-661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B781C5-B2DA-152F-07B3-9B809E78493D}"/>
                  </a:ext>
                </a:extLst>
              </p:cNvPr>
              <p:cNvSpPr txBox="1"/>
              <p:nvPr/>
            </p:nvSpPr>
            <p:spPr>
              <a:xfrm>
                <a:off x="449989" y="3981262"/>
                <a:ext cx="37567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B781C5-B2DA-152F-07B3-9B809E7849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81262"/>
                <a:ext cx="3756723" cy="766077"/>
              </a:xfrm>
              <a:prstGeom prst="rect">
                <a:avLst/>
              </a:prstGeom>
              <a:blipFill>
                <a:blip r:embed="rId5"/>
                <a:stretch>
                  <a:fillRect l="-2597" r="-259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EBF6F1-3112-C1B4-7CBF-A51E0DD9A50C}"/>
                  </a:ext>
                </a:extLst>
              </p:cNvPr>
              <p:cNvSpPr txBox="1"/>
              <p:nvPr/>
            </p:nvSpPr>
            <p:spPr>
              <a:xfrm>
                <a:off x="1672948" y="4653727"/>
                <a:ext cx="11659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EBF6F1-3112-C1B4-7CBF-A51E0DD9A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948" y="4653727"/>
                <a:ext cx="1165924" cy="726326"/>
              </a:xfrm>
              <a:prstGeom prst="rect">
                <a:avLst/>
              </a:prstGeom>
              <a:blipFill>
                <a:blip r:embed="rId6"/>
                <a:stretch>
                  <a:fillRect l="-7813" r="-8333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449989" y="764704"/>
            <a:ext cx="580158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7" name="yt_shape_10827"/>
          <p:cNvSpPr txBox="1"/>
          <p:nvPr/>
        </p:nvSpPr>
        <p:spPr>
          <a:xfrm>
            <a:off x="540000" y="900000"/>
            <a:ext cx="5232202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EE3D96-24BF-04C0-B73B-774940D27D99}"/>
              </a:ext>
            </a:extLst>
          </p:cNvPr>
          <p:cNvSpPr txBox="1"/>
          <p:nvPr/>
        </p:nvSpPr>
        <p:spPr>
          <a:xfrm>
            <a:off x="449989" y="180417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8FB9C6-0E49-3672-F1D6-33A639FB82EF}"/>
              </a:ext>
            </a:extLst>
          </p:cNvPr>
          <p:cNvSpPr txBox="1"/>
          <p:nvPr/>
        </p:nvSpPr>
        <p:spPr>
          <a:xfrm>
            <a:off x="449989" y="227965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72D229-175E-1F9C-5089-86A568CD44B2}"/>
              </a:ext>
            </a:extLst>
          </p:cNvPr>
          <p:cNvSpPr txBox="1"/>
          <p:nvPr/>
        </p:nvSpPr>
        <p:spPr>
          <a:xfrm>
            <a:off x="449989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E6C036-8CA5-6AE2-E0F5-991384E6BCB0}"/>
              </a:ext>
            </a:extLst>
          </p:cNvPr>
          <p:cNvSpPr txBox="1"/>
          <p:nvPr/>
        </p:nvSpPr>
        <p:spPr>
          <a:xfrm>
            <a:off x="449989" y="370612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21EE77-C849-D377-05DF-730155EC6DAE}"/>
              </a:ext>
            </a:extLst>
          </p:cNvPr>
          <p:cNvSpPr txBox="1"/>
          <p:nvPr/>
        </p:nvSpPr>
        <p:spPr>
          <a:xfrm>
            <a:off x="449989" y="418161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791626-6849-FAB0-B630-15ED55C789E4}"/>
              </a:ext>
            </a:extLst>
          </p:cNvPr>
          <p:cNvSpPr txBox="1"/>
          <p:nvPr/>
        </p:nvSpPr>
        <p:spPr>
          <a:xfrm>
            <a:off x="449989" y="465709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1086</Words>
  <Application>Microsoft Office PowerPoint</Application>
  <PresentationFormat>宽屏</PresentationFormat>
  <Paragraphs>164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4" baseType="lpstr">
      <vt:lpstr>,isEnd</vt:lpstr>
      <vt:lpstr>_⨹_1_194ca,isEnd</vt:lpstr>
      <vt:lpstr>_⨹_1_53885</vt:lpstr>
      <vt:lpstr>_⨹_1_c1309,isEnd</vt:lpstr>
      <vt:lpstr>_⨹_5_cb7d0</vt:lpstr>
      <vt:lpstr>_⨹_6_47075,isEnd</vt:lpstr>
      <vt:lpstr>_⨹_7_0d40d</vt:lpstr>
      <vt:lpstr>_⨹_9_f2c84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2024-07-28T15:20:54Z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