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76" r:id="rId6"/>
    <p:sldId id="379" r:id="rId7"/>
    <p:sldId id="380" r:id="rId8"/>
    <p:sldId id="381" r:id="rId9"/>
    <p:sldId id="383" r:id="rId10"/>
    <p:sldId id="385" r:id="rId11"/>
    <p:sldId id="388" r:id="rId12"/>
    <p:sldId id="390" r:id="rId13"/>
    <p:sldId id="396" r:id="rId14"/>
    <p:sldId id="40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-760" y="-9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3" name="yt_shape_15663"/>
          <p:cNvSpPr txBox="1"/>
          <p:nvPr/>
        </p:nvSpPr>
        <p:spPr>
          <a:xfrm>
            <a:off x="540000" y="900000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5662" name="yt_image_156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8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65" name="yt_shape_15665"/>
          <p:cNvSpPr txBox="1"/>
          <p:nvPr/>
        </p:nvSpPr>
        <p:spPr>
          <a:xfrm>
            <a:off x="540000" y="155873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几何图形的认识</a:t>
            </a:r>
          </a:p>
        </p:txBody>
      </p:sp>
      <p:sp>
        <p:nvSpPr>
          <p:cNvPr id="15666" name="yt_shape_15666"/>
          <p:cNvSpPr txBox="1"/>
          <p:nvPr/>
        </p:nvSpPr>
        <p:spPr>
          <a:xfrm>
            <a:off x="540000" y="2058295"/>
            <a:ext cx="104563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从前面看得到的平面图形是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5667" name="yt_image_156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5807" y="2689962"/>
            <a:ext cx="4520385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69" name="yt_shape_15669"/>
          <p:cNvSpPr txBox="1"/>
          <p:nvPr/>
        </p:nvSpPr>
        <p:spPr>
          <a:xfrm>
            <a:off x="540000" y="3585240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左边的平面图形绕轴旋转一周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可以得到的立体图形是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5670" name="yt_image_1567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4679" y="4216907"/>
            <a:ext cx="4622641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305835">
            <a:extLst>
              <a:ext uri="{FF2B5EF4-FFF2-40B4-BE49-F238E27FC236}">
                <a16:creationId xmlns:a16="http://schemas.microsoft.com/office/drawing/2014/main" id="{3C216FCE-77D2-EED9-E2B9-A56EBFE0A5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51D13D-2F08-26FE-2059-A6E95339FE88}"/>
              </a:ext>
            </a:extLst>
          </p:cNvPr>
          <p:cNvSpPr txBox="1"/>
          <p:nvPr/>
        </p:nvSpPr>
        <p:spPr>
          <a:xfrm>
            <a:off x="9974989" y="20114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695CA8-5555-CE58-8F39-0843603BD651}"/>
              </a:ext>
            </a:extLst>
          </p:cNvPr>
          <p:cNvSpPr txBox="1"/>
          <p:nvPr/>
        </p:nvSpPr>
        <p:spPr>
          <a:xfrm>
            <a:off x="9670189" y="35384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4" name="yt_shape_15724"/>
          <p:cNvSpPr txBox="1"/>
          <p:nvPr/>
        </p:nvSpPr>
        <p:spPr>
          <a:xfrm>
            <a:off x="540000" y="900000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723" name="yt_image_15723" title="H_50.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26" name="yt_shape_15726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5dea"/>
              </a:rPr>
              <a:t>则图中互为余角的共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728" name="yt_table_1572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426291"/>
              </p:ext>
            </p:extLst>
          </p:nvPr>
        </p:nvGraphicFramePr>
        <p:xfrm>
          <a:off x="540056" y="2551304"/>
          <a:ext cx="1490663" cy="1901952"/>
        </p:xfrm>
        <a:graphic>
          <a:graphicData uri="http://schemas.openxmlformats.org/drawingml/2006/table">
            <a:tbl>
              <a:tblPr/>
              <a:tblGrid>
                <a:gridCol w="1490663">
                  <a:extLst>
                    <a:ext uri="{9D8B030D-6E8A-4147-A177-3AD203B41FA5}">
                      <a16:colId xmlns:a16="http://schemas.microsoft.com/office/drawing/2014/main" val="112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3"/>
                  </a:ext>
                </a:extLst>
              </a:tr>
            </a:tbl>
          </a:graphicData>
        </a:graphic>
      </p:graphicFrame>
      <p:pic>
        <p:nvPicPr>
          <p:cNvPr id="15727" name="yt_image_15727_skip" title="H_88.1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9166" y="2551304"/>
            <a:ext cx="1720697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588EC4-16D4-7504-DFB3-0EFD134CF13A}"/>
              </a:ext>
            </a:extLst>
          </p:cNvPr>
          <p:cNvSpPr txBox="1"/>
          <p:nvPr/>
        </p:nvSpPr>
        <p:spPr>
          <a:xfrm>
            <a:off x="13645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0" name="yt_shape_15730"/>
          <p:cNvSpPr txBox="1"/>
          <p:nvPr/>
        </p:nvSpPr>
        <p:spPr>
          <a:xfrm>
            <a:off x="540000" y="900000"/>
            <a:ext cx="692497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钝角与锐角互补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的余角是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的补角是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134C86-9276-9637-EA44-04A16FCE811D}"/>
              </a:ext>
            </a:extLst>
          </p:cNvPr>
          <p:cNvSpPr txBox="1"/>
          <p:nvPr/>
        </p:nvSpPr>
        <p:spPr>
          <a:xfrm>
            <a:off x="3726589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6" name="yt_shape_15736"/>
          <p:cNvSpPr txBox="1"/>
          <p:nvPr/>
        </p:nvSpPr>
        <p:spPr>
          <a:xfrm>
            <a:off x="540000" y="900000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735" name="yt_image_15735" title="H_50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38" name="yt_shape_15738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3b10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739" name="yt_image_15739" title="H_20.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7958" y="2525676"/>
            <a:ext cx="4090881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41" name="yt_shape_15741"/>
          <p:cNvSpPr txBox="1"/>
          <p:nvPr/>
        </p:nvSpPr>
        <p:spPr>
          <a:xfrm>
            <a:off x="540000" y="2864924"/>
            <a:ext cx="755335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3AE44E-F28A-6D46-B35A-57710D78F03D}"/>
              </a:ext>
            </a:extLst>
          </p:cNvPr>
          <p:cNvSpPr txBox="1"/>
          <p:nvPr/>
        </p:nvSpPr>
        <p:spPr>
          <a:xfrm>
            <a:off x="3659914" y="3293606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5744"/>
              <p:cNvSpPr txBox="1"/>
              <p:nvPr/>
            </p:nvSpPr>
            <p:spPr>
              <a:xfrm>
                <a:off x="540000" y="4137895"/>
                <a:ext cx="7335341" cy="24594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57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37895"/>
                <a:ext cx="7335341" cy="2459457"/>
              </a:xfrm>
              <a:prstGeom prst="rect">
                <a:avLst/>
              </a:prstGeom>
              <a:blipFill>
                <a:blip r:embed="rId4"/>
                <a:stretch>
                  <a:fillRect l="-2577" b="-878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F2BE9FB-D63A-2E54-578E-FF995DD864C7}"/>
                  </a:ext>
                </a:extLst>
              </p:cNvPr>
              <p:cNvSpPr txBox="1"/>
              <p:nvPr/>
            </p:nvSpPr>
            <p:spPr>
              <a:xfrm>
                <a:off x="6143399" y="5949280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F2BE9FB-D63A-2E54-578E-FF995DD864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3399" y="5949280"/>
                <a:ext cx="661099" cy="7690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0FA7535-9A26-A6AC-0256-A2B6C418CC4F}"/>
              </a:ext>
            </a:extLst>
          </p:cNvPr>
          <p:cNvCxnSpPr/>
          <p:nvPr/>
        </p:nvCxnSpPr>
        <p:spPr>
          <a:xfrm>
            <a:off x="5880985" y="6690586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B5973C5F-A38B-890D-9C4C-427476D04979}"/>
              </a:ext>
            </a:extLst>
          </p:cNvPr>
          <p:cNvSpPr txBox="1"/>
          <p:nvPr/>
        </p:nvSpPr>
        <p:spPr>
          <a:xfrm>
            <a:off x="449989" y="4244341"/>
            <a:ext cx="5306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927FC44-F23B-3DA3-58A8-C75D67AB1112}"/>
              </a:ext>
            </a:extLst>
          </p:cNvPr>
          <p:cNvSpPr txBox="1"/>
          <p:nvPr/>
        </p:nvSpPr>
        <p:spPr>
          <a:xfrm>
            <a:off x="449989" y="4719829"/>
            <a:ext cx="5810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A0BD504-0FBF-9F71-07C0-DDDEC4228DFB}"/>
              </a:ext>
            </a:extLst>
          </p:cNvPr>
          <p:cNvSpPr txBox="1"/>
          <p:nvPr/>
        </p:nvSpPr>
        <p:spPr>
          <a:xfrm>
            <a:off x="449989" y="5195317"/>
            <a:ext cx="499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8A335C8-DC33-6B27-9F20-6F0D6CE7E48A}"/>
              </a:ext>
            </a:extLst>
          </p:cNvPr>
          <p:cNvSpPr txBox="1"/>
          <p:nvPr/>
        </p:nvSpPr>
        <p:spPr>
          <a:xfrm>
            <a:off x="449989" y="5670805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4" name="yt_shape_15744"/>
          <p:cNvSpPr txBox="1"/>
          <p:nvPr/>
        </p:nvSpPr>
        <p:spPr>
          <a:xfrm>
            <a:off x="540000" y="900000"/>
            <a:ext cx="7335341" cy="447148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5751" name="yt_image_15751" title="H_128.2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53852" y="1268760"/>
            <a:ext cx="2398147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F1E8850-925F-D1ED-0344-63F84891CAD3}"/>
              </a:ext>
            </a:extLst>
          </p:cNvPr>
          <p:cNvSpPr txBox="1"/>
          <p:nvPr/>
        </p:nvSpPr>
        <p:spPr>
          <a:xfrm>
            <a:off x="449989" y="1886180"/>
            <a:ext cx="6618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7989AE9-5229-7329-1EA0-0FD219284DE9}"/>
              </a:ext>
            </a:extLst>
          </p:cNvPr>
          <p:cNvSpPr txBox="1"/>
          <p:nvPr/>
        </p:nvSpPr>
        <p:spPr>
          <a:xfrm>
            <a:off x="449989" y="2361669"/>
            <a:ext cx="54775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5753"/>
              <p:cNvSpPr txBox="1"/>
              <p:nvPr/>
            </p:nvSpPr>
            <p:spPr>
              <a:xfrm>
                <a:off x="540119" y="2909679"/>
                <a:ext cx="11492915" cy="39154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小明经探究发现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为锐角时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9186"/>
                  </a:rPr>
                  <a:t>的度数始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终是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度数的一半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请你判断他的发现是否正确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正确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2" name="yt_shape_157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09679"/>
                <a:ext cx="11492915" cy="3915431"/>
              </a:xfrm>
              <a:prstGeom prst="rect">
                <a:avLst/>
              </a:prstGeom>
              <a:blipFill>
                <a:blip r:embed="rId3"/>
                <a:stretch>
                  <a:fillRect l="-1645" t="-1244" b="-1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925934EA-DB1D-F7EB-A174-5DC46B429790}"/>
              </a:ext>
            </a:extLst>
          </p:cNvPr>
          <p:cNvSpPr txBox="1"/>
          <p:nvPr/>
        </p:nvSpPr>
        <p:spPr>
          <a:xfrm>
            <a:off x="450108" y="3813849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5F34C02-55D7-F7F7-1692-BFA6A71FA407}"/>
              </a:ext>
            </a:extLst>
          </p:cNvPr>
          <p:cNvSpPr txBox="1"/>
          <p:nvPr/>
        </p:nvSpPr>
        <p:spPr>
          <a:xfrm>
            <a:off x="450108" y="4289337"/>
            <a:ext cx="601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4C9299F-0418-D985-7B5C-E0407444CC56}"/>
                  </a:ext>
                </a:extLst>
              </p:cNvPr>
              <p:cNvSpPr txBox="1"/>
              <p:nvPr/>
            </p:nvSpPr>
            <p:spPr>
              <a:xfrm>
                <a:off x="450108" y="4764825"/>
                <a:ext cx="60030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平分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4C9299F-0418-D985-7B5C-E0407444CC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64825"/>
                <a:ext cx="6003036" cy="765061"/>
              </a:xfrm>
              <a:prstGeom prst="rect">
                <a:avLst/>
              </a:prstGeom>
              <a:blipFill>
                <a:blip r:embed="rId4"/>
                <a:stretch>
                  <a:fillRect l="-1624" r="-152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F194A36-6951-020C-6188-8826209A4F62}"/>
                  </a:ext>
                </a:extLst>
              </p:cNvPr>
              <p:cNvSpPr txBox="1"/>
              <p:nvPr/>
            </p:nvSpPr>
            <p:spPr>
              <a:xfrm>
                <a:off x="450108" y="5436274"/>
                <a:ext cx="64935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F194A36-6951-020C-6188-8826209A4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36274"/>
                <a:ext cx="6493573" cy="765061"/>
              </a:xfrm>
              <a:prstGeom prst="rect">
                <a:avLst/>
              </a:prstGeom>
              <a:blipFill>
                <a:blip r:embed="rId5"/>
                <a:stretch>
                  <a:fillRect l="-1502" r="-150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62A2645B-00E2-3FE0-D1CF-51AC9CA42676}"/>
                  </a:ext>
                </a:extLst>
              </p:cNvPr>
              <p:cNvSpPr txBox="1"/>
              <p:nvPr/>
            </p:nvSpPr>
            <p:spPr>
              <a:xfrm>
                <a:off x="450108" y="6107723"/>
                <a:ext cx="35487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62A2645B-00E2-3FE0-D1CF-51AC9CA42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107723"/>
                <a:ext cx="3548761" cy="726326"/>
              </a:xfrm>
              <a:prstGeom prst="rect">
                <a:avLst/>
              </a:prstGeom>
              <a:blipFill>
                <a:blip r:embed="rId6"/>
                <a:stretch>
                  <a:fillRect l="-2749" r="-51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2" name="yt_shape_15672"/>
          <p:cNvSpPr txBox="1"/>
          <p:nvPr/>
        </p:nvSpPr>
        <p:spPr>
          <a:xfrm>
            <a:off x="540120" y="900000"/>
            <a:ext cx="1110967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一个正方体的表面展开图如图所示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六个面上各有一字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bbe2"/>
              </a:rPr>
              <a:t>连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起来的意思是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预祝中考成功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把它折成正方体后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cf6c"/>
              </a:rPr>
              <a:t>相对的字是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674" name="yt_table_1567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530750"/>
              </p:ext>
            </p:extLst>
          </p:nvPr>
        </p:nvGraphicFramePr>
        <p:xfrm>
          <a:off x="540056" y="233956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120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120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120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12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8"/>
                  </a:ext>
                </a:extLst>
              </a:tr>
            </a:tbl>
          </a:graphicData>
        </a:graphic>
      </p:graphicFrame>
      <p:pic>
        <p:nvPicPr>
          <p:cNvPr id="15673" name="yt_image_15673_skip" title="H_84.2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4286" y="3501008"/>
            <a:ext cx="238342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71C3C7-F183-683C-F284-9A59A14C58C4}"/>
              </a:ext>
            </a:extLst>
          </p:cNvPr>
          <p:cNvSpPr txBox="1"/>
          <p:nvPr/>
        </p:nvSpPr>
        <p:spPr>
          <a:xfrm>
            <a:off x="10597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6" name="yt_shape_15676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直线、射线、线段</a:t>
            </a:r>
          </a:p>
        </p:txBody>
      </p:sp>
      <p:sp>
        <p:nvSpPr>
          <p:cNvPr id="15677" name="yt_shape_15677"/>
          <p:cNvSpPr txBox="1"/>
          <p:nvPr/>
        </p:nvSpPr>
        <p:spPr>
          <a:xfrm>
            <a:off x="540000" y="1399565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下列表述错误的有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5678" name="yt_shape_15678"/>
          <p:cNvSpPr txBox="1"/>
          <p:nvPr/>
        </p:nvSpPr>
        <p:spPr>
          <a:xfrm>
            <a:off x="540000" y="1878868"/>
            <a:ext cx="23532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延长射线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5679" name="yt_shape_15679"/>
          <p:cNvSpPr txBox="1"/>
          <p:nvPr/>
        </p:nvSpPr>
        <p:spPr>
          <a:xfrm>
            <a:off x="540000" y="2358171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直线比射线长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射线比线段长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5680" name="yt_shape_15680"/>
          <p:cNvSpPr txBox="1"/>
          <p:nvPr/>
        </p:nvSpPr>
        <p:spPr>
          <a:xfrm>
            <a:off x="540000" y="2820995"/>
            <a:ext cx="62745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5681" name="yt_shape_15681"/>
          <p:cNvSpPr txBox="1"/>
          <p:nvPr/>
        </p:nvSpPr>
        <p:spPr>
          <a:xfrm>
            <a:off x="540000" y="3300298"/>
            <a:ext cx="569386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连接两点间的线段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叫作两点间的距离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5682" name="yt_table_156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910907"/>
              </p:ext>
            </p:extLst>
          </p:nvPr>
        </p:nvGraphicFramePr>
        <p:xfrm>
          <a:off x="540056" y="376312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20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20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20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9"/>
                  </a:ext>
                </a:extLst>
              </a:tr>
            </a:tbl>
          </a:graphicData>
        </a:graphic>
      </p:graphicFrame>
      <p:pic>
        <p:nvPicPr>
          <p:cNvPr id="3" name="yt_shape_1722174305909">
            <a:extLst>
              <a:ext uri="{FF2B5EF4-FFF2-40B4-BE49-F238E27FC236}">
                <a16:creationId xmlns:a16="http://schemas.microsoft.com/office/drawing/2014/main" id="{8E701D78-1EE6-AA52-F970-32AF15CCD1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80E208-C4AC-B894-FC0B-265B5EF12725}"/>
              </a:ext>
            </a:extLst>
          </p:cNvPr>
          <p:cNvSpPr txBox="1"/>
          <p:nvPr/>
        </p:nvSpPr>
        <p:spPr>
          <a:xfrm>
            <a:off x="3878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5684"/>
          <p:cNvSpPr txBox="1"/>
          <p:nvPr/>
        </p:nvSpPr>
        <p:spPr>
          <a:xfrm>
            <a:off x="540119" y="4437112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在看中央电视台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动物世界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我们可以看到这样的画面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2ab0,isEnd"/>
              </a:rPr>
              <a:t>非洲雄狮在广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阔的草原上捕食鹿时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总是沿直线狂奔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其中蕴含的数学知识是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C6D372-67BA-E231-93E1-A8BE02FC2027}"/>
              </a:ext>
            </a:extLst>
          </p:cNvPr>
          <p:cNvSpPr txBox="1"/>
          <p:nvPr/>
        </p:nvSpPr>
        <p:spPr>
          <a:xfrm>
            <a:off x="9289307" y="4865794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94d1f"/>
              </a:rPr>
              <a:t>线段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5C0DE45-172B-45B6-41AC-66698FFAFC99}"/>
              </a:ext>
            </a:extLst>
          </p:cNvPr>
          <p:cNvSpPr txBox="1"/>
          <p:nvPr/>
        </p:nvSpPr>
        <p:spPr>
          <a:xfrm>
            <a:off x="450108" y="534128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2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5" name="yt_shape_15685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线段的有关计算</a:t>
            </a:r>
          </a:p>
        </p:txBody>
      </p:sp>
      <p:sp>
        <p:nvSpPr>
          <p:cNvPr id="15686" name="yt_shape_15686"/>
          <p:cNvSpPr txBox="1"/>
          <p:nvPr/>
        </p:nvSpPr>
        <p:spPr>
          <a:xfrm>
            <a:off x="540119" y="1399565"/>
            <a:ext cx="1084314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77fc"/>
              </a:rPr>
              <a:t>则下列各式不成立的是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688" name="yt_table_1568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748891"/>
              </p:ext>
            </p:extLst>
          </p:nvPr>
        </p:nvGraphicFramePr>
        <p:xfrm>
          <a:off x="540056" y="2359000"/>
          <a:ext cx="5707380" cy="950976"/>
        </p:xfrm>
        <a:graphic>
          <a:graphicData uri="http://schemas.openxmlformats.org/drawingml/2006/table">
            <a:tbl>
              <a:tblPr/>
              <a:tblGrid>
                <a:gridCol w="3300730">
                  <a:extLst>
                    <a:ext uri="{9D8B030D-6E8A-4147-A177-3AD203B41FA5}">
                      <a16:colId xmlns:a16="http://schemas.microsoft.com/office/drawing/2014/main" val="11210"/>
                    </a:ext>
                  </a:extLst>
                </a:gridCol>
                <a:gridCol w="2406650">
                  <a:extLst>
                    <a:ext uri="{9D8B030D-6E8A-4147-A177-3AD203B41FA5}">
                      <a16:colId xmlns:a16="http://schemas.microsoft.com/office/drawing/2014/main" val="112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1"/>
                  </a:ext>
                </a:extLst>
              </a:tr>
            </a:tbl>
          </a:graphicData>
        </a:graphic>
      </p:graphicFrame>
      <p:pic>
        <p:nvPicPr>
          <p:cNvPr id="15687" name="yt_image_15687_skip" title="H_20.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2451001"/>
            <a:ext cx="2766988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90" name="yt_shape_15690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7449"/>
              </a:rPr>
              <a:t>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点之间的距离是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691" name="yt_table_156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713695"/>
              </p:ext>
            </p:extLst>
          </p:nvPr>
        </p:nvGraphicFramePr>
        <p:xfrm>
          <a:off x="540056" y="4319989"/>
          <a:ext cx="6772593" cy="950976"/>
        </p:xfrm>
        <a:graphic>
          <a:graphicData uri="http://schemas.openxmlformats.org/drawingml/2006/table">
            <a:tbl>
              <a:tblPr/>
              <a:tblGrid>
                <a:gridCol w="3300730">
                  <a:extLst>
                    <a:ext uri="{9D8B030D-6E8A-4147-A177-3AD203B41FA5}">
                      <a16:colId xmlns:a16="http://schemas.microsoft.com/office/drawing/2014/main" val="11212"/>
                    </a:ext>
                  </a:extLst>
                </a:gridCol>
                <a:gridCol w="3471863">
                  <a:extLst>
                    <a:ext uri="{9D8B030D-6E8A-4147-A177-3AD203B41FA5}">
                      <a16:colId xmlns:a16="http://schemas.microsoft.com/office/drawing/2014/main" val="11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以上答案都不正确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3"/>
                  </a:ext>
                </a:extLst>
              </a:tr>
            </a:tbl>
          </a:graphicData>
        </a:graphic>
      </p:graphicFrame>
      <p:pic>
        <p:nvPicPr>
          <p:cNvPr id="3" name="yt_shape_1722174305974">
            <a:extLst>
              <a:ext uri="{FF2B5EF4-FFF2-40B4-BE49-F238E27FC236}">
                <a16:creationId xmlns:a16="http://schemas.microsoft.com/office/drawing/2014/main" id="{75243E17-B1C5-5476-CA0F-5D8DDEA660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A7E960-B131-67DC-910F-37E3C693506B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1BB82F-4CBA-9D19-AE23-780CDA2C3A34}"/>
              </a:ext>
            </a:extLst>
          </p:cNvPr>
          <p:cNvSpPr txBox="1"/>
          <p:nvPr/>
        </p:nvSpPr>
        <p:spPr>
          <a:xfrm>
            <a:off x="3193308" y="37892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93" name="yt_shape_1569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由忻州西开往运城北的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D5303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次列车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途中有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个停车站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5168"/>
              </a:rPr>
              <a:t>其中不同的票价最多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694" name="yt_table_156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310886"/>
              </p:ext>
            </p:extLst>
          </p:nvPr>
        </p:nvGraphicFramePr>
        <p:xfrm>
          <a:off x="540056" y="1859435"/>
          <a:ext cx="42183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1214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1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FA58077-3494-1F8E-F7A4-BEE4998374A6}"/>
              </a:ext>
            </a:extLst>
          </p:cNvPr>
          <p:cNvSpPr txBox="1"/>
          <p:nvPr/>
        </p:nvSpPr>
        <p:spPr>
          <a:xfrm>
            <a:off x="1364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96" name="yt_shape_1569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c6f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697" name="yt_image_15697" title="H_20.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572" y="2011799"/>
            <a:ext cx="2952855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699" name="yt_shape_15699"/>
              <p:cNvSpPr txBox="1"/>
              <p:nvPr/>
            </p:nvSpPr>
            <p:spPr>
              <a:xfrm>
                <a:off x="540000" y="2325419"/>
                <a:ext cx="5536772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99" name="yt_shape_15699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5419"/>
                <a:ext cx="5536772" cy="3027047"/>
              </a:xfrm>
              <a:prstGeom prst="rect">
                <a:avLst/>
              </a:prstGeom>
              <a:blipFill>
                <a:blip r:embed="rId3"/>
                <a:stretch>
                  <a:fillRect l="-3414" t="-1610" r="-2203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5E358AA-6EFB-A297-365E-8C3855A274A3}"/>
              </a:ext>
            </a:extLst>
          </p:cNvPr>
          <p:cNvSpPr txBox="1"/>
          <p:nvPr/>
        </p:nvSpPr>
        <p:spPr>
          <a:xfrm>
            <a:off x="449989" y="2278613"/>
            <a:ext cx="532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E37C57-70C8-0D88-7571-4DF0E862C9AB}"/>
                  </a:ext>
                </a:extLst>
              </p:cNvPr>
              <p:cNvSpPr txBox="1"/>
              <p:nvPr/>
            </p:nvSpPr>
            <p:spPr>
              <a:xfrm>
                <a:off x="449989" y="2754101"/>
                <a:ext cx="49854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mathAnswerShape': 1}">
                <a:extLst>
                  <a:ext uri="{FF2B5EF4-FFF2-40B4-BE49-F238E27FC236}">
                    <a16:creationId xmlns:a16="http://schemas.microsoft.com/office/drawing/2014/main" id="{22E37C57-70C8-0D88-7571-4DF0E862C9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4101"/>
                <a:ext cx="4985448" cy="765061"/>
              </a:xfrm>
              <a:prstGeom prst="rect">
                <a:avLst/>
              </a:prstGeom>
              <a:blipFill>
                <a:blip r:embed="rId4"/>
                <a:stretch>
                  <a:fillRect l="-1956" r="-158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F5C5798-8B90-3C47-857C-679C0386E507}"/>
              </a:ext>
            </a:extLst>
          </p:cNvPr>
          <p:cNvSpPr txBox="1"/>
          <p:nvPr/>
        </p:nvSpPr>
        <p:spPr>
          <a:xfrm>
            <a:off x="449989" y="3425550"/>
            <a:ext cx="5663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2F6432-3ACC-E585-B064-1166C54656E8}"/>
              </a:ext>
            </a:extLst>
          </p:cNvPr>
          <p:cNvSpPr txBox="1"/>
          <p:nvPr/>
        </p:nvSpPr>
        <p:spPr>
          <a:xfrm>
            <a:off x="449989" y="3901038"/>
            <a:ext cx="5475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F8013B-CDA3-F83E-7395-1FB1C08BA6A8}"/>
              </a:ext>
            </a:extLst>
          </p:cNvPr>
          <p:cNvSpPr txBox="1"/>
          <p:nvPr/>
        </p:nvSpPr>
        <p:spPr>
          <a:xfrm>
            <a:off x="449989" y="4376526"/>
            <a:ext cx="343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D34F2E-4022-83AB-02E8-E01B12D29686}"/>
              </a:ext>
            </a:extLst>
          </p:cNvPr>
          <p:cNvSpPr txBox="1"/>
          <p:nvPr/>
        </p:nvSpPr>
        <p:spPr>
          <a:xfrm>
            <a:off x="449989" y="4852014"/>
            <a:ext cx="4906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01" name="yt_shape_15701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角度的有关计算</a:t>
            </a:r>
          </a:p>
        </p:txBody>
      </p:sp>
      <p:sp>
        <p:nvSpPr>
          <p:cNvPr id="15702" name="yt_shape_15702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点出发向北偏东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方向走到点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出发向南偏西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95b0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方向走到点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706" name="yt_table_157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857208"/>
              </p:ext>
            </p:extLst>
          </p:nvPr>
        </p:nvGraphicFramePr>
        <p:xfrm>
          <a:off x="540056" y="4685014"/>
          <a:ext cx="100958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216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217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218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1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6"/>
                  </a:ext>
                </a:extLst>
              </a:tr>
            </a:tbl>
          </a:graphicData>
        </a:graphic>
      </p:graphicFrame>
      <p:grpSp>
        <p:nvGrpSpPr>
          <p:cNvPr id="15703" name="yt_shape_15703_skip" title="H_183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9292" y="2359000"/>
            <a:ext cx="2291473" cy="2326527"/>
            <a:chOff x="0" y="0"/>
            <a:chExt cx="2291473" cy="2326527"/>
          </a:xfrm>
        </p:grpSpPr>
        <p:pic>
          <p:nvPicPr>
            <p:cNvPr id="2" name="yt_image_1570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91473" cy="19305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05" name="yt_shape_15705" descr="{&quot;rangeId&quot;:0,&quot;IgnoreLineSpacing&quot;:1}"/>
            <p:cNvSpPr txBox="1"/>
            <p:nvPr/>
          </p:nvSpPr>
          <p:spPr>
            <a:xfrm>
              <a:off x="536272" y="196652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pic>
        <p:nvPicPr>
          <p:cNvPr id="4" name="yt_shape_1722174306053">
            <a:extLst>
              <a:ext uri="{FF2B5EF4-FFF2-40B4-BE49-F238E27FC236}">
                <a16:creationId xmlns:a16="http://schemas.microsoft.com/office/drawing/2014/main" id="{069C3CC7-08D7-38DD-7A1E-D980281C98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F0C35F0-5264-0185-C918-07CD99DFD34B}"/>
              </a:ext>
            </a:extLst>
          </p:cNvPr>
          <p:cNvSpPr txBox="1"/>
          <p:nvPr/>
        </p:nvSpPr>
        <p:spPr>
          <a:xfrm>
            <a:off x="5685683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08" name="yt_shape_15708"/>
          <p:cNvSpPr txBox="1"/>
          <p:nvPr/>
        </p:nvSpPr>
        <p:spPr>
          <a:xfrm>
            <a:off x="540000" y="900000"/>
            <a:ext cx="14505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5709" name="yt_shape_15709"/>
          <p:cNvSpPr txBox="1"/>
          <p:nvPr/>
        </p:nvSpPr>
        <p:spPr>
          <a:xfrm>
            <a:off x="540000" y="1379303"/>
            <a:ext cx="44403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710" name="yt_shape_15710"/>
          <p:cNvSpPr txBox="1"/>
          <p:nvPr/>
        </p:nvSpPr>
        <p:spPr>
          <a:xfrm>
            <a:off x="540000" y="1858606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711" name="yt_shape_15711"/>
          <p:cNvSpPr txBox="1"/>
          <p:nvPr/>
        </p:nvSpPr>
        <p:spPr>
          <a:xfrm>
            <a:off x="540119" y="233790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下午闹钟响了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正在午睡的小明睁眼一看闹钟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8228,isEnd"/>
              </a:rPr>
              <a:t>这时分针与时针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所夹的角是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715" name="yt_shape_15715"/>
          <p:cNvSpPr txBox="1"/>
          <p:nvPr/>
        </p:nvSpPr>
        <p:spPr>
          <a:xfrm>
            <a:off x="540000" y="519571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12" name="yt_shape_15712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6204" y="3449708"/>
            <a:ext cx="1299591" cy="1695591"/>
            <a:chOff x="0" y="0"/>
            <a:chExt cx="1299591" cy="1695591"/>
          </a:xfrm>
        </p:grpSpPr>
        <p:pic>
          <p:nvPicPr>
            <p:cNvPr id="2" name="yt_image_1571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99591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14" name="yt_shape_15714" descr="{&quot;rangeId&quot;:0,&quot;IgnoreLineSpacing&quot;:1}"/>
            <p:cNvSpPr txBox="1"/>
            <p:nvPr/>
          </p:nvSpPr>
          <p:spPr>
            <a:xfrm>
              <a:off x="40331" y="133559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FB7E582-1CEE-ABAA-3125-6B038C3A6595}"/>
              </a:ext>
            </a:extLst>
          </p:cNvPr>
          <p:cNvSpPr txBox="1"/>
          <p:nvPr/>
        </p:nvSpPr>
        <p:spPr>
          <a:xfrm>
            <a:off x="3258277" y="1332497"/>
            <a:ext cx="146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2F6F4E-D8D1-2BCF-4725-4832FBA295E1}"/>
              </a:ext>
            </a:extLst>
          </p:cNvPr>
          <p:cNvSpPr txBox="1"/>
          <p:nvPr/>
        </p:nvSpPr>
        <p:spPr>
          <a:xfrm>
            <a:off x="4517164" y="1811800"/>
            <a:ext cx="1896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667906-EC4C-65FA-715B-505157432982}"/>
              </a:ext>
            </a:extLst>
          </p:cNvPr>
          <p:cNvSpPr txBox="1"/>
          <p:nvPr/>
        </p:nvSpPr>
        <p:spPr>
          <a:xfrm>
            <a:off x="2278908" y="276659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6" name="yt_shape_15716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余角和补角</a:t>
            </a:r>
          </a:p>
        </p:txBody>
      </p:sp>
      <p:sp>
        <p:nvSpPr>
          <p:cNvPr id="15717" name="yt_shape_15717"/>
          <p:cNvSpPr txBox="1"/>
          <p:nvPr/>
        </p:nvSpPr>
        <p:spPr>
          <a:xfrm>
            <a:off x="540000" y="1399565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一个角的补角是这个角的余角的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那么这个角的大小是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718" name="yt_table_157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311968"/>
              </p:ext>
            </p:extLst>
          </p:nvPr>
        </p:nvGraphicFramePr>
        <p:xfrm>
          <a:off x="540056" y="187886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22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22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222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7"/>
                  </a:ext>
                </a:extLst>
              </a:tr>
            </a:tbl>
          </a:graphicData>
        </a:graphic>
      </p:graphicFrame>
      <p:sp>
        <p:nvSpPr>
          <p:cNvPr id="15720" name="yt_shape_15720"/>
          <p:cNvSpPr txBox="1"/>
          <p:nvPr/>
        </p:nvSpPr>
        <p:spPr>
          <a:xfrm>
            <a:off x="540000" y="2405039"/>
            <a:ext cx="66733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721" name="yt_table_157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563819"/>
              </p:ext>
            </p:extLst>
          </p:nvPr>
        </p:nvGraphicFramePr>
        <p:xfrm>
          <a:off x="540056" y="2884342"/>
          <a:ext cx="7441248" cy="950976"/>
        </p:xfrm>
        <a:graphic>
          <a:graphicData uri="http://schemas.openxmlformats.org/drawingml/2006/table">
            <a:tbl>
              <a:tblPr/>
              <a:tblGrid>
                <a:gridCol w="5285423">
                  <a:extLst>
                    <a:ext uri="{9D8B030D-6E8A-4147-A177-3AD203B41FA5}">
                      <a16:colId xmlns:a16="http://schemas.microsoft.com/office/drawing/2014/main" val="11224"/>
                    </a:ext>
                  </a:extLst>
                </a:gridCol>
                <a:gridCol w="2155825">
                  <a:extLst>
                    <a:ext uri="{9D8B030D-6E8A-4147-A177-3AD203B41FA5}">
                      <a16:colId xmlns:a16="http://schemas.microsoft.com/office/drawing/2014/main" val="11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9"/>
                  </a:ext>
                </a:extLst>
              </a:tr>
            </a:tbl>
          </a:graphicData>
        </a:graphic>
      </p:graphicFrame>
      <p:pic>
        <p:nvPicPr>
          <p:cNvPr id="3" name="yt_shape_1722174306133">
            <a:extLst>
              <a:ext uri="{FF2B5EF4-FFF2-40B4-BE49-F238E27FC236}">
                <a16:creationId xmlns:a16="http://schemas.microsoft.com/office/drawing/2014/main" id="{D32102E0-D884-0886-C8E9-1BEEA7C642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A95546-F501-77B7-88DB-F8BA503CBA8E}"/>
              </a:ext>
            </a:extLst>
          </p:cNvPr>
          <p:cNvSpPr txBox="1"/>
          <p:nvPr/>
        </p:nvSpPr>
        <p:spPr>
          <a:xfrm>
            <a:off x="9365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C2C5EB-3A95-9F80-1654-0A1E45735EEB}"/>
              </a:ext>
            </a:extLst>
          </p:cNvPr>
          <p:cNvSpPr txBox="1"/>
          <p:nvPr/>
        </p:nvSpPr>
        <p:spPr>
          <a:xfrm>
            <a:off x="6245952" y="235823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1177</Words>
  <Application>Microsoft Office PowerPoint</Application>
  <PresentationFormat>宽屏</PresentationFormat>
  <Paragraphs>142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3" baseType="lpstr">
      <vt:lpstr>,isEnd</vt:lpstr>
      <vt:lpstr>_⨹_1_23b10</vt:lpstr>
      <vt:lpstr>_⨹_1_495b0</vt:lpstr>
      <vt:lpstr>_⨹_1_97449</vt:lpstr>
      <vt:lpstr>_⨹_1_ac6f7</vt:lpstr>
      <vt:lpstr>_⨹_1_dbbe2</vt:lpstr>
      <vt:lpstr>_⨹_10_f77fc</vt:lpstr>
      <vt:lpstr>_⨹_2_94d1f</vt:lpstr>
      <vt:lpstr>_⨹_4_d9186</vt:lpstr>
      <vt:lpstr>_⨹_5_ccf6c</vt:lpstr>
      <vt:lpstr>_⨹_6_62ab0,isEnd</vt:lpstr>
      <vt:lpstr>_⨹_7_18228,isEnd</vt:lpstr>
      <vt:lpstr>_⨹_9_75dea</vt:lpstr>
      <vt:lpstr>_⨹_9_d5168</vt:lpstr>
      <vt:lpstr>Finished</vt:lpstr>
      <vt:lpstr>IsAddLine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2024-07-29T03:12:03Z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