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2" r:id="rId6"/>
    <p:sldId id="373" r:id="rId7"/>
    <p:sldId id="375" r:id="rId8"/>
    <p:sldId id="376" r:id="rId9"/>
    <p:sldId id="380" r:id="rId10"/>
    <p:sldId id="383" r:id="rId11"/>
    <p:sldId id="382" r:id="rId12"/>
    <p:sldId id="384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4" d="100"/>
          <a:sy n="54" d="100"/>
        </p:scale>
        <p:origin x="292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79" name="yt_shape_14579"/>
          <p:cNvSpPr txBox="1"/>
          <p:nvPr/>
        </p:nvSpPr>
        <p:spPr>
          <a:xfrm>
            <a:off x="540000" y="900000"/>
            <a:ext cx="2441887" cy="5492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050" b="0" i="0" u="none" spc="-3050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</a:rPr>
              <a:t> </a:t>
            </a:r>
            <a:r>
              <a:rPr lang="en-US" altLang="zh-CN" sz="3050" b="0" i="0" u="none" spc="18279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</a:rPr>
              <a:t> </a:t>
            </a:r>
          </a:p>
        </p:txBody>
      </p:sp>
      <p:pic>
        <p:nvPicPr>
          <p:cNvPr id="14578" name="yt_image_14578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416089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81" name="yt_shape_14581"/>
          <p:cNvSpPr txBox="1"/>
          <p:nvPr/>
        </p:nvSpPr>
        <p:spPr>
          <a:xfrm>
            <a:off x="540000" y="1558730"/>
            <a:ext cx="356828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方程及有关概念</a:t>
            </a:r>
          </a:p>
        </p:txBody>
      </p:sp>
      <p:sp>
        <p:nvSpPr>
          <p:cNvPr id="14582" name="yt_shape_14582"/>
          <p:cNvSpPr txBox="1"/>
          <p:nvPr/>
        </p:nvSpPr>
        <p:spPr>
          <a:xfrm>
            <a:off x="540000" y="2058295"/>
            <a:ext cx="58221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下列方程是一元一次方程的是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583" name="yt_table_14583" title="H_83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34831113"/>
                  </p:ext>
                </p:extLst>
              </p:nvPr>
            </p:nvGraphicFramePr>
            <p:xfrm>
              <a:off x="540056" y="2537598"/>
              <a:ext cx="7196773" cy="1059562"/>
            </p:xfrm>
            <a:graphic>
              <a:graphicData uri="http://schemas.openxmlformats.org/drawingml/2006/table">
                <a:tbl>
                  <a:tblPr/>
                  <a:tblGrid>
                    <a:gridCol w="4828223">
                      <a:extLst>
                        <a:ext uri="{9D8B030D-6E8A-4147-A177-3AD203B41FA5}">
                          <a16:colId xmlns:a16="http://schemas.microsoft.com/office/drawing/2014/main" val="11013"/>
                        </a:ext>
                      </a:extLst>
                    </a:gridCol>
                    <a:gridCol w="2368550">
                      <a:extLst>
                        <a:ext uri="{9D8B030D-6E8A-4147-A177-3AD203B41FA5}">
                          <a16:colId xmlns:a16="http://schemas.microsoft.com/office/drawing/2014/main" val="1101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8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8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4583" name="yt_table_14583" descr="{&quot;rangeId&quot;:2,&quot;type&quot;:&quot;Option&quot;}" title="H_83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34831113"/>
                  </p:ext>
                </p:extLst>
              </p:nvPr>
            </p:nvGraphicFramePr>
            <p:xfrm>
              <a:off x="540056" y="2537598"/>
              <a:ext cx="7196773" cy="1059562"/>
            </p:xfrm>
            <a:graphic>
              <a:graphicData uri="http://schemas.openxmlformats.org/drawingml/2006/table">
                <a:tbl>
                  <a:tblPr/>
                  <a:tblGrid>
                    <a:gridCol w="4828223">
                      <a:extLst>
                        <a:ext uri="{9D8B030D-6E8A-4147-A177-3AD203B41FA5}">
                          <a16:colId xmlns:a16="http://schemas.microsoft.com/office/drawing/2014/main" val="11013"/>
                        </a:ext>
                      </a:extLst>
                    </a:gridCol>
                    <a:gridCol w="2368550">
                      <a:extLst>
                        <a:ext uri="{9D8B030D-6E8A-4147-A177-3AD203B41FA5}">
                          <a16:colId xmlns:a16="http://schemas.microsoft.com/office/drawing/2014/main" val="11014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83"/>
                      </a:ext>
                    </a:extLst>
                  </a:tr>
                  <a:tr h="63519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3856" t="-74286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88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584" name="yt_shape_14584"/>
          <p:cNvSpPr txBox="1"/>
          <p:nvPr/>
        </p:nvSpPr>
        <p:spPr>
          <a:xfrm>
            <a:off x="540119" y="364771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的解是关于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554f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85" name="yt_table_1458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0008017"/>
              </p:ext>
            </p:extLst>
          </p:nvPr>
        </p:nvGraphicFramePr>
        <p:xfrm>
          <a:off x="540056" y="4607149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101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101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1017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10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587" name="yt_shape_14587"/>
              <p:cNvSpPr txBox="1"/>
              <p:nvPr/>
            </p:nvSpPr>
            <p:spPr>
              <a:xfrm>
                <a:off x="540119" y="5133320"/>
                <a:ext cx="11492915" cy="131933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云南省中考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的一元一次方程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11378,isEnd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方程的解为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1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4587" name="yt_shape_145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133320"/>
                <a:ext cx="11492915" cy="1319336"/>
              </a:xfrm>
              <a:prstGeom prst="rect">
                <a:avLst/>
              </a:prstGeom>
              <a:blipFill>
                <a:blip r:embed="rId4"/>
                <a:stretch>
                  <a:fillRect l="-1645" b="-69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174182793">
            <a:extLst>
              <a:ext uri="{FF2B5EF4-FFF2-40B4-BE49-F238E27FC236}">
                <a16:creationId xmlns:a16="http://schemas.microsoft.com/office/drawing/2014/main" id="{3F5DA0EA-92FA-A279-D209-1F64E202E3A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1013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AA4E6B4-2260-6E9D-DFA3-6CDEF3F02D6F}"/>
              </a:ext>
            </a:extLst>
          </p:cNvPr>
          <p:cNvSpPr txBox="1"/>
          <p:nvPr/>
        </p:nvSpPr>
        <p:spPr>
          <a:xfrm>
            <a:off x="5402989" y="201148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5F6DFF9-6F04-01DE-B3FD-07BB863FD5A1}"/>
              </a:ext>
            </a:extLst>
          </p:cNvPr>
          <p:cNvSpPr txBox="1"/>
          <p:nvPr/>
        </p:nvSpPr>
        <p:spPr>
          <a:xfrm>
            <a:off x="1059708" y="407639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9E77D95-4772-4B0B-1FD6-130FA785245D}"/>
                  </a:ext>
                </a:extLst>
              </p:cNvPr>
              <p:cNvSpPr txBox="1"/>
              <p:nvPr/>
            </p:nvSpPr>
            <p:spPr>
              <a:xfrm>
                <a:off x="10252921" y="4941168"/>
                <a:ext cx="1013524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9E77D95-4772-4B0B-1FD6-130FA78524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52921" y="4941168"/>
                <a:ext cx="1013524" cy="767474"/>
              </a:xfrm>
              <a:prstGeom prst="rect">
                <a:avLst/>
              </a:prstGeom>
              <a:blipFill>
                <a:blip r:embed="rId6"/>
                <a:stretch>
                  <a:fillRect l="-96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A522C89-A801-74DB-6503-750201C50F4D}"/>
                  </a:ext>
                </a:extLst>
              </p:cNvPr>
              <p:cNvSpPr txBox="1"/>
              <p:nvPr/>
            </p:nvSpPr>
            <p:spPr>
              <a:xfrm>
                <a:off x="2326533" y="5615030"/>
                <a:ext cx="1196087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A522C89-A801-74DB-6503-750201C50F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6533" y="5615030"/>
                <a:ext cx="1196087" cy="726326"/>
              </a:xfrm>
              <a:prstGeom prst="rect">
                <a:avLst/>
              </a:prstGeom>
              <a:blipFill>
                <a:blip r:embed="rId7"/>
                <a:stretch>
                  <a:fillRect l="-8163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33" name="yt_shape_14633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铜仁市中考改编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某旅行社组织一批游客外出旅游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原计划租用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c69f3"/>
              </a:rPr>
              <a:t>座客车若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干辆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但有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人没有座位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若租用同样数量的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座客车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则多出一辆车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1d0fe"/>
              </a:rPr>
              <a:t>且其余客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车恰好坐满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座客车租金为每辆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座客车租金为每辆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这批游客的人数是多少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原计划租用多少辆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座客车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设原计划租用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座客车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这批游客共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原计划租用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座客车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88B74AA-A005-C103-5BD7-EFD298E3E0C4}"/>
              </a:ext>
            </a:extLst>
          </p:cNvPr>
          <p:cNvSpPr txBox="1"/>
          <p:nvPr/>
        </p:nvSpPr>
        <p:spPr>
          <a:xfrm>
            <a:off x="450108" y="2755146"/>
            <a:ext cx="5287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设原计划租用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座客车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ECC99F-9D5A-7D3E-9D8C-238571751324}"/>
              </a:ext>
            </a:extLst>
          </p:cNvPr>
          <p:cNvSpPr txBox="1"/>
          <p:nvPr/>
        </p:nvSpPr>
        <p:spPr>
          <a:xfrm>
            <a:off x="450108" y="3230634"/>
            <a:ext cx="5212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E3CF5F9-AA03-6B03-56EB-FEF094EFB7B3}"/>
              </a:ext>
            </a:extLst>
          </p:cNvPr>
          <p:cNvSpPr txBox="1"/>
          <p:nvPr/>
        </p:nvSpPr>
        <p:spPr>
          <a:xfrm>
            <a:off x="450108" y="3706122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6A7C675-DBAC-B2AD-C011-9DC971F822C1}"/>
              </a:ext>
            </a:extLst>
          </p:cNvPr>
          <p:cNvSpPr txBox="1"/>
          <p:nvPr/>
        </p:nvSpPr>
        <p:spPr>
          <a:xfrm>
            <a:off x="450108" y="4181610"/>
            <a:ext cx="4220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72CF021-FA2F-AC8A-478E-A8B7DF95CFE6}"/>
              </a:ext>
            </a:extLst>
          </p:cNvPr>
          <p:cNvSpPr txBox="1"/>
          <p:nvPr/>
        </p:nvSpPr>
        <p:spPr>
          <a:xfrm>
            <a:off x="450108" y="4657098"/>
            <a:ext cx="6733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这批游客共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原计划租用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座客车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36" name="yt_shape_14636"/>
          <p:cNvSpPr txBox="1"/>
          <p:nvPr/>
        </p:nvSpPr>
        <p:spPr>
          <a:xfrm>
            <a:off x="540000" y="900000"/>
            <a:ext cx="9694962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若租用同一种车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要使每位游客都有座位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应该怎样租用才合算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租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座客车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所以需租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租金为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租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座客车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所以需租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租金为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租用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座客车更合算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B361538-A7BE-E6C4-C65D-0FBF9968DDF5}"/>
              </a:ext>
            </a:extLst>
          </p:cNvPr>
          <p:cNvSpPr txBox="1"/>
          <p:nvPr/>
        </p:nvSpPr>
        <p:spPr>
          <a:xfrm>
            <a:off x="449989" y="1328682"/>
            <a:ext cx="642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座客车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7E8A6B4-C83F-0093-D1CE-F04804BA0DB6}"/>
              </a:ext>
            </a:extLst>
          </p:cNvPr>
          <p:cNvSpPr txBox="1"/>
          <p:nvPr/>
        </p:nvSpPr>
        <p:spPr>
          <a:xfrm>
            <a:off x="449989" y="1804170"/>
            <a:ext cx="597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所以需租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租金为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752D637-8CAF-C085-89CA-1702384FE8B2}"/>
              </a:ext>
            </a:extLst>
          </p:cNvPr>
          <p:cNvSpPr txBox="1"/>
          <p:nvPr/>
        </p:nvSpPr>
        <p:spPr>
          <a:xfrm>
            <a:off x="449989" y="2279658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座客车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CF674A9-F9EE-11C8-0055-F40E2869E1ED}"/>
              </a:ext>
            </a:extLst>
          </p:cNvPr>
          <p:cNvSpPr txBox="1"/>
          <p:nvPr/>
        </p:nvSpPr>
        <p:spPr>
          <a:xfrm>
            <a:off x="449989" y="2755146"/>
            <a:ext cx="597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所以需租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租金为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50F7F15-0869-9811-C789-6B802C18F3D6}"/>
              </a:ext>
            </a:extLst>
          </p:cNvPr>
          <p:cNvSpPr txBox="1"/>
          <p:nvPr/>
        </p:nvSpPr>
        <p:spPr>
          <a:xfrm>
            <a:off x="449989" y="3230634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883F0F8-E1E0-98BE-3E66-2F99E6AD9FF6}"/>
              </a:ext>
            </a:extLst>
          </p:cNvPr>
          <p:cNvSpPr txBox="1"/>
          <p:nvPr/>
        </p:nvSpPr>
        <p:spPr>
          <a:xfrm>
            <a:off x="449989" y="3706122"/>
            <a:ext cx="414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租用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座客车更合算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89" name="yt_shape_14589"/>
          <p:cNvSpPr txBox="1"/>
          <p:nvPr/>
        </p:nvSpPr>
        <p:spPr>
          <a:xfrm>
            <a:off x="540000" y="900000"/>
            <a:ext cx="295273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等式的性质</a:t>
            </a:r>
          </a:p>
        </p:txBody>
      </p:sp>
      <p:sp>
        <p:nvSpPr>
          <p:cNvPr id="14590" name="yt_shape_14590"/>
          <p:cNvSpPr txBox="1"/>
          <p:nvPr/>
        </p:nvSpPr>
        <p:spPr>
          <a:xfrm>
            <a:off x="540000" y="1399565"/>
            <a:ext cx="1031692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字母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可取任意有理数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则下列等式不一定成立的是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591" name="yt_table_14591" title="H_80.6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94762888"/>
                  </p:ext>
                </p:extLst>
              </p:nvPr>
            </p:nvGraphicFramePr>
            <p:xfrm>
              <a:off x="540056" y="1878868"/>
              <a:ext cx="7090093" cy="1111758"/>
            </p:xfrm>
            <a:graphic>
              <a:graphicData uri="http://schemas.openxmlformats.org/drawingml/2006/table">
                <a:tbl>
                  <a:tblPr/>
                  <a:tblGrid>
                    <a:gridCol w="3867468">
                      <a:extLst>
                        <a:ext uri="{9D8B030D-6E8A-4147-A177-3AD203B41FA5}">
                          <a16:colId xmlns:a16="http://schemas.microsoft.com/office/drawing/2014/main" val="11019"/>
                        </a:ext>
                      </a:extLst>
                    </a:gridCol>
                    <a:gridCol w="3222625">
                      <a:extLst>
                        <a:ext uri="{9D8B030D-6E8A-4147-A177-3AD203B41FA5}">
                          <a16:colId xmlns:a16="http://schemas.microsoft.com/office/drawing/2014/main" val="1102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8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1+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𝑚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1+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𝑚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8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4591" name="yt_table_14591" descr="{&quot;rangeId&quot;:6,&quot;type&quot;:&quot;Option&quot;}" title="H_80.6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94762888"/>
                  </p:ext>
                </p:extLst>
              </p:nvPr>
            </p:nvGraphicFramePr>
            <p:xfrm>
              <a:off x="540056" y="1878868"/>
              <a:ext cx="7090093" cy="1023938"/>
            </p:xfrm>
            <a:graphic>
              <a:graphicData uri="http://schemas.openxmlformats.org/drawingml/2006/table">
                <a:tbl>
                  <a:tblPr/>
                  <a:tblGrid>
                    <a:gridCol w="3867468">
                      <a:extLst>
                        <a:ext uri="{9D8B030D-6E8A-4147-A177-3AD203B41FA5}">
                          <a16:colId xmlns:a16="http://schemas.microsoft.com/office/drawing/2014/main" val="11019"/>
                        </a:ext>
                      </a:extLst>
                    </a:gridCol>
                    <a:gridCol w="3222625">
                      <a:extLst>
                        <a:ext uri="{9D8B030D-6E8A-4147-A177-3AD203B41FA5}">
                          <a16:colId xmlns:a16="http://schemas.microsoft.com/office/drawing/2014/main" val="11020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86"/>
                      </a:ext>
                    </a:extLst>
                  </a:tr>
                  <a:tr h="599567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0038" t="-78788" b="-1717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88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592" name="yt_shape_14592"/>
          <p:cNvSpPr txBox="1"/>
          <p:nvPr/>
        </p:nvSpPr>
        <p:spPr>
          <a:xfrm>
            <a:off x="540119" y="2953368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贵州省中考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小红学习了等式的性质后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ec49f"/>
              </a:rPr>
              <a:t>乙两台天平的左右两边分别放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▲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三种物体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天平都保持平衡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538e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质量分别为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则下列关系式正确的是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94" name="yt_table_14594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577651"/>
              </p:ext>
            </p:extLst>
          </p:nvPr>
        </p:nvGraphicFramePr>
        <p:xfrm>
          <a:off x="540056" y="4392934"/>
          <a:ext cx="5713731" cy="950976"/>
        </p:xfrm>
        <a:graphic>
          <a:graphicData uri="http://schemas.openxmlformats.org/drawingml/2006/table">
            <a:tbl>
              <a:tblPr/>
              <a:tblGrid>
                <a:gridCol w="3867468">
                  <a:extLst>
                    <a:ext uri="{9D8B030D-6E8A-4147-A177-3AD203B41FA5}">
                      <a16:colId xmlns:a16="http://schemas.microsoft.com/office/drawing/2014/main" val="11021"/>
                    </a:ext>
                  </a:extLst>
                </a:gridCol>
                <a:gridCol w="1846263">
                  <a:extLst>
                    <a:ext uri="{9D8B030D-6E8A-4147-A177-3AD203B41FA5}">
                      <a16:colId xmlns:a16="http://schemas.microsoft.com/office/drawing/2014/main" val="110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9"/>
                  </a:ext>
                </a:extLst>
              </a:tr>
            </a:tbl>
          </a:graphicData>
        </a:graphic>
      </p:graphicFrame>
      <p:pic>
        <p:nvPicPr>
          <p:cNvPr id="14593" name="yt_image_14593_skip" title="H_95.85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226" y="4392934"/>
            <a:ext cx="3982134" cy="121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74182865">
            <a:extLst>
              <a:ext uri="{FF2B5EF4-FFF2-40B4-BE49-F238E27FC236}">
                <a16:creationId xmlns:a16="http://schemas.microsoft.com/office/drawing/2014/main" id="{22C0D24F-B0DE-D7A0-F4D9-8BC403E40F9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FC0EC38-C1A8-1CD6-DA64-053C4E124661}"/>
              </a:ext>
            </a:extLst>
          </p:cNvPr>
          <p:cNvSpPr txBox="1"/>
          <p:nvPr/>
        </p:nvSpPr>
        <p:spPr>
          <a:xfrm>
            <a:off x="9836876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C5F709E-44BD-1A73-1699-D3877AD93046}"/>
              </a:ext>
            </a:extLst>
          </p:cNvPr>
          <p:cNvSpPr txBox="1"/>
          <p:nvPr/>
        </p:nvSpPr>
        <p:spPr>
          <a:xfrm>
            <a:off x="6701682" y="385753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96" name="yt_shape_14596"/>
          <p:cNvSpPr txBox="1"/>
          <p:nvPr/>
        </p:nvSpPr>
        <p:spPr>
          <a:xfrm>
            <a:off x="540000" y="900000"/>
            <a:ext cx="418383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一元一次方程的解法</a:t>
            </a:r>
          </a:p>
        </p:txBody>
      </p:sp>
      <p:sp>
        <p:nvSpPr>
          <p:cNvPr id="14597" name="yt_shape_14597"/>
          <p:cNvSpPr txBox="1"/>
          <p:nvPr/>
        </p:nvSpPr>
        <p:spPr>
          <a:xfrm>
            <a:off x="540000" y="1399565"/>
            <a:ext cx="161582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4598" name="yt_shape_14598"/>
          <p:cNvSpPr txBox="1"/>
          <p:nvPr/>
        </p:nvSpPr>
        <p:spPr>
          <a:xfrm>
            <a:off x="540000" y="1878868"/>
            <a:ext cx="57002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</p:txBody>
      </p:sp>
      <p:sp>
        <p:nvSpPr>
          <p:cNvPr id="14599" name="yt_shape_14599"/>
          <p:cNvSpPr txBox="1"/>
          <p:nvPr/>
        </p:nvSpPr>
        <p:spPr>
          <a:xfrm>
            <a:off x="540000" y="2358171"/>
            <a:ext cx="4315284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	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	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600" name="yt_shape_14600"/>
              <p:cNvSpPr txBox="1"/>
              <p:nvPr/>
            </p:nvSpPr>
            <p:spPr>
              <a:xfrm>
                <a:off x="540000" y="3797737"/>
                <a:ext cx="4423519" cy="6449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600" name="yt_shape_14600" descr="{&quot;rangeId&quot;:9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97737"/>
                <a:ext cx="4423519" cy="644985"/>
              </a:xfrm>
              <a:prstGeom prst="rect">
                <a:avLst/>
              </a:prstGeom>
              <a:blipFill>
                <a:blip r:embed="rId2"/>
                <a:stretch>
                  <a:fillRect l="-4276" r="-3172" b="-141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602" name="yt_shape_14602"/>
              <p:cNvSpPr txBox="1"/>
              <p:nvPr/>
            </p:nvSpPr>
            <p:spPr>
              <a:xfrm>
                <a:off x="540000" y="4493510"/>
                <a:ext cx="6716582" cy="20746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602" name="yt_shape_14602" descr="{&quot;rangeId&quot;: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93510"/>
                <a:ext cx="6716582" cy="2074607"/>
              </a:xfrm>
              <a:prstGeom prst="rect">
                <a:avLst/>
              </a:prstGeom>
              <a:blipFill>
                <a:blip r:embed="rId3"/>
                <a:stretch>
                  <a:fillRect l="-2816" r="-1817" b="-85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174182929">
            <a:extLst>
              <a:ext uri="{FF2B5EF4-FFF2-40B4-BE49-F238E27FC236}">
                <a16:creationId xmlns:a16="http://schemas.microsoft.com/office/drawing/2014/main" id="{3799B17D-65D6-545F-3A4C-7279A775AE6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8184865-E194-45EE-CF3C-52D2A5051AB9}"/>
              </a:ext>
            </a:extLst>
          </p:cNvPr>
          <p:cNvSpPr txBox="1"/>
          <p:nvPr/>
        </p:nvSpPr>
        <p:spPr>
          <a:xfrm>
            <a:off x="449989" y="2311365"/>
            <a:ext cx="4453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4CC91F6-69F4-D20A-0750-F02C2F227269}"/>
              </a:ext>
            </a:extLst>
          </p:cNvPr>
          <p:cNvSpPr txBox="1"/>
          <p:nvPr/>
        </p:nvSpPr>
        <p:spPr>
          <a:xfrm>
            <a:off x="1775520" y="2786853"/>
            <a:ext cx="2469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EEEC5A6-094F-8EF3-4972-28E234F48B8D}"/>
              </a:ext>
            </a:extLst>
          </p:cNvPr>
          <p:cNvSpPr txBox="1"/>
          <p:nvPr/>
        </p:nvSpPr>
        <p:spPr>
          <a:xfrm>
            <a:off x="2400944" y="3262341"/>
            <a:ext cx="12770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3C6D0A9-34BF-33B9-B02F-D3439AC54199}"/>
                  </a:ext>
                </a:extLst>
              </p:cNvPr>
              <p:cNvSpPr txBox="1"/>
              <p:nvPr/>
            </p:nvSpPr>
            <p:spPr>
              <a:xfrm>
                <a:off x="449989" y="4446704"/>
                <a:ext cx="6831712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9, 'mathAnswerShape': 1}">
                <a:extLst>
                  <a:ext uri="{FF2B5EF4-FFF2-40B4-BE49-F238E27FC236}">
                    <a16:creationId xmlns:a16="http://schemas.microsoft.com/office/drawing/2014/main" id="{93C6D0A9-34BF-33B9-B02F-D3439AC541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46704"/>
                <a:ext cx="6831712" cy="772808"/>
              </a:xfrm>
              <a:prstGeom prst="rect">
                <a:avLst/>
              </a:prstGeom>
              <a:blipFill>
                <a:blip r:embed="rId5"/>
                <a:stretch>
                  <a:fillRect l="-1427" r="-1338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2F3656B5-08C3-CCB0-D14C-8C716E66CF91}"/>
              </a:ext>
            </a:extLst>
          </p:cNvPr>
          <p:cNvSpPr txBox="1"/>
          <p:nvPr/>
        </p:nvSpPr>
        <p:spPr>
          <a:xfrm>
            <a:off x="2174998" y="5125900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600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74F8D39-C8DD-FEE2-D26F-9708425F7B3E}"/>
              </a:ext>
            </a:extLst>
          </p:cNvPr>
          <p:cNvSpPr txBox="1"/>
          <p:nvPr/>
        </p:nvSpPr>
        <p:spPr>
          <a:xfrm>
            <a:off x="2637650" y="5601388"/>
            <a:ext cx="2543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400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596914E-A441-C1D6-F19D-305AA04A89D3}"/>
              </a:ext>
            </a:extLst>
          </p:cNvPr>
          <p:cNvSpPr txBox="1"/>
          <p:nvPr/>
        </p:nvSpPr>
        <p:spPr>
          <a:xfrm>
            <a:off x="3431704" y="6076876"/>
            <a:ext cx="9722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604" name="yt_shape_14604"/>
              <p:cNvSpPr txBox="1"/>
              <p:nvPr/>
            </p:nvSpPr>
            <p:spPr>
              <a:xfrm>
                <a:off x="540000" y="900000"/>
                <a:ext cx="7575022" cy="35487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15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为何值时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式子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的值比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的值大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依题意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en-US" altLang="zh-CN" sz="15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604" name="yt_shape_14604" descr="{&quot;rangeId&quot;:10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575022" cy="3548728"/>
              </a:xfrm>
              <a:prstGeom prst="rect">
                <a:avLst/>
              </a:prstGeom>
              <a:blipFill>
                <a:blip r:embed="rId2"/>
                <a:stretch>
                  <a:fillRect l="-2496" r="-1449" b="-42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6B775E1-4562-6408-F623-D3BB0781C4A3}"/>
                  </a:ext>
                </a:extLst>
              </p:cNvPr>
              <p:cNvSpPr txBox="1"/>
              <p:nvPr/>
            </p:nvSpPr>
            <p:spPr>
              <a:xfrm>
                <a:off x="449989" y="1684981"/>
                <a:ext cx="5927661" cy="92539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依题意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0, 'hasSerialNum': 1}">
                <a:extLst>
                  <a:ext uri="{FF2B5EF4-FFF2-40B4-BE49-F238E27FC236}">
                    <a16:creationId xmlns:a16="http://schemas.microsoft.com/office/drawing/2014/main" id="{86B775E1-4562-6408-F623-D3BB0781C4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684981"/>
                <a:ext cx="5927661" cy="925398"/>
              </a:xfrm>
              <a:prstGeom prst="rect">
                <a:avLst/>
              </a:prstGeom>
              <a:blipFill>
                <a:blip r:embed="rId3"/>
                <a:stretch>
                  <a:fillRect l="-1646" r="-1543" b="-32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AF11997-8CA4-8219-3990-5AB283BCD57C}"/>
              </a:ext>
            </a:extLst>
          </p:cNvPr>
          <p:cNvSpPr txBox="1"/>
          <p:nvPr/>
        </p:nvSpPr>
        <p:spPr>
          <a:xfrm>
            <a:off x="2418460" y="2516767"/>
            <a:ext cx="3993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CFD5D37-ADF4-4052-4C32-77AB2A23BEC7}"/>
              </a:ext>
            </a:extLst>
          </p:cNvPr>
          <p:cNvSpPr txBox="1"/>
          <p:nvPr/>
        </p:nvSpPr>
        <p:spPr>
          <a:xfrm>
            <a:off x="3067145" y="2992255"/>
            <a:ext cx="2774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B07DAAB-FDB0-F748-4836-8CD1429492C9}"/>
              </a:ext>
            </a:extLst>
          </p:cNvPr>
          <p:cNvSpPr txBox="1"/>
          <p:nvPr/>
        </p:nvSpPr>
        <p:spPr>
          <a:xfrm>
            <a:off x="3390489" y="3467743"/>
            <a:ext cx="191166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21B3331-5C59-8B6D-D4EA-419ECAC3CA70}"/>
              </a:ext>
            </a:extLst>
          </p:cNvPr>
          <p:cNvSpPr txBox="1"/>
          <p:nvPr/>
        </p:nvSpPr>
        <p:spPr>
          <a:xfrm>
            <a:off x="4025108" y="3943231"/>
            <a:ext cx="12770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08" name="yt_shape_14608"/>
          <p:cNvSpPr txBox="1"/>
          <p:nvPr/>
        </p:nvSpPr>
        <p:spPr>
          <a:xfrm>
            <a:off x="540000" y="900000"/>
            <a:ext cx="479939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一元一次方程的实际应用</a:t>
            </a:r>
          </a:p>
        </p:txBody>
      </p:sp>
      <p:sp>
        <p:nvSpPr>
          <p:cNvPr id="14609" name="yt_shape_14609"/>
          <p:cNvSpPr txBox="1"/>
          <p:nvPr/>
        </p:nvSpPr>
        <p:spPr>
          <a:xfrm>
            <a:off x="540119" y="13995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元旦来临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各大商场都制定了促进消费增加利润的促销方案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物美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50bc1"/>
              </a:rPr>
              <a:t>商场把某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种双肩包按进价提高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进行标价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然后再打出八折的优惠价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8fa43"/>
              </a:rPr>
              <a:t>这样商场每卖出一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个书包就可盈利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这种书包的进价是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10" name="yt_table_1461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2505431"/>
              </p:ext>
            </p:extLst>
          </p:nvPr>
        </p:nvGraphicFramePr>
        <p:xfrm>
          <a:off x="540056" y="2839131"/>
          <a:ext cx="93338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1023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1024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1025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10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0"/>
                  </a:ext>
                </a:extLst>
              </a:tr>
            </a:tbl>
          </a:graphicData>
        </a:graphic>
      </p:graphicFrame>
      <p:pic>
        <p:nvPicPr>
          <p:cNvPr id="3" name="yt_shape_1722174182997">
            <a:extLst>
              <a:ext uri="{FF2B5EF4-FFF2-40B4-BE49-F238E27FC236}">
                <a16:creationId xmlns:a16="http://schemas.microsoft.com/office/drawing/2014/main" id="{65C0B2AA-B05F-E687-7B66-4A71FBDCEA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2D8065D-9FAD-6537-CBA9-596DE7774744}"/>
              </a:ext>
            </a:extLst>
          </p:cNvPr>
          <p:cNvSpPr txBox="1"/>
          <p:nvPr/>
        </p:nvSpPr>
        <p:spPr>
          <a:xfrm>
            <a:off x="6393708" y="23037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612" name="yt_shape_14612"/>
              <p:cNvSpPr txBox="1"/>
              <p:nvPr/>
            </p:nvSpPr>
            <p:spPr>
              <a:xfrm>
                <a:off x="540119" y="900000"/>
                <a:ext cx="11492915" cy="467224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小李骑自行车从甲地到乙地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出发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分钟后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小王骑电动车从甲地出发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cc805"/>
                  </a:rPr>
                  <a:t>两人同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时到达乙地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已知小李骑自行车的速度是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3_14048"/>
                  </a:rPr>
                  <a:t>小王骑电动车的速度是小李骑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自行车的速度的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乙两地的距离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设小李骑自行车从甲地到乙地的时间为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13_b08fe"/>
                  </a:rPr>
                  <a:t>则小王骑电动车从甲地到乙地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的时间为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甲、乙两地的距离是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612" name="yt_shape_14612" descr="{&quot;rangeId&quot;:1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672241"/>
              </a:xfrm>
              <a:prstGeom prst="rect">
                <a:avLst/>
              </a:prstGeom>
              <a:blipFill>
                <a:blip r:embed="rId2"/>
                <a:stretch>
                  <a:fillRect l="-1645" t="-1175" b="-31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38C7D16-0EDE-C5EF-5C0D-ED55BDE40D48}"/>
              </a:ext>
            </a:extLst>
          </p:cNvPr>
          <p:cNvSpPr txBox="1"/>
          <p:nvPr/>
        </p:nvSpPr>
        <p:spPr>
          <a:xfrm>
            <a:off x="450108" y="2279658"/>
            <a:ext cx="11103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设小李骑自行车从甲地到乙地的时间为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3_b08fe"/>
              </a:rPr>
              <a:t>则小王骑电动车从甲地到乙地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C19AC54-BAD9-F4AB-C681-54DED511B3EA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546011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的时间为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小时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3, 'hasSerialNum': 1}">
                <a:extLst>
                  <a:ext uri="{FF2B5EF4-FFF2-40B4-BE49-F238E27FC236}">
                    <a16:creationId xmlns:a16="http://schemas.microsoft.com/office/drawing/2014/main" id="{1C19AC54-BAD9-F4AB-C681-54DED511B3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5460111" cy="768490"/>
              </a:xfrm>
              <a:prstGeom prst="rect">
                <a:avLst/>
              </a:prstGeom>
              <a:blipFill>
                <a:blip r:embed="rId3"/>
                <a:stretch>
                  <a:fillRect l="-1786" r="-167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CE4C3B1-4B56-9530-72F4-71AABA17B719}"/>
                  </a:ext>
                </a:extLst>
              </p:cNvPr>
              <p:cNvSpPr txBox="1"/>
              <p:nvPr/>
            </p:nvSpPr>
            <p:spPr>
              <a:xfrm>
                <a:off x="450108" y="3430024"/>
                <a:ext cx="4115498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3, 'hasSerialNum': 1}">
                <a:extLst>
                  <a:ext uri="{FF2B5EF4-FFF2-40B4-BE49-F238E27FC236}">
                    <a16:creationId xmlns:a16="http://schemas.microsoft.com/office/drawing/2014/main" id="{6CE4C3B1-4B56-9530-72F4-71AABA17B7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30024"/>
                <a:ext cx="4115498" cy="768490"/>
              </a:xfrm>
              <a:prstGeom prst="rect">
                <a:avLst/>
              </a:prstGeom>
              <a:blipFill>
                <a:blip r:embed="rId4"/>
                <a:stretch>
                  <a:fillRect l="-2370" r="-222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1CC8E62-3BCA-2664-6CB0-CD91D780E633}"/>
              </a:ext>
            </a:extLst>
          </p:cNvPr>
          <p:cNvSpPr txBox="1"/>
          <p:nvPr/>
        </p:nvSpPr>
        <p:spPr>
          <a:xfrm>
            <a:off x="450108" y="4104902"/>
            <a:ext cx="1578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4C624D6-06F3-2523-E1F5-276BBC2A70CE}"/>
              </a:ext>
            </a:extLst>
          </p:cNvPr>
          <p:cNvSpPr txBox="1"/>
          <p:nvPr/>
        </p:nvSpPr>
        <p:spPr>
          <a:xfrm>
            <a:off x="450108" y="4580390"/>
            <a:ext cx="2797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34D38EB-9CF1-4847-931C-3AD938CA3424}"/>
              </a:ext>
            </a:extLst>
          </p:cNvPr>
          <p:cNvSpPr txBox="1"/>
          <p:nvPr/>
        </p:nvSpPr>
        <p:spPr>
          <a:xfrm>
            <a:off x="450108" y="5055878"/>
            <a:ext cx="459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甲、乙两地的距离是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18" name="yt_shape_14618"/>
          <p:cNvSpPr txBox="1"/>
          <p:nvPr/>
        </p:nvSpPr>
        <p:spPr>
          <a:xfrm>
            <a:off x="540000" y="900000"/>
            <a:ext cx="244233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1824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617" name="yt_image_14617" title="H_50.4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41817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20" name="yt_shape_14620"/>
          <p:cNvSpPr txBox="1"/>
          <p:nvPr/>
        </p:nvSpPr>
        <p:spPr>
          <a:xfrm>
            <a:off x="540119" y="1591869"/>
            <a:ext cx="11028489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小红在解关于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误将方程中的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55982,isEnd"/>
              </a:rPr>
              <a:t>看成了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求得方程的解为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则原方程的解为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情境题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期间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某商场进行促销活动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发布两种消费券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e0bc,isEnd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券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券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即一次购物大于等于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e078,isEnd"/>
              </a:rPr>
              <a:t>付款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时分别减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小敏有一张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券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小聪有一张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券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18884,isEnd"/>
              </a:rPr>
              <a:t>他们都购了一件标价相同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的商品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各自付款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若能用券时用券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这样两人共付款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7ad5d,isEnd"/>
              </a:rPr>
              <a:t>则所购商品的标价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8710AE4-ACDB-8F93-1E35-353821B78A0F}"/>
              </a:ext>
            </a:extLst>
          </p:cNvPr>
          <p:cNvSpPr txBox="1"/>
          <p:nvPr/>
        </p:nvSpPr>
        <p:spPr>
          <a:xfrm>
            <a:off x="7128721" y="2020551"/>
            <a:ext cx="1429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A15C2F7-E736-DA96-89ED-3B6B243A2361}"/>
              </a:ext>
            </a:extLst>
          </p:cNvPr>
          <p:cNvSpPr txBox="1"/>
          <p:nvPr/>
        </p:nvSpPr>
        <p:spPr>
          <a:xfrm>
            <a:off x="1059708" y="4397991"/>
            <a:ext cx="155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23" name="yt_shape_14623"/>
          <p:cNvSpPr txBox="1"/>
          <p:nvPr/>
        </p:nvSpPr>
        <p:spPr>
          <a:xfrm>
            <a:off x="540000" y="900000"/>
            <a:ext cx="2423099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1809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622" name="yt_image_14622" title="H_50.4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9915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25" name="yt_shape_14625"/>
          <p:cNvSpPr txBox="1"/>
          <p:nvPr/>
        </p:nvSpPr>
        <p:spPr>
          <a:xfrm>
            <a:off x="540000" y="1591869"/>
            <a:ext cx="777135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深圳市中考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下表为深圳市居民每月用水收费标准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4626" name="yt_table_14626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1230498"/>
              </p:ext>
            </p:extLst>
          </p:nvPr>
        </p:nvGraphicFramePr>
        <p:xfrm>
          <a:off x="540000" y="2223536"/>
          <a:ext cx="11111999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4161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58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用水量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立方米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单价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超过部分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628" name="yt_shape_14628"/>
          <p:cNvSpPr txBox="1"/>
          <p:nvPr/>
        </p:nvSpPr>
        <p:spPr>
          <a:xfrm>
            <a:off x="540000" y="4193945"/>
            <a:ext cx="7482818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某用户用水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立方米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共交水费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A0A219A-4FBE-CC65-FC10-E93BC270D584}"/>
              </a:ext>
            </a:extLst>
          </p:cNvPr>
          <p:cNvSpPr txBox="1"/>
          <p:nvPr/>
        </p:nvSpPr>
        <p:spPr>
          <a:xfrm>
            <a:off x="449989" y="4622627"/>
            <a:ext cx="4542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DE60FFF-E113-F485-AF01-057990718515}"/>
              </a:ext>
            </a:extLst>
          </p:cNvPr>
          <p:cNvSpPr txBox="1"/>
          <p:nvPr/>
        </p:nvSpPr>
        <p:spPr>
          <a:xfrm>
            <a:off x="449989" y="5098115"/>
            <a:ext cx="1951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30" name="yt_shape_14630"/>
          <p:cNvSpPr txBox="1"/>
          <p:nvPr/>
        </p:nvSpPr>
        <p:spPr>
          <a:xfrm>
            <a:off x="540000" y="900000"/>
            <a:ext cx="10926068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的前提下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该用户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月份交水费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请问该用户用水多少立方米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设该用户的用水量为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立方米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因为用水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立方米时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水费为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所以该用户用水超过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立方米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所以可列方程为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该用户用水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立方米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A53A79B-CF2E-78B8-BDB1-87C10D846838}"/>
              </a:ext>
            </a:extLst>
          </p:cNvPr>
          <p:cNvSpPr txBox="1"/>
          <p:nvPr/>
        </p:nvSpPr>
        <p:spPr>
          <a:xfrm>
            <a:off x="449989" y="1328682"/>
            <a:ext cx="559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设该用户的用水量为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立方米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0F789C7-904E-2CBC-A21F-766E4EB71E6C}"/>
              </a:ext>
            </a:extLst>
          </p:cNvPr>
          <p:cNvSpPr txBox="1"/>
          <p:nvPr/>
        </p:nvSpPr>
        <p:spPr>
          <a:xfrm>
            <a:off x="449989" y="1804170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因为用水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立方米时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6A91682-0C7A-550C-2BFF-3CBB42E24ED6}"/>
              </a:ext>
            </a:extLst>
          </p:cNvPr>
          <p:cNvSpPr txBox="1"/>
          <p:nvPr/>
        </p:nvSpPr>
        <p:spPr>
          <a:xfrm>
            <a:off x="449989" y="2279658"/>
            <a:ext cx="581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水费为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A60D24A-5CB0-1B10-F98A-0FC3FC1FDE53}"/>
              </a:ext>
            </a:extLst>
          </p:cNvPr>
          <p:cNvSpPr txBox="1"/>
          <p:nvPr/>
        </p:nvSpPr>
        <p:spPr>
          <a:xfrm>
            <a:off x="449989" y="2755146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所以该用户用水超过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立方米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47C3CFE-8E80-19E6-0CB0-90C462AC312C}"/>
              </a:ext>
            </a:extLst>
          </p:cNvPr>
          <p:cNvSpPr txBox="1"/>
          <p:nvPr/>
        </p:nvSpPr>
        <p:spPr>
          <a:xfrm>
            <a:off x="449989" y="3230634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所以可列方程为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6AABA66-C206-1198-92B7-90994F965C54}"/>
              </a:ext>
            </a:extLst>
          </p:cNvPr>
          <p:cNvSpPr txBox="1"/>
          <p:nvPr/>
        </p:nvSpPr>
        <p:spPr>
          <a:xfrm>
            <a:off x="449989" y="3706122"/>
            <a:ext cx="5896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2148B03-7713-2232-1812-82DAE1A5D13C}"/>
              </a:ext>
            </a:extLst>
          </p:cNvPr>
          <p:cNvSpPr txBox="1"/>
          <p:nvPr/>
        </p:nvSpPr>
        <p:spPr>
          <a:xfrm>
            <a:off x="449989" y="4181610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D07838A-76E9-1956-F3B2-15DC9923968F}"/>
              </a:ext>
            </a:extLst>
          </p:cNvPr>
          <p:cNvSpPr txBox="1"/>
          <p:nvPr/>
        </p:nvSpPr>
        <p:spPr>
          <a:xfrm>
            <a:off x="449989" y="4657098"/>
            <a:ext cx="3685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该用户用水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立方米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1212</Words>
  <Application>Microsoft Office PowerPoint</Application>
  <PresentationFormat>宽屏</PresentationFormat>
  <Paragraphs>143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42" baseType="lpstr">
      <vt:lpstr>,isEnd</vt:lpstr>
      <vt:lpstr>_⨹_1_11378,isEnd</vt:lpstr>
      <vt:lpstr>_⨹_1_ce0bc,isEnd</vt:lpstr>
      <vt:lpstr>_⨹_1_f538e</vt:lpstr>
      <vt:lpstr>_⨹_11_18884,isEnd</vt:lpstr>
      <vt:lpstr>_⨹_13_14048</vt:lpstr>
      <vt:lpstr>_⨹_13_b08fe</vt:lpstr>
      <vt:lpstr>_⨹_13_ec49f</vt:lpstr>
      <vt:lpstr>_⨹_2_2e078,isEnd</vt:lpstr>
      <vt:lpstr>_⨹_3_1554f</vt:lpstr>
      <vt:lpstr>_⨹_3_55982,isEnd</vt:lpstr>
      <vt:lpstr>_⨹_3_cc805</vt:lpstr>
      <vt:lpstr>_⨹_4_1d0fe</vt:lpstr>
      <vt:lpstr>_⨹_4_50bc1</vt:lpstr>
      <vt:lpstr>_⨹_4_c69f3</vt:lpstr>
      <vt:lpstr>_⨹_8_7ad5d,isEnd</vt:lpstr>
      <vt:lpstr>_⨹_8_8fa43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10</cp:revision>
  <dcterms:created xsi:type="dcterms:W3CDTF">2024-07-28T13:31:34Z</dcterms:created>
  <dcterms:modified xsi:type="dcterms:W3CDTF">2024-07-29T02:40:07Z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