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5" r:id="rId5"/>
    <p:sldId id="368" r:id="rId6"/>
    <p:sldId id="366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2" name="yt_shape_12132"/>
          <p:cNvSpPr txBox="1"/>
          <p:nvPr/>
        </p:nvSpPr>
        <p:spPr>
          <a:xfrm>
            <a:off x="540119" y="836712"/>
            <a:ext cx="684559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【变式一】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观察下面三行数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134" name="yt_table_12134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147202"/>
              </p:ext>
            </p:extLst>
          </p:nvPr>
        </p:nvGraphicFramePr>
        <p:xfrm>
          <a:off x="540000" y="1468379"/>
          <a:ext cx="11111996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38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7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78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7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136" name="yt_shape_12136"/>
          <p:cNvSpPr txBox="1"/>
          <p:nvPr/>
        </p:nvSpPr>
        <p:spPr>
          <a:xfrm>
            <a:off x="540119" y="3438788"/>
            <a:ext cx="682238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行数按什么规律排列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行数是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行数与第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行数分别有什么关系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行数是第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行相应的数除以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行数是第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行相应的数减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2028EE-EC11-B205-2327-5F9ADF550C04}"/>
              </a:ext>
            </a:extLst>
          </p:cNvPr>
          <p:cNvSpPr txBox="1"/>
          <p:nvPr/>
        </p:nvSpPr>
        <p:spPr>
          <a:xfrm>
            <a:off x="450108" y="3867470"/>
            <a:ext cx="6936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行数是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76FFCC-DAFD-E84D-7165-324CD66BC112}"/>
              </a:ext>
            </a:extLst>
          </p:cNvPr>
          <p:cNvSpPr txBox="1"/>
          <p:nvPr/>
        </p:nvSpPr>
        <p:spPr>
          <a:xfrm>
            <a:off x="450108" y="4818447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行数是第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行相应的数除以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BE45DE-84D6-306D-BF61-202AD29F97D8}"/>
              </a:ext>
            </a:extLst>
          </p:cNvPr>
          <p:cNvSpPr txBox="1"/>
          <p:nvPr/>
        </p:nvSpPr>
        <p:spPr>
          <a:xfrm>
            <a:off x="450108" y="5293934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行数是第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行相应的数减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0" name="yt_shape_12140"/>
          <p:cNvSpPr txBox="1"/>
          <p:nvPr/>
        </p:nvSpPr>
        <p:spPr>
          <a:xfrm>
            <a:off x="540000" y="900000"/>
            <a:ext cx="630942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取每行数的第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计算这三个数的和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FE499F3-34E2-62BD-794F-9890F31E4C5A}"/>
              </a:ext>
            </a:extLst>
          </p:cNvPr>
          <p:cNvSpPr txBox="1"/>
          <p:nvPr/>
        </p:nvSpPr>
        <p:spPr>
          <a:xfrm>
            <a:off x="449989" y="1328682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FAF78D-4968-8F45-7709-2106A043DDC3}"/>
              </a:ext>
            </a:extLst>
          </p:cNvPr>
          <p:cNvSpPr txBox="1"/>
          <p:nvPr/>
        </p:nvSpPr>
        <p:spPr>
          <a:xfrm>
            <a:off x="449989" y="1804170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ED4C3E-0534-95D6-D38F-B4E288C3584B}"/>
              </a:ext>
            </a:extLst>
          </p:cNvPr>
          <p:cNvSpPr txBox="1"/>
          <p:nvPr/>
        </p:nvSpPr>
        <p:spPr>
          <a:xfrm>
            <a:off x="449989" y="227965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45" name="yt_shape_12145"/>
              <p:cNvSpPr txBox="1"/>
              <p:nvPr/>
            </p:nvSpPr>
            <p:spPr>
              <a:xfrm>
                <a:off x="540119" y="900000"/>
                <a:ext cx="11492915" cy="39981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【变式二】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仔细观察下列三组数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第一组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第二组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第三组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第一组数是按什么规律排列的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第二组数与第一组数有什么关系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第一组数是按正整数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的平方数的顺序排列的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1ffc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第二组数是由第一组的每一个数减去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9_95280"/>
                  </a:rPr>
                  <a:t>再取差的相反数得到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145" name="yt_shape_12145" descr="{&quot;rangeId&quot;: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98146"/>
              </a:xfrm>
              <a:prstGeom prst="rect">
                <a:avLst/>
              </a:prstGeom>
              <a:blipFill>
                <a:blip r:embed="rId2"/>
                <a:stretch>
                  <a:fillRect l="-1645" t="-1372" b="-3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7985CF8-9656-C558-CAEE-910C3B6A8BF7}"/>
              </a:ext>
            </a:extLst>
          </p:cNvPr>
          <p:cNvSpPr txBox="1"/>
          <p:nvPr/>
        </p:nvSpPr>
        <p:spPr>
          <a:xfrm>
            <a:off x="450108" y="3437327"/>
            <a:ext cx="11254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第一组数是按正整数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的平方数的顺序排列的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1ffc2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3833B9-4787-1C09-0BCD-53A875B8F4D1}"/>
              </a:ext>
            </a:extLst>
          </p:cNvPr>
          <p:cNvSpPr txBox="1"/>
          <p:nvPr/>
        </p:nvSpPr>
        <p:spPr>
          <a:xfrm>
            <a:off x="450108" y="3912815"/>
            <a:ext cx="11025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第二组数是由第一组的每一个数减去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9_95280"/>
              </a:rPr>
              <a:t>再取差的相反数得到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C67979-3FF9-4232-D54E-488E8816FA81}"/>
              </a:ext>
            </a:extLst>
          </p:cNvPr>
          <p:cNvSpPr txBox="1"/>
          <p:nvPr/>
        </p:nvSpPr>
        <p:spPr>
          <a:xfrm>
            <a:off x="450108" y="4388303"/>
            <a:ext cx="112036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50" name="yt_shape_12150"/>
              <p:cNvSpPr txBox="1"/>
              <p:nvPr/>
            </p:nvSpPr>
            <p:spPr>
              <a:xfrm>
                <a:off x="540000" y="900000"/>
                <a:ext cx="8002191" cy="49405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按第三组数的排列规律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两个数分别是多少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第三组数的规律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为奇数时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个数是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为偶数时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个数是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这组数的第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个数为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个数是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取每组的第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计算这三个数的和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150" name="yt_shape_121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02191" cy="4940583"/>
              </a:xfrm>
              <a:prstGeom prst="rect">
                <a:avLst/>
              </a:prstGeom>
              <a:blipFill>
                <a:blip r:embed="rId2"/>
                <a:stretch>
                  <a:fillRect l="-2363" t="-1111" r="-1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935B4BA-0BF9-EB1A-B1F3-147934F86830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1061456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第三组数的规律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i="1" dirty="0" smtClean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935B4BA-0BF9-EB1A-B1F3-147934F868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10614563" cy="768490"/>
              </a:xfrm>
              <a:prstGeom prst="rect">
                <a:avLst/>
              </a:prstGeom>
              <a:blipFill>
                <a:blip r:embed="rId3"/>
                <a:stretch>
                  <a:fillRect l="-91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B1C66AD-DF50-0C32-0C61-BE69F091C11F}"/>
                  </a:ext>
                </a:extLst>
              </p:cNvPr>
              <p:cNvSpPr txBox="1"/>
              <p:nvPr/>
            </p:nvSpPr>
            <p:spPr>
              <a:xfrm>
                <a:off x="449989" y="1948773"/>
                <a:ext cx="4985766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为奇数时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个数是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B1C66AD-DF50-0C32-0C61-BE69F091C1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48773"/>
                <a:ext cx="4985766" cy="729882"/>
              </a:xfrm>
              <a:prstGeom prst="rect">
                <a:avLst/>
              </a:prstGeom>
              <a:blipFill>
                <a:blip r:embed="rId4"/>
                <a:stretch>
                  <a:fillRect l="-1956" r="-1834" b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50EF986-8850-3229-696D-D705E46F3DF3}"/>
                  </a:ext>
                </a:extLst>
              </p:cNvPr>
              <p:cNvSpPr txBox="1"/>
              <p:nvPr/>
            </p:nvSpPr>
            <p:spPr>
              <a:xfrm>
                <a:off x="449989" y="2585043"/>
                <a:ext cx="4833366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为偶数时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个数是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50EF986-8850-3229-696D-D705E46F3D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85043"/>
                <a:ext cx="4833366" cy="729882"/>
              </a:xfrm>
              <a:prstGeom prst="rect">
                <a:avLst/>
              </a:prstGeom>
              <a:blipFill>
                <a:blip r:embed="rId5"/>
                <a:stretch>
                  <a:fillRect l="-2018" r="-1892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0B6AD06-0024-3424-F582-16D39DB52AA0}"/>
                  </a:ext>
                </a:extLst>
              </p:cNvPr>
              <p:cNvSpPr txBox="1"/>
              <p:nvPr/>
            </p:nvSpPr>
            <p:spPr>
              <a:xfrm>
                <a:off x="449989" y="3221313"/>
                <a:ext cx="5761736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这组数的第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个数为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个数是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0B6AD06-0024-3424-F582-16D39DB52A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21313"/>
                <a:ext cx="5761736" cy="769315"/>
              </a:xfrm>
              <a:prstGeom prst="rect">
                <a:avLst/>
              </a:prstGeom>
              <a:blipFill>
                <a:blip r:embed="rId6"/>
                <a:stretch>
                  <a:fillRect l="-1693" r="-1587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69A037-83C4-767E-9D5B-3191C7EFAB13}"/>
                  </a:ext>
                </a:extLst>
              </p:cNvPr>
              <p:cNvSpPr txBox="1"/>
              <p:nvPr/>
            </p:nvSpPr>
            <p:spPr>
              <a:xfrm>
                <a:off x="449989" y="4582667"/>
                <a:ext cx="715683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69A037-83C4-767E-9D5B-3191C7EFAB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82667"/>
                <a:ext cx="7156831" cy="730136"/>
              </a:xfrm>
              <a:prstGeom prst="rect">
                <a:avLst/>
              </a:prstGeom>
              <a:blipFill>
                <a:blip r:embed="rId7"/>
                <a:stretch>
                  <a:fillRect l="-1363" r="-127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5" name="yt_shape_12155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一列有规律的整数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41d38,isEnd"/>
              </a:rPr>
              <a:t>按照如图所示的方式排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成数阵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1</a:t>
            </a:r>
          </a:p>
          <a:p>
            <a:pPr algn="ctr" eaLnBrk="1" latinLnBrk="0" hangingPunct="0">
              <a:lnSpc>
                <a:spcPct val="129999"/>
              </a:lnSpc>
              <a:tabLst>
                <a:tab pos="997098" algn="l"/>
                <a:tab pos="2146562" algn="l"/>
                <a:tab pos="3143660" algn="l"/>
                <a:tab pos="4293124" algn="l"/>
                <a:tab pos="5137856" algn="l"/>
                <a:tab pos="6287320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4</a:t>
            </a:r>
          </a:p>
          <a:p>
            <a:pPr algn="ctr" eaLnBrk="1" latinLnBrk="0" hangingPunct="0">
              <a:lnSpc>
                <a:spcPct val="129999"/>
              </a:lnSpc>
              <a:tabLst>
                <a:tab pos="997098" algn="l"/>
                <a:tab pos="2146562" algn="l"/>
                <a:tab pos="3143660" algn="l"/>
                <a:tab pos="4293124" algn="l"/>
                <a:tab pos="5137856" algn="l"/>
                <a:tab pos="6287320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9</a:t>
            </a:r>
          </a:p>
          <a:p>
            <a:pPr algn="ctr" eaLnBrk="1" latinLnBrk="0" hangingPunct="0">
              <a:lnSpc>
                <a:spcPct val="129999"/>
              </a:lnSpc>
              <a:tabLst>
                <a:tab pos="997098" algn="l"/>
                <a:tab pos="2146562" algn="l"/>
                <a:tab pos="3143660" algn="l"/>
                <a:tab pos="4293124" algn="l"/>
                <a:tab pos="5137856" algn="l"/>
                <a:tab pos="6287320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16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…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按照该数阵呈现的规律排下去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行共有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83e5,isEnd"/>
              </a:rPr>
              <a:t>其中最左侧的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最右侧的一个数是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按照该数阵呈现的规律排下去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行从左数第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BC3F62-D267-6A1E-C211-03CB85CADE82}"/>
              </a:ext>
            </a:extLst>
          </p:cNvPr>
          <p:cNvSpPr txBox="1"/>
          <p:nvPr/>
        </p:nvSpPr>
        <p:spPr>
          <a:xfrm>
            <a:off x="7917707" y="418161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EF9043-773B-5FDB-7311-0B808ABD2D8D}"/>
              </a:ext>
            </a:extLst>
          </p:cNvPr>
          <p:cNvSpPr txBox="1"/>
          <p:nvPr/>
        </p:nvSpPr>
        <p:spPr>
          <a:xfrm>
            <a:off x="1974108" y="465709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829405-3CA7-7D16-A88D-A6245D1E4A04}"/>
              </a:ext>
            </a:extLst>
          </p:cNvPr>
          <p:cNvSpPr txBox="1"/>
          <p:nvPr/>
        </p:nvSpPr>
        <p:spPr>
          <a:xfrm>
            <a:off x="5631708" y="465709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17F99F-B6CF-7A6B-CF6F-84643E330778}"/>
              </a:ext>
            </a:extLst>
          </p:cNvPr>
          <p:cNvSpPr txBox="1"/>
          <p:nvPr/>
        </p:nvSpPr>
        <p:spPr>
          <a:xfrm>
            <a:off x="9594107" y="513258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620</Words>
  <Application>Microsoft Office PowerPoint</Application>
  <PresentationFormat>宽屏</PresentationFormat>
  <Paragraphs>69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,isEnd</vt:lpstr>
      <vt:lpstr>_⨹_1_1ffc2</vt:lpstr>
      <vt:lpstr>_⨹_10_41d38,isEnd</vt:lpstr>
      <vt:lpstr>_⨹_6_483e5,isEnd</vt:lpstr>
      <vt:lpstr>_⨹_9_95280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8</cp:revision>
  <dcterms:created xsi:type="dcterms:W3CDTF">2024-07-28T13:31:34Z</dcterms:created>
  <dcterms:modified xsi:type="dcterms:W3CDTF">2024-07-29T01:28:47Z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