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8" r:id="rId7"/>
    <p:sldId id="381" r:id="rId8"/>
    <p:sldId id="382" r:id="rId9"/>
    <p:sldId id="384" r:id="rId10"/>
    <p:sldId id="387" r:id="rId11"/>
    <p:sldId id="394" r:id="rId12"/>
    <p:sldId id="395" r:id="rId13"/>
    <p:sldId id="396" r:id="rId14"/>
    <p:sldId id="39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" name="yt_shape_1220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05" name="yt_image_1220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8" name="yt_shape_12208"/>
          <p:cNvSpPr txBox="1"/>
          <p:nvPr/>
        </p:nvSpPr>
        <p:spPr>
          <a:xfrm>
            <a:off x="540119" y="1597583"/>
            <a:ext cx="1117250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的数表示成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像这样的记数法叫作科学记数法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对于小于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的数也可以类似地表示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用科学记数法表示一个数时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的指数比原数的整数位数少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根据用科学记数法表示的数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写出原数时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只需将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中小数点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da5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不足的位数用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107E44-81AC-4F26-AACB-D02CB1183B0A}"/>
              </a:ext>
            </a:extLst>
          </p:cNvPr>
          <p:cNvSpPr txBox="1"/>
          <p:nvPr/>
        </p:nvSpPr>
        <p:spPr>
          <a:xfrm>
            <a:off x="4536333" y="1550777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5D966E-BA7B-498E-A198-C26AC0B66E04}"/>
              </a:ext>
            </a:extLst>
          </p:cNvPr>
          <p:cNvSpPr txBox="1"/>
          <p:nvPr/>
        </p:nvSpPr>
        <p:spPr>
          <a:xfrm>
            <a:off x="10687451" y="1550777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fd8ca"/>
              </a:rPr>
              <a:t>正整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8914B4-C75B-B397-5577-71C84BBF7026}"/>
              </a:ext>
            </a:extLst>
          </p:cNvPr>
          <p:cNvSpPr txBox="1"/>
          <p:nvPr/>
        </p:nvSpPr>
        <p:spPr>
          <a:xfrm>
            <a:off x="4501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9F80EC-4955-CE8B-9AEB-38686543F09D}"/>
              </a:ext>
            </a:extLst>
          </p:cNvPr>
          <p:cNvSpPr txBox="1"/>
          <p:nvPr/>
        </p:nvSpPr>
        <p:spPr>
          <a:xfrm>
            <a:off x="9060707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5ABE26-5943-5C96-518C-A177128EB034}"/>
              </a:ext>
            </a:extLst>
          </p:cNvPr>
          <p:cNvSpPr txBox="1"/>
          <p:nvPr/>
        </p:nvSpPr>
        <p:spPr>
          <a:xfrm>
            <a:off x="10025907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向右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0EBA9-8B1A-D9E6-C877-F2E742D42B8E}"/>
              </a:ext>
            </a:extLst>
          </p:cNvPr>
          <p:cNvSpPr txBox="1"/>
          <p:nvPr/>
        </p:nvSpPr>
        <p:spPr>
          <a:xfrm>
            <a:off x="4002933" y="34527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2" name="yt_shape_1226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已知一平方千米的土地上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一年内从太阳得到的能量相当于燃烧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b009"/>
              </a:rPr>
              <a:t>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所产生的能量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那么我国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平方千米的土地上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2903"/>
              </a:rPr>
              <a:t>一年内从太阳得到的能量相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当于燃烧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443E8A-EF36-E779-CFD1-7898D1B04445}"/>
              </a:ext>
            </a:extLst>
          </p:cNvPr>
          <p:cNvSpPr txBox="1"/>
          <p:nvPr/>
        </p:nvSpPr>
        <p:spPr>
          <a:xfrm>
            <a:off x="450108" y="2279658"/>
            <a:ext cx="653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BE4219-61D3-7D7C-A0DC-F8DA60CEB93C}"/>
              </a:ext>
            </a:extLst>
          </p:cNvPr>
          <p:cNvSpPr txBox="1"/>
          <p:nvPr/>
        </p:nvSpPr>
        <p:spPr>
          <a:xfrm>
            <a:off x="450108" y="2755146"/>
            <a:ext cx="311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4" name="yt_shape_1226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我国平均每人每天大约产生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千克垃圾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也许你并不觉得多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ab91"/>
              </a:rPr>
              <a:t>假若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垃圾可压缩成棱长为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米的立方体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每个这样的立方体约有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ca96"/>
              </a:rPr>
              <a:t>我国大约有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亿人口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请计算我国一天产生的垃圾大约有多少千克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aa4f"/>
              </a:rPr>
              <a:t>大约能压缩成多少个这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样的立方体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我国一天产生的垃圾大约有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大约能压缩成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d82f4"/>
              </a:rPr>
              <a:t>个这样的立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4E461F-6F6B-1418-92C8-B97CFCEE4759}"/>
              </a:ext>
            </a:extLst>
          </p:cNvPr>
          <p:cNvSpPr txBox="1"/>
          <p:nvPr/>
        </p:nvSpPr>
        <p:spPr>
          <a:xfrm>
            <a:off x="450108" y="2755146"/>
            <a:ext cx="571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AD7195-DF27-384F-3DBC-F48332676635}"/>
              </a:ext>
            </a:extLst>
          </p:cNvPr>
          <p:cNvSpPr txBox="1"/>
          <p:nvPr/>
        </p:nvSpPr>
        <p:spPr>
          <a:xfrm>
            <a:off x="450108" y="3230634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3B8A1A-7EAE-A4D4-8611-7496465B6D1A}"/>
              </a:ext>
            </a:extLst>
          </p:cNvPr>
          <p:cNvSpPr txBox="1"/>
          <p:nvPr/>
        </p:nvSpPr>
        <p:spPr>
          <a:xfrm>
            <a:off x="450108" y="3706122"/>
            <a:ext cx="11127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我国一天产生的垃圾大约有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大约能压缩成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d82f4"/>
              </a:rPr>
              <a:t>个这样的立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866DB6-D648-2E4E-A82D-1CB2E4C3B35B}"/>
              </a:ext>
            </a:extLst>
          </p:cNvPr>
          <p:cNvSpPr txBox="1"/>
          <p:nvPr/>
        </p:nvSpPr>
        <p:spPr>
          <a:xfrm>
            <a:off x="450108" y="4181610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8" name="yt_shape_1226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67" name="yt_image_1226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0" name="yt_shape_12270"/>
          <p:cNvSpPr txBox="1"/>
          <p:nvPr/>
        </p:nvSpPr>
        <p:spPr>
          <a:xfrm>
            <a:off x="540119" y="154679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然后根据计算结果回答问题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cade,isEnd"/>
              </a:rPr>
              <a:t>均为大于或等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你能说出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b30e,isEnd"/>
              </a:rPr>
              <a:t>之间存在的等量关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069138-5296-5636-D82C-5A7E4E166FCF}"/>
              </a:ext>
            </a:extLst>
          </p:cNvPr>
          <p:cNvSpPr txBox="1"/>
          <p:nvPr/>
        </p:nvSpPr>
        <p:spPr>
          <a:xfrm>
            <a:off x="4310908" y="2450965"/>
            <a:ext cx="134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EDF01A-1706-D754-0845-44807A584E0F}"/>
              </a:ext>
            </a:extLst>
          </p:cNvPr>
          <p:cNvSpPr txBox="1"/>
          <p:nvPr/>
        </p:nvSpPr>
        <p:spPr>
          <a:xfrm>
            <a:off x="4310908" y="2926453"/>
            <a:ext cx="14425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7B3A7B-ADE7-E31F-4AA7-A3EF322A1A08}"/>
              </a:ext>
            </a:extLst>
          </p:cNvPr>
          <p:cNvSpPr txBox="1"/>
          <p:nvPr/>
        </p:nvSpPr>
        <p:spPr>
          <a:xfrm>
            <a:off x="4310908" y="3401941"/>
            <a:ext cx="175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03C214-2C1F-536A-C610-73B7DD86F024}"/>
              </a:ext>
            </a:extLst>
          </p:cNvPr>
          <p:cNvSpPr txBox="1"/>
          <p:nvPr/>
        </p:nvSpPr>
        <p:spPr>
          <a:xfrm>
            <a:off x="4404952" y="3877429"/>
            <a:ext cx="175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CD56BB-EE33-C776-3DD5-B7B8142959B5}"/>
              </a:ext>
            </a:extLst>
          </p:cNvPr>
          <p:cNvSpPr txBox="1"/>
          <p:nvPr/>
        </p:nvSpPr>
        <p:spPr>
          <a:xfrm>
            <a:off x="450108" y="5779381"/>
            <a:ext cx="550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71D344-7E82-FDE2-59A1-277BD7823FC7}"/>
              </a:ext>
            </a:extLst>
          </p:cNvPr>
          <p:cNvSpPr txBox="1"/>
          <p:nvPr/>
        </p:nvSpPr>
        <p:spPr>
          <a:xfrm>
            <a:off x="450108" y="6254869"/>
            <a:ext cx="4744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9" name="yt_shape_12279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278" name="yt_image_122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1" name="yt_shape_12281"/>
          <p:cNvSpPr txBox="1"/>
          <p:nvPr/>
        </p:nvSpPr>
        <p:spPr>
          <a:xfrm>
            <a:off x="540000" y="1350999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用科学记数法表示的数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60e42"/>
              </a:rPr>
              <a:t>比原数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的整数位数少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对于数后面带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等数级单位时要特别注意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11" name="yt_image_1221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4" name="yt_shape_12214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用科学记数法表示数</a:t>
            </a:r>
          </a:p>
        </p:txBody>
      </p:sp>
      <p:sp>
        <p:nvSpPr>
          <p:cNvPr id="12215" name="yt_shape_12215"/>
          <p:cNvSpPr txBox="1"/>
          <p:nvPr/>
        </p:nvSpPr>
        <p:spPr>
          <a:xfrm>
            <a:off x="540000" y="2102862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37800000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6" name="yt_table_122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909452"/>
              </p:ext>
            </p:extLst>
          </p:nvPr>
        </p:nvGraphicFramePr>
        <p:xfrm>
          <a:off x="540056" y="2582165"/>
          <a:ext cx="60471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pic>
        <p:nvPicPr>
          <p:cNvPr id="3" name="yt_shape_1722173828034">
            <a:extLst>
              <a:ext uri="{FF2B5EF4-FFF2-40B4-BE49-F238E27FC236}">
                <a16:creationId xmlns:a16="http://schemas.microsoft.com/office/drawing/2014/main" id="{4781E8BA-2904-4081-D720-E66FE5C1E1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01BB6B-1926-E449-5749-1E759F70BE99}"/>
              </a:ext>
            </a:extLst>
          </p:cNvPr>
          <p:cNvSpPr txBox="1"/>
          <p:nvPr/>
        </p:nvSpPr>
        <p:spPr>
          <a:xfrm>
            <a:off x="6622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8" name="yt_shape_12218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中国某汽车公司坚持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技术为王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创新为本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的发展理念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713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凭借研发实力和创新的发展模式在电池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乘用车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ca42"/>
              </a:rPr>
              <a:t>商用车和轨道交通等多个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领域发挥着举足轻重的作用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年第一季度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a5c6"/>
              </a:rPr>
              <a:t>辆的销售成绩稳居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新能源汽车销量榜榜首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市场占有率高达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59bd"/>
              </a:rPr>
              <a:t>将销售数据用科学记数法表示为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9" name="yt_table_122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025854"/>
              </p:ext>
            </p:extLst>
          </p:nvPr>
        </p:nvGraphicFramePr>
        <p:xfrm>
          <a:off x="540056" y="3299829"/>
          <a:ext cx="5496624" cy="950976"/>
        </p:xfrm>
        <a:graphic>
          <a:graphicData uri="http://schemas.openxmlformats.org/drawingml/2006/table">
            <a:tbl>
              <a:tblPr/>
              <a:tblGrid>
                <a:gridCol w="3337624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sp>
        <p:nvSpPr>
          <p:cNvPr id="12221" name="yt_shape_12221"/>
          <p:cNvSpPr txBox="1"/>
          <p:nvPr/>
        </p:nvSpPr>
        <p:spPr>
          <a:xfrm>
            <a:off x="540119" y="43013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据中央电视台新闻联播报道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74b7"/>
              </a:rPr>
              <a:t>月我国国际收支口径的国际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货物和服务贸易顺差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亿美元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2" name="yt_table_122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059271"/>
              </p:ext>
            </p:extLst>
          </p:nvPr>
        </p:nvGraphicFramePr>
        <p:xfrm>
          <a:off x="540056" y="5260818"/>
          <a:ext cx="5912930" cy="950976"/>
        </p:xfrm>
        <a:graphic>
          <a:graphicData uri="http://schemas.openxmlformats.org/drawingml/2006/table">
            <a:tbl>
              <a:tblPr/>
              <a:tblGrid>
                <a:gridCol w="3337624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2575306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ABE80FD-AA36-A033-6515-7891955B47D7}"/>
              </a:ext>
            </a:extLst>
          </p:cNvPr>
          <p:cNvSpPr txBox="1"/>
          <p:nvPr/>
        </p:nvSpPr>
        <p:spPr>
          <a:xfrm>
            <a:off x="1059708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7B9FC7-95C1-E49B-5F65-78B496293D82}"/>
              </a:ext>
            </a:extLst>
          </p:cNvPr>
          <p:cNvSpPr txBox="1"/>
          <p:nvPr/>
        </p:nvSpPr>
        <p:spPr>
          <a:xfrm>
            <a:off x="9746507" y="47300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4" name="yt_shape_1222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有时也用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千千万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来形容数量多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千千万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08ae,isEnd"/>
              </a:rPr>
              <a:t>千万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用科学记数法可表示为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中国一直高度重视自主创新能力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年以来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e0e13,isEnd"/>
              </a:rPr>
              <a:t>中国社会研发经费投入以年均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年这一投入达到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万亿元人民币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位居全球第二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9a0,isEnd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万亿用科学记数法表示应为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用科学记数法写出下列各数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700000000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068733-4666-DA8D-46EC-EA6669A2566F}"/>
              </a:ext>
            </a:extLst>
          </p:cNvPr>
          <p:cNvSpPr txBox="1"/>
          <p:nvPr/>
        </p:nvSpPr>
        <p:spPr>
          <a:xfrm>
            <a:off x="4412508" y="1328682"/>
            <a:ext cx="14425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4B2757-70D5-418E-EF95-794697705EC6}"/>
              </a:ext>
            </a:extLst>
          </p:cNvPr>
          <p:cNvSpPr txBox="1"/>
          <p:nvPr/>
        </p:nvSpPr>
        <p:spPr>
          <a:xfrm>
            <a:off x="5010805" y="2755146"/>
            <a:ext cx="189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5AEBEC-609D-B88A-FEF9-3EEBBB59D99D}"/>
              </a:ext>
            </a:extLst>
          </p:cNvPr>
          <p:cNvSpPr txBox="1"/>
          <p:nvPr/>
        </p:nvSpPr>
        <p:spPr>
          <a:xfrm>
            <a:off x="8037151" y="323063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E2E150-3157-3107-7501-B5ECDB9BAA42}"/>
              </a:ext>
            </a:extLst>
          </p:cNvPr>
          <p:cNvSpPr txBox="1"/>
          <p:nvPr/>
        </p:nvSpPr>
        <p:spPr>
          <a:xfrm>
            <a:off x="450108" y="4657098"/>
            <a:ext cx="485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A2C051-609C-003D-00E3-A0CE74B03624}"/>
              </a:ext>
            </a:extLst>
          </p:cNvPr>
          <p:cNvSpPr txBox="1"/>
          <p:nvPr/>
        </p:nvSpPr>
        <p:spPr>
          <a:xfrm>
            <a:off x="450108" y="5608074"/>
            <a:ext cx="495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E2E150-3157-3107-7501-B5ECDB9BAA42}"/>
              </a:ext>
            </a:extLst>
          </p:cNvPr>
          <p:cNvSpPr txBox="1"/>
          <p:nvPr/>
        </p:nvSpPr>
        <p:spPr>
          <a:xfrm>
            <a:off x="2279576" y="4657098"/>
            <a:ext cx="485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A2C051-609C-003D-00E3-A0CE74B03624}"/>
              </a:ext>
            </a:extLst>
          </p:cNvPr>
          <p:cNvSpPr txBox="1"/>
          <p:nvPr/>
        </p:nvSpPr>
        <p:spPr>
          <a:xfrm>
            <a:off x="2286872" y="5608073"/>
            <a:ext cx="495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2" name="yt_shape_12232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还原用科学记数法表示的数</a:t>
            </a:r>
          </a:p>
        </p:txBody>
      </p:sp>
      <p:sp>
        <p:nvSpPr>
          <p:cNvPr id="12233" name="yt_shape_1223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长江三峡工程电站的总装机容量用科学记数法表示为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4c98"/>
              </a:rPr>
              <a:t>把它写成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4" name="yt_table_122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506483"/>
              </p:ext>
            </p:extLst>
          </p:nvPr>
        </p:nvGraphicFramePr>
        <p:xfrm>
          <a:off x="540056" y="2359000"/>
          <a:ext cx="6774180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182000000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18200000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1820000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sp>
        <p:nvSpPr>
          <p:cNvPr id="12236" name="yt_shape_12236"/>
          <p:cNvSpPr txBox="1"/>
          <p:nvPr/>
        </p:nvSpPr>
        <p:spPr>
          <a:xfrm>
            <a:off x="540000" y="3360554"/>
            <a:ext cx="6424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7" name="yt_table_122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807530"/>
              </p:ext>
            </p:extLst>
          </p:nvPr>
        </p:nvGraphicFramePr>
        <p:xfrm>
          <a:off x="540056" y="3839857"/>
          <a:ext cx="60296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pic>
        <p:nvPicPr>
          <p:cNvPr id="3" name="yt_shape_1722173828117">
            <a:extLst>
              <a:ext uri="{FF2B5EF4-FFF2-40B4-BE49-F238E27FC236}">
                <a16:creationId xmlns:a16="http://schemas.microsoft.com/office/drawing/2014/main" id="{C62AFD5F-E372-F2AC-5363-1C6CAA19AE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DE169E-04CC-0096-07D0-07386F770D49}"/>
              </a:ext>
            </a:extLst>
          </p:cNvPr>
          <p:cNvSpPr txBox="1"/>
          <p:nvPr/>
        </p:nvSpPr>
        <p:spPr>
          <a:xfrm>
            <a:off x="19741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F1FF23-0DB3-50E4-D2F1-4D3C8D369067}"/>
              </a:ext>
            </a:extLst>
          </p:cNvPr>
          <p:cNvSpPr txBox="1"/>
          <p:nvPr/>
        </p:nvSpPr>
        <p:spPr>
          <a:xfrm>
            <a:off x="5999889" y="33137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9" name="yt_shape_1223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某条路线的总里程约为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6bd7f"/>
              </a:rPr>
              <a:t>这个用科学记数法表示的数据的原数可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0" name="yt_table_122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308413"/>
              </p:ext>
            </p:extLst>
          </p:nvPr>
        </p:nvGraphicFramePr>
        <p:xfrm>
          <a:off x="540056" y="1859435"/>
          <a:ext cx="6486843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13700000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1370000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137000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AC915BE-F9C2-76A5-8F18-65A79FBDDB78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2" name="yt_shape_12242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忽视科学记数法不改变数的性质</a:t>
            </a:r>
          </a:p>
        </p:txBody>
      </p:sp>
      <p:sp>
        <p:nvSpPr>
          <p:cNvPr id="12243" name="yt_shape_12243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黄石市中考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第七次全国人口普查国新办举行新闻发布会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4a24,isEnd"/>
              </a:rPr>
              <a:t>介绍全国人口普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全国人口总数约为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1a72,isEnd"/>
              </a:rPr>
              <a:t>亿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828175">
            <a:extLst>
              <a:ext uri="{FF2B5EF4-FFF2-40B4-BE49-F238E27FC236}">
                <a16:creationId xmlns:a16="http://schemas.microsoft.com/office/drawing/2014/main" id="{5C6680E8-ADEB-70D6-D4C0-5AA35CE764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50D9EB-7E88-958B-B59F-7037A2AEF543}"/>
              </a:ext>
            </a:extLst>
          </p:cNvPr>
          <p:cNvSpPr txBox="1"/>
          <p:nvPr/>
        </p:nvSpPr>
        <p:spPr>
          <a:xfrm>
            <a:off x="9898554" y="1772816"/>
            <a:ext cx="195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5" name="yt_shape_1224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44" name="yt_image_12244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7" name="yt_shape_12247"/>
          <p:cNvSpPr txBox="1"/>
          <p:nvPr/>
        </p:nvSpPr>
        <p:spPr>
          <a:xfrm>
            <a:off x="540119" y="1591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谷歌人工智能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ALPHAGO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在与韩国棋手李世石的人机大战中获胜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震惊世界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29c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据资料记载人工智能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ALPHAGO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计算能力达到每秒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69c1"/>
              </a:rPr>
              <a:t>万亿用科学记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8" name="yt_table_122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895262"/>
              </p:ext>
            </p:extLst>
          </p:nvPr>
        </p:nvGraphicFramePr>
        <p:xfrm>
          <a:off x="540056" y="3031435"/>
          <a:ext cx="5775643" cy="950976"/>
        </p:xfrm>
        <a:graphic>
          <a:graphicData uri="http://schemas.openxmlformats.org/drawingml/2006/table">
            <a:tbl>
              <a:tblPr/>
              <a:tblGrid>
                <a:gridCol w="334518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243046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sp>
        <p:nvSpPr>
          <p:cNvPr id="12250" name="yt_shape_12250"/>
          <p:cNvSpPr txBox="1"/>
          <p:nvPr/>
        </p:nvSpPr>
        <p:spPr>
          <a:xfrm>
            <a:off x="540119" y="4032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人类的遗传物质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DNA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是一个很长的链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5b51"/>
              </a:rPr>
              <a:t>号染色体也有长达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个核苷酸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1" name="yt_table_122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700324"/>
              </p:ext>
            </p:extLst>
          </p:nvPr>
        </p:nvGraphicFramePr>
        <p:xfrm>
          <a:off x="540056" y="4992424"/>
          <a:ext cx="5521643" cy="950976"/>
        </p:xfrm>
        <a:graphic>
          <a:graphicData uri="http://schemas.openxmlformats.org/drawingml/2006/table">
            <a:tbl>
              <a:tblPr/>
              <a:tblGrid>
                <a:gridCol w="3345180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A3AD0C-2199-E81B-0479-1CE7DEECF259}"/>
              </a:ext>
            </a:extLst>
          </p:cNvPr>
          <p:cNvSpPr txBox="1"/>
          <p:nvPr/>
        </p:nvSpPr>
        <p:spPr>
          <a:xfrm>
            <a:off x="2583708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96F39D-CE3C-5FD4-F2CE-6AB1FA8A1D7B}"/>
              </a:ext>
            </a:extLst>
          </p:cNvPr>
          <p:cNvSpPr txBox="1"/>
          <p:nvPr/>
        </p:nvSpPr>
        <p:spPr>
          <a:xfrm>
            <a:off x="7841507" y="44616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3" name="yt_shape_12253"/>
          <p:cNvSpPr txBox="1"/>
          <p:nvPr/>
        </p:nvSpPr>
        <p:spPr>
          <a:xfrm>
            <a:off x="540000" y="900000"/>
            <a:ext cx="54806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4" name="yt_table_122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998297"/>
              </p:ext>
            </p:extLst>
          </p:nvPr>
        </p:nvGraphicFramePr>
        <p:xfrm>
          <a:off x="540056" y="1379303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sp>
        <p:nvSpPr>
          <p:cNvPr id="12256" name="yt_shape_12256"/>
          <p:cNvSpPr txBox="1"/>
          <p:nvPr/>
        </p:nvSpPr>
        <p:spPr>
          <a:xfrm>
            <a:off x="540119" y="1905474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为了实现街巷硬化工程高质量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全覆盖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某省计划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827c,isEnd"/>
              </a:rPr>
              <a:t>月份公路建设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累计投资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也就是投资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已知光速为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630d,isEnd"/>
              </a:rPr>
              <a:t>传播的距离用科学记数法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的值可能为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向月球发射无线电波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无线电波到月球并返回地面需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c2fe,isEnd"/>
              </a:rPr>
              <a:t>已知无线电波每秒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传播约为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求地球和月球之间的距离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地球和月球之间的距离约为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CFCB02-5870-F4A4-177E-2E07C06F6C7C}"/>
              </a:ext>
            </a:extLst>
          </p:cNvPr>
          <p:cNvSpPr txBox="1"/>
          <p:nvPr/>
        </p:nvSpPr>
        <p:spPr>
          <a:xfrm>
            <a:off x="5047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D92193-B894-C1B4-D4BF-744B2EC1C11F}"/>
              </a:ext>
            </a:extLst>
          </p:cNvPr>
          <p:cNvSpPr txBox="1"/>
          <p:nvPr/>
        </p:nvSpPr>
        <p:spPr>
          <a:xfrm>
            <a:off x="6273058" y="185866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C378DA-BE9E-6307-28B4-356E3F6C67BC}"/>
              </a:ext>
            </a:extLst>
          </p:cNvPr>
          <p:cNvSpPr txBox="1"/>
          <p:nvPr/>
        </p:nvSpPr>
        <p:spPr>
          <a:xfrm>
            <a:off x="8254257" y="185866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2730000000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5604E9-CBC5-9C09-7B56-6AF549EB4D75}"/>
              </a:ext>
            </a:extLst>
          </p:cNvPr>
          <p:cNvSpPr txBox="1"/>
          <p:nvPr/>
        </p:nvSpPr>
        <p:spPr>
          <a:xfrm>
            <a:off x="5428508" y="280964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7A22DA-9EE2-5107-4862-F154EEA52E00}"/>
              </a:ext>
            </a:extLst>
          </p:cNvPr>
          <p:cNvSpPr txBox="1"/>
          <p:nvPr/>
        </p:nvSpPr>
        <p:spPr>
          <a:xfrm>
            <a:off x="5682508" y="376062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34DC89-E728-B88E-E3E7-34582CCAC54E}"/>
              </a:ext>
            </a:extLst>
          </p:cNvPr>
          <p:cNvSpPr txBox="1"/>
          <p:nvPr/>
        </p:nvSpPr>
        <p:spPr>
          <a:xfrm>
            <a:off x="450108" y="5187084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5896F8-AE7E-0C4F-6769-08054A5B58DD}"/>
              </a:ext>
            </a:extLst>
          </p:cNvPr>
          <p:cNvSpPr txBox="1"/>
          <p:nvPr/>
        </p:nvSpPr>
        <p:spPr>
          <a:xfrm>
            <a:off x="450108" y="5662572"/>
            <a:ext cx="653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地球和月球之间的距离约为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802</Words>
  <Application>Microsoft Office PowerPoint</Application>
  <PresentationFormat>宽屏</PresentationFormat>
  <Paragraphs>135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7" baseType="lpstr">
      <vt:lpstr>,isEnd</vt:lpstr>
      <vt:lpstr>_⨹_1_01a72,isEnd</vt:lpstr>
      <vt:lpstr>_⨹_1_0a9a0,isEnd</vt:lpstr>
      <vt:lpstr>_⨹_1_229c9</vt:lpstr>
      <vt:lpstr>_⨹_1_2ada5,isEnd</vt:lpstr>
      <vt:lpstr>_⨹_1_3b009</vt:lpstr>
      <vt:lpstr>_⨹_1_67133</vt:lpstr>
      <vt:lpstr>_⨹_10_7aa4f</vt:lpstr>
      <vt:lpstr>_⨹_11_b630d,isEnd</vt:lpstr>
      <vt:lpstr>_⨹_11_bca42</vt:lpstr>
      <vt:lpstr>_⨹_12_674b7</vt:lpstr>
      <vt:lpstr>_⨹_12_f2903</vt:lpstr>
      <vt:lpstr>_⨹_13_e0e13,isEnd</vt:lpstr>
      <vt:lpstr>_⨹_14_d59bd</vt:lpstr>
      <vt:lpstr>_⨹_17_6bd7f</vt:lpstr>
      <vt:lpstr>_⨹_2_e08ae,isEnd</vt:lpstr>
      <vt:lpstr>_⨹_2_fab91</vt:lpstr>
      <vt:lpstr>_⨹_2_fd8ca</vt:lpstr>
      <vt:lpstr>_⨹_3_60e42</vt:lpstr>
      <vt:lpstr>_⨹_4_e4c98</vt:lpstr>
      <vt:lpstr>_⨹_5_bca96</vt:lpstr>
      <vt:lpstr>_⨹_5_d82f4</vt:lpstr>
      <vt:lpstr>_⨹_6_669c1</vt:lpstr>
      <vt:lpstr>_⨹_6_7cade,isEnd</vt:lpstr>
      <vt:lpstr>_⨹_6_d827c,isEnd</vt:lpstr>
      <vt:lpstr>_⨹_7_44a24,isEnd</vt:lpstr>
      <vt:lpstr>_⨹_8_3b30e,isEnd</vt:lpstr>
      <vt:lpstr>_⨹_8_4a5c6</vt:lpstr>
      <vt:lpstr>_⨹_8_5c2fe,isEnd</vt:lpstr>
      <vt:lpstr>_⨹_8_65b51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