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3" r:id="rId6"/>
    <p:sldId id="375" r:id="rId7"/>
    <p:sldId id="377" r:id="rId8"/>
    <p:sldId id="379" r:id="rId9"/>
    <p:sldId id="384" r:id="rId10"/>
    <p:sldId id="387" r:id="rId11"/>
    <p:sldId id="388" r:id="rId12"/>
    <p:sldId id="389" r:id="rId13"/>
    <p:sldId id="39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2" name="yt_shape_13892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91" name="yt_image_1389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94" name="yt_shape_13894"/>
          <p:cNvSpPr txBox="1"/>
          <p:nvPr/>
        </p:nvSpPr>
        <p:spPr>
          <a:xfrm>
            <a:off x="540119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利用去括号解一元一次方程的步骤为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59b8,isEnd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系数化为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在匀速运动中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相遇时间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13d4,isEnd"/>
              </a:rPr>
              <a:t>追及时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F61B58-94FC-31CD-AEE8-DA51CCD51559}"/>
              </a:ext>
            </a:extLst>
          </p:cNvPr>
          <p:cNvSpPr txBox="1"/>
          <p:nvPr/>
        </p:nvSpPr>
        <p:spPr>
          <a:xfrm>
            <a:off x="631750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2F6480-F20C-7B35-CE7F-240127113140}"/>
              </a:ext>
            </a:extLst>
          </p:cNvPr>
          <p:cNvSpPr txBox="1"/>
          <p:nvPr/>
        </p:nvSpPr>
        <p:spPr>
          <a:xfrm>
            <a:off x="1974108" y="202626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EAA406-AD3B-6CFF-6A03-75CF23CC57C9}"/>
              </a:ext>
            </a:extLst>
          </p:cNvPr>
          <p:cNvSpPr txBox="1"/>
          <p:nvPr/>
        </p:nvSpPr>
        <p:spPr>
          <a:xfrm>
            <a:off x="5098308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速度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93A4AC-F879-49B2-E097-FAEEA13F6150}"/>
              </a:ext>
            </a:extLst>
          </p:cNvPr>
          <p:cNvSpPr txBox="1"/>
          <p:nvPr/>
        </p:nvSpPr>
        <p:spPr>
          <a:xfrm>
            <a:off x="9060707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速度和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F43484-0098-121B-82F1-25039F74C89F}"/>
              </a:ext>
            </a:extLst>
          </p:cNvPr>
          <p:cNvSpPr txBox="1"/>
          <p:nvPr/>
        </p:nvSpPr>
        <p:spPr>
          <a:xfrm>
            <a:off x="2278908" y="2977241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速度差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4" name="yt_shape_13944"/>
          <p:cNvSpPr txBox="1"/>
          <p:nvPr/>
        </p:nvSpPr>
        <p:spPr>
          <a:xfrm>
            <a:off x="540000" y="900000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根据以下对话内容解决问题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945" name="yt_image_13945" title="H_228.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7711" y="1531667"/>
            <a:ext cx="4976577" cy="290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7" name="yt_shape_13947"/>
          <p:cNvSpPr txBox="1"/>
          <p:nvPr/>
        </p:nvSpPr>
        <p:spPr>
          <a:xfrm>
            <a:off x="540000" y="4488463"/>
            <a:ext cx="877483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本笔记本需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则购买一支圆珠笔需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本笔记本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支圆珠笔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441340-9216-F503-4482-D8F506F12168}"/>
              </a:ext>
            </a:extLst>
          </p:cNvPr>
          <p:cNvSpPr txBox="1"/>
          <p:nvPr/>
        </p:nvSpPr>
        <p:spPr>
          <a:xfrm>
            <a:off x="449989" y="4441657"/>
            <a:ext cx="8870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本笔记本需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则购买一支圆珠笔需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19B240-30AF-D24A-5A17-52626012186A}"/>
              </a:ext>
            </a:extLst>
          </p:cNvPr>
          <p:cNvSpPr txBox="1"/>
          <p:nvPr/>
        </p:nvSpPr>
        <p:spPr>
          <a:xfrm>
            <a:off x="449989" y="4917145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091CD3-43BC-617D-DED0-B229F13D6241}"/>
              </a:ext>
            </a:extLst>
          </p:cNvPr>
          <p:cNvSpPr txBox="1"/>
          <p:nvPr/>
        </p:nvSpPr>
        <p:spPr>
          <a:xfrm>
            <a:off x="449989" y="5392633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6A608A-56FD-665E-E8BB-287183F42A4A}"/>
              </a:ext>
            </a:extLst>
          </p:cNvPr>
          <p:cNvSpPr txBox="1"/>
          <p:nvPr/>
        </p:nvSpPr>
        <p:spPr>
          <a:xfrm>
            <a:off x="449989" y="5868121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本笔记本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支圆珠笔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1" name="yt_shape_1395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50" name="yt_image_13950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3" name="yt_shape_13953"/>
          <p:cNvSpPr txBox="1"/>
          <p:nvPr/>
        </p:nvSpPr>
        <p:spPr>
          <a:xfrm>
            <a:off x="540119" y="1546795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一辆慢车从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每小时行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一辆快车从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97a9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每小时行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100km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如果两车同时开出相向而行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多少小时后相遇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设两车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后相遇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ccb65"/>
              </a:rPr>
              <a:t> 所以两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后相遇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如果两车同时开出同向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多少小时后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两车相距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后两车相距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若慢车在前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c9220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若快车在前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两车相距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678921-33D9-627F-A9EC-BE5A54870A5D}"/>
              </a:ext>
            </a:extLst>
          </p:cNvPr>
          <p:cNvSpPr txBox="1"/>
          <p:nvPr/>
        </p:nvSpPr>
        <p:spPr>
          <a:xfrm>
            <a:off x="450108" y="2926453"/>
            <a:ext cx="1123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设两车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后相遇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ccb65"/>
              </a:rPr>
              <a:t> 所以两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2067C0-AC67-27BC-1C79-5911D7096CD1}"/>
              </a:ext>
            </a:extLst>
          </p:cNvPr>
          <p:cNvSpPr txBox="1"/>
          <p:nvPr/>
        </p:nvSpPr>
        <p:spPr>
          <a:xfrm>
            <a:off x="450108" y="3401941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后相遇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16CC42-9C29-B128-F6AA-57764A294C03}"/>
              </a:ext>
            </a:extLst>
          </p:cNvPr>
          <p:cNvSpPr txBox="1"/>
          <p:nvPr/>
        </p:nvSpPr>
        <p:spPr>
          <a:xfrm>
            <a:off x="450108" y="4352917"/>
            <a:ext cx="1113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后两车相距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若慢车在前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c9220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40591F-BB39-1FB6-331D-00E534F721FF}"/>
              </a:ext>
            </a:extLst>
          </p:cNvPr>
          <p:cNvSpPr txBox="1"/>
          <p:nvPr/>
        </p:nvSpPr>
        <p:spPr>
          <a:xfrm>
            <a:off x="450108" y="4828405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4840F0-678C-8F06-B9D9-E31E942D8206}"/>
              </a:ext>
            </a:extLst>
          </p:cNvPr>
          <p:cNvSpPr txBox="1"/>
          <p:nvPr/>
        </p:nvSpPr>
        <p:spPr>
          <a:xfrm>
            <a:off x="450108" y="5303893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若快车在前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9F79BD2-BF19-3F82-8544-1500EF817C69}"/>
              </a:ext>
            </a:extLst>
          </p:cNvPr>
          <p:cNvSpPr txBox="1"/>
          <p:nvPr/>
        </p:nvSpPr>
        <p:spPr>
          <a:xfrm>
            <a:off x="450108" y="5779381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5DA010A-4486-61B5-5F10-BF5022F291EF}"/>
              </a:ext>
            </a:extLst>
          </p:cNvPr>
          <p:cNvSpPr txBox="1"/>
          <p:nvPr/>
        </p:nvSpPr>
        <p:spPr>
          <a:xfrm>
            <a:off x="450108" y="6254869"/>
            <a:ext cx="4683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两车相距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58" name="yt_shape_13958"/>
              <p:cNvSpPr txBox="1"/>
              <p:nvPr/>
            </p:nvSpPr>
            <p:spPr>
              <a:xfrm>
                <a:off x="540119" y="900000"/>
                <a:ext cx="11492915" cy="22854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如果慢车先开出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两车相向而行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快车开出几小时可与慢车相遇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设快车开出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可与慢车相遇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则此时慢车开出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3_22aea"/>
                  </a:rPr>
                  <a:t>根据题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所以快车开出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可与慢车相遇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58" name="yt_shape_13958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285497"/>
              </a:xfrm>
              <a:prstGeom prst="rect">
                <a:avLst/>
              </a:prstGeom>
              <a:blipFill>
                <a:blip r:embed="rId2"/>
                <a:stretch>
                  <a:fillRect l="-1645" t="-2400" b="-3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EA3EF25-4B59-0591-6EC6-CD3F0650FC13}"/>
              </a:ext>
            </a:extLst>
          </p:cNvPr>
          <p:cNvSpPr txBox="1"/>
          <p:nvPr/>
        </p:nvSpPr>
        <p:spPr>
          <a:xfrm>
            <a:off x="450108" y="1328682"/>
            <a:ext cx="108956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设快车开出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可与慢车相遇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则此时慢车开出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22aea"/>
              </a:rPr>
              <a:t>根据题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69DD29F-7EDA-A277-AFDA-8B6399A78222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6204648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z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z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z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069DD29F-7EDA-A277-AFDA-8B6399A782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6204648" cy="769316"/>
              </a:xfrm>
              <a:prstGeom prst="rect">
                <a:avLst/>
              </a:prstGeom>
              <a:blipFill>
                <a:blip r:embed="rId3"/>
                <a:stretch>
                  <a:fillRect l="-1572" r="-147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C16DC53-32C4-47CA-2AF3-5392BFFF371F}"/>
                  </a:ext>
                </a:extLst>
              </p:cNvPr>
              <p:cNvSpPr txBox="1"/>
              <p:nvPr/>
            </p:nvSpPr>
            <p:spPr>
              <a:xfrm>
                <a:off x="450108" y="2479874"/>
                <a:ext cx="4494911" cy="730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所以快车开出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可与慢车相遇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}">
                <a:extLst>
                  <a:ext uri="{FF2B5EF4-FFF2-40B4-BE49-F238E27FC236}">
                    <a16:creationId xmlns:a16="http://schemas.microsoft.com/office/drawing/2014/main" id="{9C16DC53-32C4-47CA-2AF3-5392BFFF37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9874"/>
                <a:ext cx="4494911" cy="730326"/>
              </a:xfrm>
              <a:prstGeom prst="rect">
                <a:avLst/>
              </a:prstGeom>
              <a:blipFill>
                <a:blip r:embed="rId4"/>
                <a:stretch>
                  <a:fillRect l="-2171" r="-203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7" name="yt_shape_1389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96" name="yt_image_1389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99" name="yt_shape_13899"/>
          <p:cNvSpPr txBox="1"/>
          <p:nvPr/>
        </p:nvSpPr>
        <p:spPr>
          <a:xfrm>
            <a:off x="540000" y="1603297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用去括号解一元一次方程</a:t>
            </a:r>
          </a:p>
        </p:txBody>
      </p:sp>
      <p:sp>
        <p:nvSpPr>
          <p:cNvPr id="13900" name="yt_shape_13900"/>
          <p:cNvSpPr txBox="1"/>
          <p:nvPr/>
        </p:nvSpPr>
        <p:spPr>
          <a:xfrm>
            <a:off x="540000" y="2102862"/>
            <a:ext cx="6977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01" name="yt_table_139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506919"/>
              </p:ext>
            </p:extLst>
          </p:nvPr>
        </p:nvGraphicFramePr>
        <p:xfrm>
          <a:off x="540056" y="2582165"/>
          <a:ext cx="7463473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898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108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903" name="yt_shape_13903"/>
              <p:cNvSpPr txBox="1"/>
              <p:nvPr/>
            </p:nvSpPr>
            <p:spPr>
              <a:xfrm>
                <a:off x="540119" y="3583719"/>
                <a:ext cx="11492915" cy="18067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步骤如下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d6cf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63d0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其中开始出现错误的一步是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3903" name="yt_shape_13903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83719"/>
                <a:ext cx="11492915" cy="1806713"/>
              </a:xfrm>
              <a:prstGeom prst="rect">
                <a:avLst/>
              </a:prstGeom>
              <a:blipFill>
                <a:blip r:embed="rId3"/>
                <a:stretch>
                  <a:fillRect l="-1645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05" name="yt_table_1390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27606"/>
              </p:ext>
            </p:extLst>
          </p:nvPr>
        </p:nvGraphicFramePr>
        <p:xfrm>
          <a:off x="540056" y="544122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90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90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90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9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4"/>
                  </a:ext>
                </a:extLst>
              </a:tr>
            </a:tbl>
          </a:graphicData>
        </a:graphic>
      </p:graphicFrame>
      <p:pic>
        <p:nvPicPr>
          <p:cNvPr id="3" name="yt_shape_1722174068790">
            <a:extLst>
              <a:ext uri="{FF2B5EF4-FFF2-40B4-BE49-F238E27FC236}">
                <a16:creationId xmlns:a16="http://schemas.microsoft.com/office/drawing/2014/main" id="{352F1FDF-CAAC-2136-513F-909C3DA0D9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613B66-E1F4-0F91-8585-A8F3EBA4312D}"/>
              </a:ext>
            </a:extLst>
          </p:cNvPr>
          <p:cNvSpPr txBox="1"/>
          <p:nvPr/>
        </p:nvSpPr>
        <p:spPr>
          <a:xfrm>
            <a:off x="6547576" y="205605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C8EB7E-C13E-73D1-31DE-961948F4C9BD}"/>
              </a:ext>
            </a:extLst>
          </p:cNvPr>
          <p:cNvSpPr txBox="1"/>
          <p:nvPr/>
        </p:nvSpPr>
        <p:spPr>
          <a:xfrm>
            <a:off x="5398346" y="4683850"/>
            <a:ext cx="383285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07" name="yt_shape_13907"/>
              <p:cNvSpPr txBox="1"/>
              <p:nvPr/>
            </p:nvSpPr>
            <p:spPr>
              <a:xfrm>
                <a:off x="540119" y="900000"/>
                <a:ext cx="11492915" cy="20692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127e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07" name="yt_shape_139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69221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3EA0A78-5848-C2E7-2D40-98032B5CB292}"/>
              </a:ext>
            </a:extLst>
          </p:cNvPr>
          <p:cNvSpPr txBox="1"/>
          <p:nvPr/>
        </p:nvSpPr>
        <p:spPr>
          <a:xfrm>
            <a:off x="6320683" y="853194"/>
            <a:ext cx="231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CD6696-0F06-1F84-061D-D43BEF7F3D5A}"/>
              </a:ext>
            </a:extLst>
          </p:cNvPr>
          <p:cNvSpPr txBox="1"/>
          <p:nvPr/>
        </p:nvSpPr>
        <p:spPr>
          <a:xfrm>
            <a:off x="1059708" y="1328682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8E224D-A5F9-9F55-F577-1741B701B784}"/>
              </a:ext>
            </a:extLst>
          </p:cNvPr>
          <p:cNvSpPr txBox="1"/>
          <p:nvPr/>
        </p:nvSpPr>
        <p:spPr>
          <a:xfrm>
            <a:off x="4842721" y="1328682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96A1C26-8C08-A499-CF5F-EB7DC8235F4D}"/>
                  </a:ext>
                </a:extLst>
              </p:cNvPr>
              <p:cNvSpPr txBox="1"/>
              <p:nvPr/>
            </p:nvSpPr>
            <p:spPr>
              <a:xfrm>
                <a:off x="8256240" y="1613232"/>
                <a:ext cx="10135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96A1C26-8C08-A499-CF5F-EB7DC8235F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6240" y="1613232"/>
                <a:ext cx="1013524" cy="767474"/>
              </a:xfrm>
              <a:prstGeom prst="rect">
                <a:avLst/>
              </a:prstGeom>
              <a:blipFill>
                <a:blip r:embed="rId3"/>
                <a:stretch>
                  <a:fillRect l="-8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3911"/>
          <p:cNvSpPr txBox="1"/>
          <p:nvPr/>
        </p:nvSpPr>
        <p:spPr>
          <a:xfrm>
            <a:off x="540000" y="3016027"/>
            <a:ext cx="4773743" cy="24242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500948-24BC-AA83-F86B-5C9C16C2B0A5}"/>
              </a:ext>
            </a:extLst>
          </p:cNvPr>
          <p:cNvSpPr txBox="1"/>
          <p:nvPr/>
        </p:nvSpPr>
        <p:spPr>
          <a:xfrm>
            <a:off x="449989" y="3444709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072EF0-034E-F08A-D2EB-CC407D654096}"/>
              </a:ext>
            </a:extLst>
          </p:cNvPr>
          <p:cNvSpPr txBox="1"/>
          <p:nvPr/>
        </p:nvSpPr>
        <p:spPr>
          <a:xfrm>
            <a:off x="449989" y="3920197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D9082C7-4A25-785C-A19B-B870E5491F99}"/>
              </a:ext>
            </a:extLst>
          </p:cNvPr>
          <p:cNvSpPr txBox="1"/>
          <p:nvPr/>
        </p:nvSpPr>
        <p:spPr>
          <a:xfrm>
            <a:off x="449989" y="4395685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D372310-06BD-A901-A3AD-CFE51F5EFB6D}"/>
              </a:ext>
            </a:extLst>
          </p:cNvPr>
          <p:cNvSpPr txBox="1"/>
          <p:nvPr/>
        </p:nvSpPr>
        <p:spPr>
          <a:xfrm>
            <a:off x="449989" y="4871173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1" name="yt_shape_13911"/>
          <p:cNvSpPr txBox="1"/>
          <p:nvPr/>
        </p:nvSpPr>
        <p:spPr>
          <a:xfrm>
            <a:off x="540000" y="900000"/>
            <a:ext cx="4773743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896292-B413-1924-913C-74EA0D89EBB3}"/>
              </a:ext>
            </a:extLst>
          </p:cNvPr>
          <p:cNvSpPr txBox="1"/>
          <p:nvPr/>
        </p:nvSpPr>
        <p:spPr>
          <a:xfrm>
            <a:off x="449989" y="1340768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BF2F8F-E7CB-1B63-2B48-C42ED5CF1204}"/>
              </a:ext>
            </a:extLst>
          </p:cNvPr>
          <p:cNvSpPr txBox="1"/>
          <p:nvPr/>
        </p:nvSpPr>
        <p:spPr>
          <a:xfrm>
            <a:off x="449989" y="1816256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A2CC5C-D54B-0B78-7C08-3420D64A2C45}"/>
              </a:ext>
            </a:extLst>
          </p:cNvPr>
          <p:cNvSpPr txBox="1"/>
          <p:nvPr/>
        </p:nvSpPr>
        <p:spPr>
          <a:xfrm>
            <a:off x="449989" y="2291744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2511677-33F8-EC4F-DB0F-3E926FC1FF8E}"/>
              </a:ext>
            </a:extLst>
          </p:cNvPr>
          <p:cNvSpPr txBox="1"/>
          <p:nvPr/>
        </p:nvSpPr>
        <p:spPr>
          <a:xfrm>
            <a:off x="449989" y="2767232"/>
            <a:ext cx="3001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5" name="yt_shape_13915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去括号解一元一次方程的应用</a:t>
            </a:r>
          </a:p>
        </p:txBody>
      </p:sp>
      <p:sp>
        <p:nvSpPr>
          <p:cNvPr id="13916" name="yt_shape_1391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一架飞机在两城之间飞行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顺风需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6002"/>
              </a:rPr>
              <a:t>逆风需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已知风速是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求两城之间的距离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917" name="yt_shape_13917"/>
          <p:cNvSpPr txBox="1"/>
          <p:nvPr/>
        </p:nvSpPr>
        <p:spPr>
          <a:xfrm>
            <a:off x="540119" y="2359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设飞机在无风时的速度为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则顺风时速度为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9b503"/>
              </a:rPr>
              <a:t>逆风时速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度为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</p:txBody>
      </p:sp>
      <p:sp>
        <p:nvSpPr>
          <p:cNvPr id="13918" name="yt_shape_13918"/>
          <p:cNvSpPr txBox="1"/>
          <p:nvPr/>
        </p:nvSpPr>
        <p:spPr>
          <a:xfrm>
            <a:off x="540000" y="3798566"/>
            <a:ext cx="546463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919" name="yt_shape_13919"/>
          <p:cNvSpPr txBox="1"/>
          <p:nvPr/>
        </p:nvSpPr>
        <p:spPr>
          <a:xfrm>
            <a:off x="540000" y="4758001"/>
            <a:ext cx="43168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两城之间的距离为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1440km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3" name="yt_shape_1722174068868">
            <a:extLst>
              <a:ext uri="{FF2B5EF4-FFF2-40B4-BE49-F238E27FC236}">
                <a16:creationId xmlns:a16="http://schemas.microsoft.com/office/drawing/2014/main" id="{A990B5C0-1870-81D0-AC4A-49FA94ADF1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96EF69-F5B2-3658-DB19-CA4F54D03A58}"/>
              </a:ext>
            </a:extLst>
          </p:cNvPr>
          <p:cNvSpPr txBox="1"/>
          <p:nvPr/>
        </p:nvSpPr>
        <p:spPr>
          <a:xfrm>
            <a:off x="450108" y="2312194"/>
            <a:ext cx="111115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设飞机在无风时的速度为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则顺风时速度为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9b503"/>
              </a:rPr>
              <a:t>逆风时速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BE5EC9-31C1-84B6-E942-6DDF72D1044D}"/>
              </a:ext>
            </a:extLst>
          </p:cNvPr>
          <p:cNvSpPr txBox="1"/>
          <p:nvPr/>
        </p:nvSpPr>
        <p:spPr>
          <a:xfrm>
            <a:off x="450108" y="2787682"/>
            <a:ext cx="3016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度为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km/h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D994F6-AEFE-AF66-977B-A93063D2E5A8}"/>
              </a:ext>
            </a:extLst>
          </p:cNvPr>
          <p:cNvSpPr txBox="1"/>
          <p:nvPr/>
        </p:nvSpPr>
        <p:spPr>
          <a:xfrm>
            <a:off x="450108" y="3263170"/>
            <a:ext cx="5822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C3A2EF-6FEF-A3F8-7A56-81BF337B5247}"/>
              </a:ext>
            </a:extLst>
          </p:cNvPr>
          <p:cNvSpPr txBox="1"/>
          <p:nvPr/>
        </p:nvSpPr>
        <p:spPr>
          <a:xfrm>
            <a:off x="449989" y="3751760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D8415B1-D151-5207-B17D-5771CB872052}"/>
              </a:ext>
            </a:extLst>
          </p:cNvPr>
          <p:cNvSpPr txBox="1"/>
          <p:nvPr/>
        </p:nvSpPr>
        <p:spPr>
          <a:xfrm>
            <a:off x="449989" y="4227248"/>
            <a:ext cx="559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F9A621-1DA3-583C-51F3-25B93B1CDF2D}"/>
              </a:ext>
            </a:extLst>
          </p:cNvPr>
          <p:cNvSpPr txBox="1"/>
          <p:nvPr/>
        </p:nvSpPr>
        <p:spPr>
          <a:xfrm>
            <a:off x="449989" y="4711195"/>
            <a:ext cx="4455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两城之间的距离为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1440km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0" name="yt_shape_13920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去括号时漏乘或出现符号错误</a:t>
            </a:r>
          </a:p>
        </p:txBody>
      </p:sp>
      <p:sp>
        <p:nvSpPr>
          <p:cNvPr id="13921" name="yt_shape_13921"/>
          <p:cNvSpPr txBox="1"/>
          <p:nvPr/>
        </p:nvSpPr>
        <p:spPr>
          <a:xfrm>
            <a:off x="540000" y="1399565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22" name="yt_table_1392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776995"/>
              </p:ext>
            </p:extLst>
          </p:nvPr>
        </p:nvGraphicFramePr>
        <p:xfrm>
          <a:off x="540056" y="1878868"/>
          <a:ext cx="9879013" cy="1901952"/>
        </p:xfrm>
        <a:graphic>
          <a:graphicData uri="http://schemas.openxmlformats.org/drawingml/2006/table">
            <a:tbl>
              <a:tblPr/>
              <a:tblGrid>
                <a:gridCol w="9879013">
                  <a:extLst>
                    <a:ext uri="{9D8B030D-6E8A-4147-A177-3AD203B41FA5}">
                      <a16:colId xmlns:a16="http://schemas.microsoft.com/office/drawing/2014/main" val="109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将方程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去括号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将方程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去括号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将方程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去括号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将方程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去括号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8"/>
                  </a:ext>
                </a:extLst>
              </a:tr>
            </a:tbl>
          </a:graphicData>
        </a:graphic>
      </p:graphicFrame>
      <p:pic>
        <p:nvPicPr>
          <p:cNvPr id="3" name="yt_shape_1722174068928">
            <a:extLst>
              <a:ext uri="{FF2B5EF4-FFF2-40B4-BE49-F238E27FC236}">
                <a16:creationId xmlns:a16="http://schemas.microsoft.com/office/drawing/2014/main" id="{2D2BE0EB-C205-1AB8-BC15-908401D7FA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04D742-8A07-8B1A-4889-C87B666D250F}"/>
              </a:ext>
            </a:extLst>
          </p:cNvPr>
          <p:cNvSpPr txBox="1"/>
          <p:nvPr/>
        </p:nvSpPr>
        <p:spPr>
          <a:xfrm>
            <a:off x="3878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5" name="yt_shape_1392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24" name="yt_image_13924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7" name="yt_shape_13927"/>
          <p:cNvSpPr txBox="1"/>
          <p:nvPr/>
        </p:nvSpPr>
        <p:spPr>
          <a:xfrm>
            <a:off x="540000" y="1591869"/>
            <a:ext cx="9417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28" name="yt_table_139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170617"/>
              </p:ext>
            </p:extLst>
          </p:nvPr>
        </p:nvGraphicFramePr>
        <p:xfrm>
          <a:off x="540056" y="2071172"/>
          <a:ext cx="9333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90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06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907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9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9"/>
                  </a:ext>
                </a:extLst>
              </a:tr>
            </a:tbl>
          </a:graphicData>
        </a:graphic>
      </p:graphicFrame>
      <p:sp>
        <p:nvSpPr>
          <p:cNvPr id="13930" name="yt_shape_13930"/>
          <p:cNvSpPr txBox="1"/>
          <p:nvPr/>
        </p:nvSpPr>
        <p:spPr>
          <a:xfrm>
            <a:off x="540119" y="25973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对于非零的两个有理数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d179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31" name="yt_table_13931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9994193"/>
                  </p:ext>
                </p:extLst>
              </p:nvPr>
            </p:nvGraphicFramePr>
            <p:xfrm>
              <a:off x="540056" y="3556778"/>
              <a:ext cx="9071928" cy="671449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90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910"/>
                        </a:ext>
                      </a:extLst>
                    </a:gridCol>
                    <a:gridCol w="2710180">
                      <a:extLst>
                        <a:ext uri="{9D8B030D-6E8A-4147-A177-3AD203B41FA5}">
                          <a16:colId xmlns:a16="http://schemas.microsoft.com/office/drawing/2014/main" val="10911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9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0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931" name="yt_table_13931" descr="{&quot;rangeId&quot;:13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9994193"/>
                  </p:ext>
                </p:extLst>
              </p:nvPr>
            </p:nvGraphicFramePr>
            <p:xfrm>
              <a:off x="540056" y="3556778"/>
              <a:ext cx="9071928" cy="63271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90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910"/>
                        </a:ext>
                      </a:extLst>
                    </a:gridCol>
                    <a:gridCol w="2710180">
                      <a:extLst>
                        <a:ext uri="{9D8B030D-6E8A-4147-A177-3AD203B41FA5}">
                          <a16:colId xmlns:a16="http://schemas.microsoft.com/office/drawing/2014/main" val="10911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912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7978" r="-5662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908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932" name="yt_shape_13932"/>
          <p:cNvSpPr txBox="1"/>
          <p:nvPr/>
        </p:nvSpPr>
        <p:spPr>
          <a:xfrm>
            <a:off x="540120" y="42401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的解与关于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e27f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33" name="yt_table_1393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57732"/>
              </p:ext>
            </p:extLst>
          </p:nvPr>
        </p:nvGraphicFramePr>
        <p:xfrm>
          <a:off x="540056" y="5199575"/>
          <a:ext cx="8876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91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14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91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9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"/>
                  </a:ext>
                </a:extLst>
              </a:tr>
            </a:tbl>
          </a:graphicData>
        </a:graphic>
      </p:graphicFrame>
      <p:sp>
        <p:nvSpPr>
          <p:cNvPr id="13935" name="yt_shape_13935"/>
          <p:cNvSpPr txBox="1"/>
          <p:nvPr/>
        </p:nvSpPr>
        <p:spPr>
          <a:xfrm>
            <a:off x="540119" y="572574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学校组织一次有关世博会的知识竞赛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每答对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04e3,isEnd"/>
              </a:rPr>
              <a:t>答错或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不答都倒扣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小明最终得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则小明答对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E5F828-8535-1143-68C2-7FCFEB995816}"/>
              </a:ext>
            </a:extLst>
          </p:cNvPr>
          <p:cNvSpPr txBox="1"/>
          <p:nvPr/>
        </p:nvSpPr>
        <p:spPr>
          <a:xfrm>
            <a:off x="8963751" y="154506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E46351-75B8-954D-37CD-7C60D8FCC6BE}"/>
              </a:ext>
            </a:extLst>
          </p:cNvPr>
          <p:cNvSpPr txBox="1"/>
          <p:nvPr/>
        </p:nvSpPr>
        <p:spPr>
          <a:xfrm>
            <a:off x="3728296" y="302602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4B7AB7-71D3-6116-51EF-7F8DB8A8FB59}"/>
              </a:ext>
            </a:extLst>
          </p:cNvPr>
          <p:cNvSpPr txBox="1"/>
          <p:nvPr/>
        </p:nvSpPr>
        <p:spPr>
          <a:xfrm>
            <a:off x="2594822" y="466882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948F02-9C2B-F272-120B-DDA96ADCF7A4}"/>
              </a:ext>
            </a:extLst>
          </p:cNvPr>
          <p:cNvSpPr txBox="1"/>
          <p:nvPr/>
        </p:nvSpPr>
        <p:spPr>
          <a:xfrm>
            <a:off x="6850907" y="615442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36" name="yt_shape_13936"/>
              <p:cNvSpPr txBox="1"/>
              <p:nvPr/>
            </p:nvSpPr>
            <p:spPr>
              <a:xfrm>
                <a:off x="540000" y="900000"/>
                <a:ext cx="6545061" cy="54402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36" name="yt_shape_13936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45061" cy="5440207"/>
              </a:xfrm>
              <a:prstGeom prst="rect">
                <a:avLst/>
              </a:prstGeom>
              <a:blipFill>
                <a:blip r:embed="rId2"/>
                <a:stretch>
                  <a:fillRect l="-2889" t="-1009" r="-1864" b="-1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FAB4E5D-608C-82B2-E468-65599B0371DD}"/>
              </a:ext>
            </a:extLst>
          </p:cNvPr>
          <p:cNvSpPr txBox="1"/>
          <p:nvPr/>
        </p:nvSpPr>
        <p:spPr>
          <a:xfrm>
            <a:off x="449989" y="1804170"/>
            <a:ext cx="597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898785-429D-64F6-7602-6E99E56BAE52}"/>
              </a:ext>
            </a:extLst>
          </p:cNvPr>
          <p:cNvSpPr txBox="1"/>
          <p:nvPr/>
        </p:nvSpPr>
        <p:spPr>
          <a:xfrm>
            <a:off x="449989" y="2279658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F518FB-B5A2-9FC2-EA04-8A79D0C041C2}"/>
              </a:ext>
            </a:extLst>
          </p:cNvPr>
          <p:cNvSpPr txBox="1"/>
          <p:nvPr/>
        </p:nvSpPr>
        <p:spPr>
          <a:xfrm>
            <a:off x="449989" y="2755146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7E7346-50D3-62BF-2727-CA13BD7AA8C3}"/>
              </a:ext>
            </a:extLst>
          </p:cNvPr>
          <p:cNvSpPr txBox="1"/>
          <p:nvPr/>
        </p:nvSpPr>
        <p:spPr>
          <a:xfrm>
            <a:off x="449989" y="3230634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D366FB-88AC-D6EA-065B-8FE2B96E0E1B}"/>
              </a:ext>
            </a:extLst>
          </p:cNvPr>
          <p:cNvSpPr txBox="1"/>
          <p:nvPr/>
        </p:nvSpPr>
        <p:spPr>
          <a:xfrm>
            <a:off x="449989" y="4181610"/>
            <a:ext cx="620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9A53AC-7B07-3D8E-DFBA-884AA5C6472C}"/>
              </a:ext>
            </a:extLst>
          </p:cNvPr>
          <p:cNvSpPr txBox="1"/>
          <p:nvPr/>
        </p:nvSpPr>
        <p:spPr>
          <a:xfrm>
            <a:off x="449989" y="4657098"/>
            <a:ext cx="529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D69272-2790-BBB5-DA74-343BE5E7EA1C}"/>
              </a:ext>
            </a:extLst>
          </p:cNvPr>
          <p:cNvSpPr txBox="1"/>
          <p:nvPr/>
        </p:nvSpPr>
        <p:spPr>
          <a:xfrm>
            <a:off x="449989" y="5132586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305249A-A58F-DE13-7E13-D7F7D4A39487}"/>
                  </a:ext>
                </a:extLst>
              </p:cNvPr>
              <p:cNvSpPr txBox="1"/>
              <p:nvPr/>
            </p:nvSpPr>
            <p:spPr>
              <a:xfrm>
                <a:off x="449989" y="5608074"/>
                <a:ext cx="30725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5, 'hasSerialNum': 1}">
                <a:extLst>
                  <a:ext uri="{FF2B5EF4-FFF2-40B4-BE49-F238E27FC236}">
                    <a16:creationId xmlns:a16="http://schemas.microsoft.com/office/drawing/2014/main" id="{7305249A-A58F-DE13-7E13-D7F7D4A394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08074"/>
                <a:ext cx="3072511" cy="726326"/>
              </a:xfrm>
              <a:prstGeom prst="rect">
                <a:avLst/>
              </a:prstGeom>
              <a:blipFill>
                <a:blip r:embed="rId3"/>
                <a:stretch>
                  <a:fillRect l="-3175" r="-297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2" name="yt_shape_13942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33b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D5530D8-3120-7B57-1DE5-116639982E1A}"/>
              </a:ext>
            </a:extLst>
          </p:cNvPr>
          <p:cNvSpPr txBox="1"/>
          <p:nvPr/>
        </p:nvSpPr>
        <p:spPr>
          <a:xfrm>
            <a:off x="450108" y="1804170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7511C5-F74E-CF6D-4244-F0768A31432B}"/>
              </a:ext>
            </a:extLst>
          </p:cNvPr>
          <p:cNvSpPr txBox="1"/>
          <p:nvPr/>
        </p:nvSpPr>
        <p:spPr>
          <a:xfrm>
            <a:off x="450108" y="2279658"/>
            <a:ext cx="640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6CCF9A-AF94-D00D-80C6-0EE6B91B60F2}"/>
              </a:ext>
            </a:extLst>
          </p:cNvPr>
          <p:cNvSpPr txBox="1"/>
          <p:nvPr/>
        </p:nvSpPr>
        <p:spPr>
          <a:xfrm>
            <a:off x="450108" y="2755146"/>
            <a:ext cx="610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AEF8B4-6C8F-44A0-FC5E-32982EA509CE}"/>
              </a:ext>
            </a:extLst>
          </p:cNvPr>
          <p:cNvSpPr txBox="1"/>
          <p:nvPr/>
        </p:nvSpPr>
        <p:spPr>
          <a:xfrm>
            <a:off x="450108" y="3230634"/>
            <a:ext cx="610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C891F3-ACDF-B493-6DCB-6D1FC1772AEC}"/>
              </a:ext>
            </a:extLst>
          </p:cNvPr>
          <p:cNvSpPr txBox="1"/>
          <p:nvPr/>
        </p:nvSpPr>
        <p:spPr>
          <a:xfrm>
            <a:off x="450108" y="3706122"/>
            <a:ext cx="423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9232024-3DBB-22B7-C3A1-64BBB04FB4A7}"/>
              </a:ext>
            </a:extLst>
          </p:cNvPr>
          <p:cNvSpPr txBox="1"/>
          <p:nvPr/>
        </p:nvSpPr>
        <p:spPr>
          <a:xfrm>
            <a:off x="450108" y="4181610"/>
            <a:ext cx="301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B6710C3-EA9C-BF78-08F8-3EFD8B48FFF2}"/>
              </a:ext>
            </a:extLst>
          </p:cNvPr>
          <p:cNvSpPr txBox="1"/>
          <p:nvPr/>
        </p:nvSpPr>
        <p:spPr>
          <a:xfrm>
            <a:off x="450108" y="4657098"/>
            <a:ext cx="3631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1771</Words>
  <Application>Microsoft Office PowerPoint</Application>
  <PresentationFormat>宽屏</PresentationFormat>
  <Paragraphs>161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2" baseType="lpstr">
      <vt:lpstr>,isEnd</vt:lpstr>
      <vt:lpstr>_⨹_1_4e27f</vt:lpstr>
      <vt:lpstr>_⨹_1_533b3</vt:lpstr>
      <vt:lpstr>_⨹_1_559b8,isEnd</vt:lpstr>
      <vt:lpstr>_⨹_1_b63d0</vt:lpstr>
      <vt:lpstr>_⨹_1_b97a9</vt:lpstr>
      <vt:lpstr>_⨹_1_c127e,isEnd</vt:lpstr>
      <vt:lpstr>_⨹_1_c9220</vt:lpstr>
      <vt:lpstr>_⨹_1_cd6cf</vt:lpstr>
      <vt:lpstr>_⨹_1_fd179</vt:lpstr>
      <vt:lpstr>_⨹_3_213d4,isEnd</vt:lpstr>
      <vt:lpstr>_⨹_3_22aea</vt:lpstr>
      <vt:lpstr>_⨹_3_a6002</vt:lpstr>
      <vt:lpstr>_⨹_3_b04e3,isEnd</vt:lpstr>
      <vt:lpstr>_⨹_4_9b503</vt:lpstr>
      <vt:lpstr>_⨹_4_ccb65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2024-07-29T02:16:44Z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