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9" r:id="rId5"/>
    <p:sldId id="371" r:id="rId6"/>
    <p:sldId id="374" r:id="rId7"/>
    <p:sldId id="37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7" name="yt_shape_1417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76" name="yt_image_1417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9" name="yt_shape_14179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产品配套问题</a:t>
            </a:r>
          </a:p>
        </p:txBody>
      </p:sp>
      <p:sp>
        <p:nvSpPr>
          <p:cNvPr id="14180" name="yt_shape_14180"/>
          <p:cNvSpPr txBox="1"/>
          <p:nvPr/>
        </p:nvSpPr>
        <p:spPr>
          <a:xfrm>
            <a:off x="540119" y="2102862"/>
            <a:ext cx="1117250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在加固某段河坝时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需要动用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台挖土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运土机械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每台机械每小时能挖土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dad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或运土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为了使挖出的土能及时运走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若安排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台机械挖土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911c"/>
              </a:rPr>
              <a:t>则可列方程为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1" name="yt_table_141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79580"/>
              </p:ext>
            </p:extLst>
          </p:nvPr>
        </p:nvGraphicFramePr>
        <p:xfrm>
          <a:off x="540056" y="3542428"/>
          <a:ext cx="8152130" cy="950976"/>
        </p:xfrm>
        <a:graphic>
          <a:graphicData uri="http://schemas.openxmlformats.org/drawingml/2006/table">
            <a:tbl>
              <a:tblPr/>
              <a:tblGrid>
                <a:gridCol w="4465955">
                  <a:extLst>
                    <a:ext uri="{9D8B030D-6E8A-4147-A177-3AD203B41FA5}">
                      <a16:colId xmlns:a16="http://schemas.microsoft.com/office/drawing/2014/main" val="10944"/>
                    </a:ext>
                  </a:extLst>
                </a:gridCol>
                <a:gridCol w="3686175">
                  <a:extLst>
                    <a:ext uri="{9D8B030D-6E8A-4147-A177-3AD203B41FA5}">
                      <a16:colId xmlns:a16="http://schemas.microsoft.com/office/drawing/2014/main" val="109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</a:tbl>
          </a:graphicData>
        </a:graphic>
      </p:graphicFrame>
      <p:pic>
        <p:nvPicPr>
          <p:cNvPr id="3" name="yt_shape_1722174112883">
            <a:extLst>
              <a:ext uri="{FF2B5EF4-FFF2-40B4-BE49-F238E27FC236}">
                <a16:creationId xmlns:a16="http://schemas.microsoft.com/office/drawing/2014/main" id="{26B4D691-016A-D15E-0E03-5E1D908DCA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F39E98-604F-200A-20EF-EE92C9F8B416}"/>
              </a:ext>
            </a:extLst>
          </p:cNvPr>
          <p:cNvSpPr txBox="1"/>
          <p:nvPr/>
        </p:nvSpPr>
        <p:spPr>
          <a:xfrm>
            <a:off x="1059708" y="30070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3" name="yt_shape_14183"/>
          <p:cNvSpPr txBox="1"/>
          <p:nvPr/>
        </p:nvSpPr>
        <p:spPr>
          <a:xfrm>
            <a:off x="540119" y="900000"/>
            <a:ext cx="11100497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教室里有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套课桌椅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一把椅子配一张桌子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总价值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每把椅子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74a6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则每张桌子多少元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设每张桌子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有一个专项加工茶杯车间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一个工人每小时平均可以加工杯身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9e1c,isEnd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或者加工杯盖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车间共有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安排加工杯身的人数为多少时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5a27,isEnd"/>
              </a:rPr>
              <a:t>才能使生产的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杯身和杯盖正好配套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设安排加工杯身的人数为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则加工杯盖的人数为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每小时加工杯身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杯盖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  <a:t/>
            </a:r>
            <a:b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69E9E3-B4AF-CEA1-8269-4D06DE47CA58}"/>
              </a:ext>
            </a:extLst>
          </p:cNvPr>
          <p:cNvSpPr txBox="1"/>
          <p:nvPr/>
        </p:nvSpPr>
        <p:spPr>
          <a:xfrm>
            <a:off x="7385896" y="1328682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C51022-1FD8-D15C-4ADC-67557EECB460}"/>
              </a:ext>
            </a:extLst>
          </p:cNvPr>
          <p:cNvSpPr txBox="1"/>
          <p:nvPr/>
        </p:nvSpPr>
        <p:spPr>
          <a:xfrm>
            <a:off x="3498108" y="370612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3E24AA-F131-610D-1830-DEA61C9D8752}"/>
              </a:ext>
            </a:extLst>
          </p:cNvPr>
          <p:cNvSpPr txBox="1"/>
          <p:nvPr/>
        </p:nvSpPr>
        <p:spPr>
          <a:xfrm>
            <a:off x="2888508" y="4181610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3C82DD-9D07-531F-5E75-BF32343D2050}"/>
              </a:ext>
            </a:extLst>
          </p:cNvPr>
          <p:cNvSpPr txBox="1"/>
          <p:nvPr/>
        </p:nvSpPr>
        <p:spPr>
          <a:xfrm>
            <a:off x="5477071" y="418161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475C9B-3D3F-536F-67C3-12BA74D22550}"/>
              </a:ext>
            </a:extLst>
          </p:cNvPr>
          <p:cNvSpPr txBox="1"/>
          <p:nvPr/>
        </p:nvSpPr>
        <p:spPr>
          <a:xfrm>
            <a:off x="10329753" y="4181610"/>
            <a:ext cx="1400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BCFCE8-A2D8-237A-5670-203BEF09115D}"/>
              </a:ext>
            </a:extLst>
          </p:cNvPr>
          <p:cNvSpPr txBox="1"/>
          <p:nvPr/>
        </p:nvSpPr>
        <p:spPr>
          <a:xfrm>
            <a:off x="450108" y="465709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_⨹_2_0b820"/>
              </a:rPr>
              <a:t>15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C31E2B-5A8E-77CB-29D4-A792AD85A31C}"/>
              </a:ext>
            </a:extLst>
          </p:cNvPr>
          <p:cNvSpPr txBox="1"/>
          <p:nvPr/>
        </p:nvSpPr>
        <p:spPr>
          <a:xfrm>
            <a:off x="1899496" y="513258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9" name="yt_shape_14189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没有正确理解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14190" name="yt_shape_14190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机械厂加工车间有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平均每人每天加工大齿轮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个或小齿轮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76d2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个大齿轮与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个小齿轮配成一套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设需安排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人生产大齿轮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a490"/>
              </a:rPr>
              <a:t>才能使每天加工的大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小齿轮刚好配套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1" name="yt_table_141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487285"/>
              </p:ext>
            </p:extLst>
          </p:nvPr>
        </p:nvGraphicFramePr>
        <p:xfrm>
          <a:off x="540056" y="2839131"/>
          <a:ext cx="5280025" cy="1901952"/>
        </p:xfrm>
        <a:graphic>
          <a:graphicData uri="http://schemas.openxmlformats.org/drawingml/2006/table">
            <a:tbl>
              <a:tblPr/>
              <a:tblGrid>
                <a:gridCol w="5280025">
                  <a:extLst>
                    <a:ext uri="{9D8B030D-6E8A-4147-A177-3AD203B41FA5}">
                      <a16:colId xmlns:a16="http://schemas.microsoft.com/office/drawing/2014/main" val="109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</a:tbl>
          </a:graphicData>
        </a:graphic>
      </p:graphicFrame>
      <p:pic>
        <p:nvPicPr>
          <p:cNvPr id="3" name="yt_shape_1722174112974">
            <a:extLst>
              <a:ext uri="{FF2B5EF4-FFF2-40B4-BE49-F238E27FC236}">
                <a16:creationId xmlns:a16="http://schemas.microsoft.com/office/drawing/2014/main" id="{85B2ADB7-799C-E732-25D7-AD6BCB70F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F4660D-3619-5E09-82D6-4E154C1F0EEB}"/>
              </a:ext>
            </a:extLst>
          </p:cNvPr>
          <p:cNvSpPr txBox="1"/>
          <p:nvPr/>
        </p:nvSpPr>
        <p:spPr>
          <a:xfrm>
            <a:off x="57841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4" name="yt_shape_1419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93" name="yt_image_14193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6" name="yt_shape_14196"/>
          <p:cNvSpPr txBox="1"/>
          <p:nvPr/>
        </p:nvSpPr>
        <p:spPr>
          <a:xfrm>
            <a:off x="540119" y="1591869"/>
            <a:ext cx="1117250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某工艺品车间有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平均每人每天可制作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个大花瓶或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个小饰品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1b11,isEnd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个大花瓶与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个小饰品配成一套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则要安排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名工人制作大花瓶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ddca,isEnd"/>
              </a:rPr>
              <a:t>才能使每天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制作的大花瓶和小饰品刚好配套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2F1C09-F644-31F1-8131-000A7B01365B}"/>
              </a:ext>
            </a:extLst>
          </p:cNvPr>
          <p:cNvSpPr txBox="1"/>
          <p:nvPr/>
        </p:nvSpPr>
        <p:spPr>
          <a:xfrm>
            <a:off x="6744072" y="20205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8" name="yt_shape_14198"/>
          <p:cNvSpPr txBox="1"/>
          <p:nvPr/>
        </p:nvSpPr>
        <p:spPr>
          <a:xfrm>
            <a:off x="540119" y="281582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设应分配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人生产啤酒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起子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应分配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人生产啤酒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起子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才能使生产的啤酒和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起子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2e4fe"/>
              </a:rPr>
              <a:t>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好配套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8BA5FE-FE4A-A1C8-7A2E-28CC73A25B48}"/>
              </a:ext>
            </a:extLst>
          </p:cNvPr>
          <p:cNvSpPr txBox="1"/>
          <p:nvPr/>
        </p:nvSpPr>
        <p:spPr>
          <a:xfrm>
            <a:off x="450108" y="3169305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设应分配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人生产啤酒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起子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B3E37B-B62F-D7A7-8321-663AC2694C7A}"/>
              </a:ext>
            </a:extLst>
          </p:cNvPr>
          <p:cNvSpPr txBox="1"/>
          <p:nvPr/>
        </p:nvSpPr>
        <p:spPr>
          <a:xfrm>
            <a:off x="450108" y="3644793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FCB386-1A19-C423-C2D5-8BB19655BACC}"/>
              </a:ext>
            </a:extLst>
          </p:cNvPr>
          <p:cNvSpPr txBox="1"/>
          <p:nvPr/>
        </p:nvSpPr>
        <p:spPr>
          <a:xfrm>
            <a:off x="450108" y="4120281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01D591-9BAE-C697-5DAF-E901C23B86B0}"/>
              </a:ext>
            </a:extLst>
          </p:cNvPr>
          <p:cNvSpPr txBox="1"/>
          <p:nvPr/>
        </p:nvSpPr>
        <p:spPr>
          <a:xfrm>
            <a:off x="450108" y="4595769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应分配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人生产啤酒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起子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才能使生产的啤酒和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起子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2e4fe"/>
              </a:rPr>
              <a:t>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842A80-EF9C-AE00-F04F-929ACBBA4F23}"/>
              </a:ext>
            </a:extLst>
          </p:cNvPr>
          <p:cNvSpPr txBox="1"/>
          <p:nvPr/>
        </p:nvSpPr>
        <p:spPr>
          <a:xfrm>
            <a:off x="450108" y="5071257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好配套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108" y="798326"/>
            <a:ext cx="1126251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某啤酒厂决定生产啤酒的同时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再生产一些开啤酒瓶盖的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起子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5_bcbc9,isEnd"/>
              </a:rPr>
              <a:t>为了方便顾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客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在销售啤酒时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每箱啤酒内都装进一个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起子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2_fccc6,isEnd"/>
              </a:rPr>
              <a:t>假设厂内工人的工作效率都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他们平均每人每天生产啤酒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箱或生产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起子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那么厂内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760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35f9f,isEnd"/>
              </a:rPr>
              <a:t>名工人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应该分配多少人生产啤酒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多少人生产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起子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才能使生产的啤酒和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起子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7061e,isEnd"/>
              </a:rPr>
              <a:t>恰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好配套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0" name="yt_shape_1420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一张方桌由一个桌面和四条腿组成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立方米木料可制作方桌的桌面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af16"/>
              </a:rPr>
              <a:t>个或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制作桌腿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立方米木料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请你设计一下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用多少木料做桌面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1af6"/>
              </a:rPr>
              <a:t>用多少木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料做桌腿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恰好配成方桌多少张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立方米木料做桌面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立方米木料做桌腿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立方米木料做桌面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立方米木料做桌腿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恰好配成方桌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4639A9-32C0-481A-0755-17D642498711}"/>
              </a:ext>
            </a:extLst>
          </p:cNvPr>
          <p:cNvSpPr txBox="1"/>
          <p:nvPr/>
        </p:nvSpPr>
        <p:spPr>
          <a:xfrm>
            <a:off x="450108" y="2279658"/>
            <a:ext cx="1115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立方米木料做桌面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立方米木料做桌腿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C2B54B-CAF4-6DCE-4D18-C8FE456AC3AE}"/>
              </a:ext>
            </a:extLst>
          </p:cNvPr>
          <p:cNvSpPr txBox="1"/>
          <p:nvPr/>
        </p:nvSpPr>
        <p:spPr>
          <a:xfrm>
            <a:off x="450108" y="2755146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2922D5-6298-1C62-68E0-00E117C00F59}"/>
              </a:ext>
            </a:extLst>
          </p:cNvPr>
          <p:cNvSpPr txBox="1"/>
          <p:nvPr/>
        </p:nvSpPr>
        <p:spPr>
          <a:xfrm>
            <a:off x="450108" y="3230634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30AE72-A44D-86EF-EA8B-A0E006076AA5}"/>
              </a:ext>
            </a:extLst>
          </p:cNvPr>
          <p:cNvSpPr txBox="1"/>
          <p:nvPr/>
        </p:nvSpPr>
        <p:spPr>
          <a:xfrm>
            <a:off x="450108" y="3706122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立方米木料做桌面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立方米木料做桌腿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恰好配成方桌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631</Words>
  <Application>Microsoft Office PowerPoint</Application>
  <PresentationFormat>宽屏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8" baseType="lpstr">
      <vt:lpstr>,isEnd</vt:lpstr>
      <vt:lpstr>_⨹_1_19e1c,isEnd</vt:lpstr>
      <vt:lpstr>_⨹_1_2e4fe</vt:lpstr>
      <vt:lpstr>_⨹_1_374a6,isEnd</vt:lpstr>
      <vt:lpstr>_⨹_1_7061e,isEnd</vt:lpstr>
      <vt:lpstr>_⨹_1_b5dad</vt:lpstr>
      <vt:lpstr>_⨹_12_fccc6,isEnd</vt:lpstr>
      <vt:lpstr>_⨹_2_0b820</vt:lpstr>
      <vt:lpstr>_⨹_2_576d2</vt:lpstr>
      <vt:lpstr>_⨹_2_caf16</vt:lpstr>
      <vt:lpstr>_⨹_2_d1b11,isEnd</vt:lpstr>
      <vt:lpstr>_⨹_3_35f9f,isEnd</vt:lpstr>
      <vt:lpstr>_⨹_4_21af6</vt:lpstr>
      <vt:lpstr>_⨹_5_9ddca,isEnd</vt:lpstr>
      <vt:lpstr>_⨹_5_bcbc9,isEnd</vt:lpstr>
      <vt:lpstr>_⨹_6_75a27,isEnd</vt:lpstr>
      <vt:lpstr>_⨹_6_b911c</vt:lpstr>
      <vt:lpstr>_⨹_9_9a490</vt:lpstr>
      <vt:lpstr>Finished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