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71" r:id="rId5"/>
    <p:sldId id="375" r:id="rId6"/>
    <p:sldId id="373" r:id="rId7"/>
    <p:sldId id="374" r:id="rId8"/>
    <p:sldId id="376" r:id="rId9"/>
    <p:sldId id="256" r:id="rId10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>
        <p:scale>
          <a:sx n="50" d="100"/>
          <a:sy n="50" d="100"/>
        </p:scale>
        <p:origin x="424" y="11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86" name="yt_shape_11886"/>
          <p:cNvSpPr txBox="1"/>
          <p:nvPr/>
        </p:nvSpPr>
        <p:spPr>
          <a:xfrm>
            <a:off x="540000" y="900000"/>
            <a:ext cx="7686400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一、选择题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杭州市中考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计算下列各式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值最小的是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888" name="yt_table_1188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8322652"/>
              </p:ext>
            </p:extLst>
          </p:nvPr>
        </p:nvGraphicFramePr>
        <p:xfrm>
          <a:off x="540056" y="1858606"/>
          <a:ext cx="6928486" cy="950976"/>
        </p:xfrm>
        <a:graphic>
          <a:graphicData uri="http://schemas.openxmlformats.org/drawingml/2006/table">
            <a:tbl>
              <a:tblPr/>
              <a:tblGrid>
                <a:gridCol w="4371023">
                  <a:extLst>
                    <a:ext uri="{9D8B030D-6E8A-4147-A177-3AD203B41FA5}">
                      <a16:colId xmlns:a16="http://schemas.microsoft.com/office/drawing/2014/main" val="10438"/>
                    </a:ext>
                  </a:extLst>
                </a:gridCol>
                <a:gridCol w="2557463">
                  <a:extLst>
                    <a:ext uri="{9D8B030D-6E8A-4147-A177-3AD203B41FA5}">
                      <a16:colId xmlns:a16="http://schemas.microsoft.com/office/drawing/2014/main" val="104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890" name="yt_shape_11890"/>
              <p:cNvSpPr txBox="1"/>
              <p:nvPr/>
            </p:nvSpPr>
            <p:spPr>
              <a:xfrm>
                <a:off x="540000" y="2860160"/>
                <a:ext cx="7182864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算式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1890" name="yt_shape_11890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60160"/>
                <a:ext cx="7182864" cy="639855"/>
              </a:xfrm>
              <a:prstGeom prst="rect">
                <a:avLst/>
              </a:prstGeom>
              <a:blipFill>
                <a:blip r:embed="rId2"/>
                <a:stretch>
                  <a:fillRect l="-2632" r="-1613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892" name="yt_table_11892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3492773"/>
                  </p:ext>
                </p:extLst>
              </p:nvPr>
            </p:nvGraphicFramePr>
            <p:xfrm>
              <a:off x="540056" y="3550803"/>
              <a:ext cx="8609966" cy="635953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440"/>
                        </a:ext>
                      </a:extLst>
                    </a:gridCol>
                    <a:gridCol w="2252980">
                      <a:extLst>
                        <a:ext uri="{9D8B030D-6E8A-4147-A177-3AD203B41FA5}">
                          <a16:colId xmlns:a16="http://schemas.microsoft.com/office/drawing/2014/main" val="10441"/>
                        </a:ext>
                      </a:extLst>
                    </a:gridCol>
                    <a:gridCol w="2448243">
                      <a:extLst>
                        <a:ext uri="{9D8B030D-6E8A-4147-A177-3AD203B41FA5}">
                          <a16:colId xmlns:a16="http://schemas.microsoft.com/office/drawing/2014/main" val="10442"/>
                        </a:ext>
                      </a:extLst>
                    </a:gridCol>
                    <a:gridCol w="1790700">
                      <a:extLst>
                        <a:ext uri="{9D8B030D-6E8A-4147-A177-3AD203B41FA5}">
                          <a16:colId xmlns:a16="http://schemas.microsoft.com/office/drawing/2014/main" val="1044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128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46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1892" name="yt_table_11892" descr="{&quot;rangeId&quot;:3,&quot;type&quot;:&quot;Option&quot;}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3492773"/>
                  </p:ext>
                </p:extLst>
              </p:nvPr>
            </p:nvGraphicFramePr>
            <p:xfrm>
              <a:off x="540056" y="3550803"/>
              <a:ext cx="8609966" cy="635953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440"/>
                        </a:ext>
                      </a:extLst>
                    </a:gridCol>
                    <a:gridCol w="2252980">
                      <a:extLst>
                        <a:ext uri="{9D8B030D-6E8A-4147-A177-3AD203B41FA5}">
                          <a16:colId xmlns:a16="http://schemas.microsoft.com/office/drawing/2014/main" val="10441"/>
                        </a:ext>
                      </a:extLst>
                    </a:gridCol>
                    <a:gridCol w="2448243">
                      <a:extLst>
                        <a:ext uri="{9D8B030D-6E8A-4147-A177-3AD203B41FA5}">
                          <a16:colId xmlns:a16="http://schemas.microsoft.com/office/drawing/2014/main" val="10442"/>
                        </a:ext>
                      </a:extLst>
                    </a:gridCol>
                    <a:gridCol w="1790700">
                      <a:extLst>
                        <a:ext uri="{9D8B030D-6E8A-4147-A177-3AD203B41FA5}">
                          <a16:colId xmlns:a16="http://schemas.microsoft.com/office/drawing/2014/main" val="10443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78358" r="-73134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380612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46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F6C73E9-8EF9-6206-951F-5A57BBCD23F9}"/>
              </a:ext>
            </a:extLst>
          </p:cNvPr>
          <p:cNvSpPr txBox="1"/>
          <p:nvPr/>
        </p:nvSpPr>
        <p:spPr>
          <a:xfrm>
            <a:off x="7231789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CE33285-3A8C-526A-2616-D6C3332F7321}"/>
              </a:ext>
            </a:extLst>
          </p:cNvPr>
          <p:cNvSpPr txBox="1"/>
          <p:nvPr/>
        </p:nvSpPr>
        <p:spPr>
          <a:xfrm>
            <a:off x="6733123" y="2813354"/>
            <a:ext cx="400748" cy="7272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895" name="yt_shape_11895"/>
              <p:cNvSpPr txBox="1"/>
              <p:nvPr/>
            </p:nvSpPr>
            <p:spPr>
              <a:xfrm>
                <a:off x="540119" y="900000"/>
                <a:ext cx="10596441" cy="256044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sym typeface=",isEnd"/>
                  </a:rPr>
                  <a:t>二、填空题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*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代表一种运算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a*b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*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2_a339c,isEnd"/>
                  </a:rPr>
                  <a:t>（－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如果规定符号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的意义为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⊗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sz="35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5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如图是一个数值转换机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若输入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则输出的结果应为</a:t>
                </a:r>
                <a:r>
                  <a:rPr sz="2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1895" name="yt_shape_1189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0596441" cy="2560445"/>
              </a:xfrm>
              <a:prstGeom prst="rect">
                <a:avLst/>
              </a:prstGeom>
              <a:blipFill>
                <a:blip r:embed="rId2"/>
                <a:stretch>
                  <a:fillRect l="-1784" t="-2143" b="-71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898" name="yt_image_11898" title="H_63.45">
            <a:extLst>
              <a:ext uri="">
                <a16:creationId xmlns:mc="http://schemas.openxmlformats.org/markup-compatibility/2006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0067" y="3717032"/>
            <a:ext cx="3491865" cy="805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A3F359A-57F0-F57D-53E7-C0D1161ECB8A}"/>
              </a:ext>
            </a:extLst>
          </p:cNvPr>
          <p:cNvSpPr txBox="1"/>
          <p:nvPr/>
        </p:nvSpPr>
        <p:spPr>
          <a:xfrm>
            <a:off x="2711624" y="1804170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098A741-0308-9EFF-5DCF-7679B0C38F01}"/>
              </a:ext>
            </a:extLst>
          </p:cNvPr>
          <p:cNvSpPr txBox="1"/>
          <p:nvPr/>
        </p:nvSpPr>
        <p:spPr>
          <a:xfrm>
            <a:off x="10230314" y="2279658"/>
            <a:ext cx="637285" cy="77846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5592AA2-97BE-BEF5-7D15-BFB9D9989C55}"/>
              </a:ext>
            </a:extLst>
          </p:cNvPr>
          <p:cNvSpPr txBox="1"/>
          <p:nvPr/>
        </p:nvSpPr>
        <p:spPr>
          <a:xfrm>
            <a:off x="9765557" y="2964506"/>
            <a:ext cx="7896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1900"/>
              <p:cNvSpPr txBox="1"/>
              <p:nvPr/>
            </p:nvSpPr>
            <p:spPr>
              <a:xfrm>
                <a:off x="540000" y="4653136"/>
                <a:ext cx="10496463" cy="10081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都是非零的有理数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num>
                      <m:den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sz="38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</a:t>
                </a:r>
                <a:r>
                  <a:rPr sz="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 smtClean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7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7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</p:txBody>
          </p:sp>
        </mc:Choice>
        <mc:Fallback>
          <p:sp>
            <p:nvSpPr>
              <p:cNvPr id="7" name="yt_shape_1190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653136"/>
                <a:ext cx="10496463" cy="1008112"/>
              </a:xfrm>
              <a:prstGeom prst="rect">
                <a:avLst/>
              </a:prstGeom>
              <a:blipFill>
                <a:blip r:embed="rId4"/>
                <a:stretch>
                  <a:fillRect l="-1801" r="-872" b="-1295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2BF7D478-FA41-9F8A-CC1F-CC70911AB180}"/>
              </a:ext>
            </a:extLst>
          </p:cNvPr>
          <p:cNvSpPr txBox="1"/>
          <p:nvPr/>
        </p:nvSpPr>
        <p:spPr>
          <a:xfrm>
            <a:off x="9473339" y="4581128"/>
            <a:ext cx="1399287" cy="84100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8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00" name="yt_shape_11900"/>
          <p:cNvSpPr txBox="1"/>
          <p:nvPr/>
        </p:nvSpPr>
        <p:spPr>
          <a:xfrm>
            <a:off x="540000" y="900000"/>
            <a:ext cx="10496463" cy="358386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sym typeface=",isEnd"/>
              </a:rPr>
              <a:t>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sym typeface=",isEnd"/>
              </a:rPr>
              <a:t>、解答题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,isEnd"/>
              </a:rPr>
              <a:t>7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,isEnd"/>
              </a:rPr>
              <a:t>7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BF04C07-AF9B-1503-9713-B4C7DCCEDF29}"/>
              </a:ext>
            </a:extLst>
          </p:cNvPr>
          <p:cNvSpPr txBox="1"/>
          <p:nvPr/>
        </p:nvSpPr>
        <p:spPr>
          <a:xfrm>
            <a:off x="449989" y="2276872"/>
            <a:ext cx="520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5BA969E-6674-6515-A335-F49270D2628A}"/>
              </a:ext>
            </a:extLst>
          </p:cNvPr>
          <p:cNvSpPr txBox="1"/>
          <p:nvPr/>
        </p:nvSpPr>
        <p:spPr>
          <a:xfrm>
            <a:off x="1631504" y="2752360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F8D719D-4DCB-7F81-AE81-F3F12E364135}"/>
              </a:ext>
            </a:extLst>
          </p:cNvPr>
          <p:cNvSpPr txBox="1"/>
          <p:nvPr/>
        </p:nvSpPr>
        <p:spPr>
          <a:xfrm>
            <a:off x="1631504" y="3227848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906" name="yt_shape_11906"/>
              <p:cNvSpPr txBox="1"/>
              <p:nvPr/>
            </p:nvSpPr>
            <p:spPr>
              <a:xfrm>
                <a:off x="540000" y="900000"/>
                <a:ext cx="6535443" cy="339932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－［－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）］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−7+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906" name="yt_shape_11906" descr="{&quot;rangeId&quot;:12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535443" cy="3399329"/>
              </a:xfrm>
              <a:prstGeom prst="rect">
                <a:avLst/>
              </a:prstGeom>
              <a:blipFill>
                <a:blip r:embed="rId2"/>
                <a:stretch>
                  <a:fillRect l="-2892" r="-1866" b="-14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C4BBA85-998C-B7C7-8B71-449279E922FB}"/>
                  </a:ext>
                </a:extLst>
              </p:cNvPr>
              <p:cNvSpPr txBox="1"/>
              <p:nvPr/>
            </p:nvSpPr>
            <p:spPr>
              <a:xfrm>
                <a:off x="449989" y="1528072"/>
                <a:ext cx="6366065" cy="80170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−7+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2}">
                <a:extLst>
                  <a:ext uri="{FF2B5EF4-FFF2-40B4-BE49-F238E27FC236}">
                    <a16:creationId xmlns:a16="http://schemas.microsoft.com/office/drawing/2014/main" id="{9C4BBA85-998C-B7C7-8B71-449279E922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8072"/>
                <a:ext cx="6366065" cy="801701"/>
              </a:xfrm>
              <a:prstGeom prst="rect">
                <a:avLst/>
              </a:prstGeom>
              <a:blipFill>
                <a:blip r:embed="rId3"/>
                <a:stretch>
                  <a:fillRect l="-1533" b="-38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62B3CA5-8F6B-B58F-9D9C-FBE7CC06348F}"/>
                  </a:ext>
                </a:extLst>
              </p:cNvPr>
              <p:cNvSpPr txBox="1"/>
              <p:nvPr/>
            </p:nvSpPr>
            <p:spPr>
              <a:xfrm>
                <a:off x="1631504" y="2236161"/>
                <a:ext cx="2842324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－（－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62B3CA5-8F6B-B58F-9D9C-FBE7CC06348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2236161"/>
                <a:ext cx="2842324" cy="768045"/>
              </a:xfrm>
              <a:prstGeom prst="rect">
                <a:avLst/>
              </a:prstGeom>
              <a:blipFill>
                <a:blip r:embed="rId4"/>
                <a:stretch>
                  <a:fillRect l="-3433" r="-3433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045AA18-DA19-0C36-CC7A-A5B37617ACDF}"/>
                  </a:ext>
                </a:extLst>
              </p:cNvPr>
              <p:cNvSpPr txBox="1"/>
              <p:nvPr/>
            </p:nvSpPr>
            <p:spPr>
              <a:xfrm>
                <a:off x="1631504" y="2910594"/>
                <a:ext cx="1623124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045AA18-DA19-0C36-CC7A-A5B37617AC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2910594"/>
                <a:ext cx="1623124" cy="768046"/>
              </a:xfrm>
              <a:prstGeom prst="rect">
                <a:avLst/>
              </a:prstGeom>
              <a:blipFill>
                <a:blip r:embed="rId5"/>
                <a:stretch>
                  <a:fillRect l="-6015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11B6372-4D42-D87B-1E25-F2F2A549B641}"/>
                  </a:ext>
                </a:extLst>
              </p:cNvPr>
              <p:cNvSpPr txBox="1"/>
              <p:nvPr/>
            </p:nvSpPr>
            <p:spPr>
              <a:xfrm>
                <a:off x="1631504" y="3585028"/>
                <a:ext cx="1165924" cy="7282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11B6372-4D42-D87B-1E25-F2F2A549B6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3585028"/>
                <a:ext cx="1165924" cy="728231"/>
              </a:xfrm>
              <a:prstGeom prst="rect">
                <a:avLst/>
              </a:prstGeom>
              <a:blipFill>
                <a:blip r:embed="rId6"/>
                <a:stretch>
                  <a:fillRect l="-8377" r="-8377" b="-1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911" name="yt_shape_11911"/>
              <p:cNvSpPr txBox="1"/>
              <p:nvPr/>
            </p:nvSpPr>
            <p:spPr>
              <a:xfrm>
                <a:off x="540119" y="900000"/>
                <a:ext cx="11492915" cy="509472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阅读下面的解题过程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第一步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第二步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第三步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回答下列问题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上面的解题过程中有两处错误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第一处错误是第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fb199,isEnd"/>
                  </a:rPr>
                  <a:t>错误的原因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第二处错误是第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错误的原因是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正确的结果是</a:t>
                </a:r>
                <a:r>
                  <a:rPr sz="3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911" name="yt_shape_119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5094728"/>
              </a:xfrm>
              <a:prstGeom prst="rect">
                <a:avLst/>
              </a:prstGeom>
              <a:blipFill>
                <a:blip r:embed="rId2"/>
                <a:stretch>
                  <a:fillRect l="-1645" t="-1078" b="-10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C104932-E652-787A-3E7E-54150D5E2AA7}"/>
              </a:ext>
            </a:extLst>
          </p:cNvPr>
          <p:cNvSpPr txBox="1"/>
          <p:nvPr/>
        </p:nvSpPr>
        <p:spPr>
          <a:xfrm>
            <a:off x="7917707" y="431115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92A7D57-B091-2D76-88AB-727460AB9FD7}"/>
              </a:ext>
            </a:extLst>
          </p:cNvPr>
          <p:cNvSpPr txBox="1"/>
          <p:nvPr/>
        </p:nvSpPr>
        <p:spPr>
          <a:xfrm>
            <a:off x="1059708" y="4786638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运算顺序错误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A3654AF-F05F-EBE8-9EEF-D4994EA19B65}"/>
              </a:ext>
            </a:extLst>
          </p:cNvPr>
          <p:cNvSpPr txBox="1"/>
          <p:nvPr/>
        </p:nvSpPr>
        <p:spPr>
          <a:xfrm>
            <a:off x="5936508" y="4786638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4B04C04-090B-AF9F-A4B5-B20A885AF6F6}"/>
              </a:ext>
            </a:extLst>
          </p:cNvPr>
          <p:cNvSpPr txBox="1"/>
          <p:nvPr/>
        </p:nvSpPr>
        <p:spPr>
          <a:xfrm>
            <a:off x="9289307" y="4786638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符号错误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78FC9FC-ACBA-09BB-72A1-116AFA99DF63}"/>
                  </a:ext>
                </a:extLst>
              </p:cNvPr>
              <p:cNvSpPr txBox="1"/>
              <p:nvPr/>
            </p:nvSpPr>
            <p:spPr>
              <a:xfrm>
                <a:off x="3393333" y="5085184"/>
                <a:ext cx="918274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78FC9FC-ACBA-09BB-72A1-116AFA99DF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93333" y="5085184"/>
                <a:ext cx="918274" cy="73013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926" name="yt_shape_11926"/>
              <p:cNvSpPr txBox="1"/>
              <p:nvPr/>
            </p:nvSpPr>
            <p:spPr>
              <a:xfrm>
                <a:off x="540119" y="900000"/>
                <a:ext cx="11492915" cy="446744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河北省中考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有一个填写运算符号的游戏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□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□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中的每个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□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f9df9"/>
                  </a:rPr>
                  <a:t>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内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填入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＋，－，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中的某一个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可重复使用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然后计算结果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□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请推算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□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内的符号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□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□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□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内的符号是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楷体" pitchFamily="24"/>
                    <a:ea typeface="楷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楷体" pitchFamily="24"/>
                    <a:ea typeface="楷体" pitchFamily="24"/>
                  </a:rPr>
                  <a:t>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926" name="yt_shape_11926" descr="{&quot;rangeId&quot;:1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467441"/>
              </a:xfrm>
              <a:prstGeom prst="rect">
                <a:avLst/>
              </a:prstGeom>
              <a:blipFill>
                <a:blip r:embed="rId2"/>
                <a:stretch>
                  <a:fillRect l="-1645" t="-1230" b="-34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B9083FA-B24F-83D6-E73B-80BA5DC096FD}"/>
              </a:ext>
            </a:extLst>
          </p:cNvPr>
          <p:cNvSpPr txBox="1"/>
          <p:nvPr/>
        </p:nvSpPr>
        <p:spPr>
          <a:xfrm>
            <a:off x="450108" y="2279658"/>
            <a:ext cx="581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D21F10E-E174-F2BC-FBD0-867629838D54}"/>
              </a:ext>
            </a:extLst>
          </p:cNvPr>
          <p:cNvSpPr txBox="1"/>
          <p:nvPr/>
        </p:nvSpPr>
        <p:spPr>
          <a:xfrm>
            <a:off x="450108" y="3230634"/>
            <a:ext cx="4631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□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3FF195E-9016-4AEF-3EBC-C8D1F4FC25A5}"/>
                  </a:ext>
                </a:extLst>
              </p:cNvPr>
              <p:cNvSpPr txBox="1"/>
              <p:nvPr/>
            </p:nvSpPr>
            <p:spPr>
              <a:xfrm>
                <a:off x="450108" y="3706122"/>
                <a:ext cx="333127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□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4, 'mathAnswerShape': 1}">
                <a:extLst>
                  <a:ext uri="{FF2B5EF4-FFF2-40B4-BE49-F238E27FC236}">
                    <a16:creationId xmlns:a16="http://schemas.microsoft.com/office/drawing/2014/main" id="{B3FF195E-9016-4AEF-3EBC-C8D1F4FC25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706122"/>
                <a:ext cx="3331273" cy="765061"/>
              </a:xfrm>
              <a:prstGeom prst="rect">
                <a:avLst/>
              </a:prstGeom>
              <a:blipFill>
                <a:blip r:embed="rId3"/>
                <a:stretch>
                  <a:fillRect l="-2930" r="-3114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32202121-2E63-FFA7-088E-6F577D70C898}"/>
              </a:ext>
            </a:extLst>
          </p:cNvPr>
          <p:cNvSpPr txBox="1"/>
          <p:nvPr/>
        </p:nvSpPr>
        <p:spPr>
          <a:xfrm>
            <a:off x="450108" y="4377571"/>
            <a:ext cx="2345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□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E89836D-F084-4365-11C7-88A875260AE3}"/>
              </a:ext>
            </a:extLst>
          </p:cNvPr>
          <p:cNvSpPr txBox="1"/>
          <p:nvPr/>
        </p:nvSpPr>
        <p:spPr>
          <a:xfrm>
            <a:off x="450108" y="4853059"/>
            <a:ext cx="35646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内的符号是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28" name="yt_shape_11928"/>
          <p:cNvSpPr txBox="1"/>
          <p:nvPr/>
        </p:nvSpPr>
        <p:spPr>
          <a:xfrm>
            <a:off x="540120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内填入符号后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使计算所得数最小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7b864"/>
              </a:rPr>
              <a:t>直接写出这个最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1929" name="yt_shape_11929"/>
          <p:cNvSpPr txBox="1"/>
          <p:nvPr/>
        </p:nvSpPr>
        <p:spPr>
          <a:xfrm>
            <a:off x="540000" y="1842955"/>
            <a:ext cx="407803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这个最小数是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9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29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502</Words>
  <Application>Microsoft Office PowerPoint</Application>
  <PresentationFormat>宽屏</PresentationFormat>
  <Paragraphs>76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5" baseType="lpstr">
      <vt:lpstr>,isEnd</vt:lpstr>
      <vt:lpstr>_⨹_1_f9df9</vt:lpstr>
      <vt:lpstr>_⨹_2_a339c,isEnd</vt:lpstr>
      <vt:lpstr>_⨹_5_fb199,isEnd</vt:lpstr>
      <vt:lpstr>_⨹_7_7b864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9</cp:revision>
  <dcterms:created xsi:type="dcterms:W3CDTF">2024-07-28T13:31:34Z</dcterms:created>
  <dcterms:modified xsi:type="dcterms:W3CDTF">2024-07-29T01:18:48Z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