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1" r:id="rId5"/>
    <p:sldId id="376" r:id="rId6"/>
    <p:sldId id="380" r:id="rId7"/>
    <p:sldId id="385" r:id="rId8"/>
    <p:sldId id="387" r:id="rId9"/>
    <p:sldId id="389" r:id="rId10"/>
    <p:sldId id="394" r:id="rId11"/>
    <p:sldId id="397" r:id="rId12"/>
    <p:sldId id="401" r:id="rId13"/>
    <p:sldId id="403" r:id="rId14"/>
    <p:sldId id="405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46" d="100"/>
          <a:sy n="46" d="100"/>
        </p:scale>
        <p:origin x="56" y="2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4" name="yt_shape_12824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823" name="yt_image_12823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26" name="yt_shape_12826"/>
          <p:cNvSpPr txBox="1"/>
          <p:nvPr/>
        </p:nvSpPr>
        <p:spPr>
          <a:xfrm>
            <a:off x="540119" y="1597583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表示数或字母的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的代数式叫作单项式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单独的一个数或一个字母也是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单项式中的数字因数叫作这个单项式的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一个单项式中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41002,isEnd"/>
              </a:rPr>
              <a:t>所有字母的指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数的和叫作这个单项式的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13CD3E8-63C2-86DC-AFC7-D57B2D8AD099}"/>
              </a:ext>
            </a:extLst>
          </p:cNvPr>
          <p:cNvSpPr txBox="1"/>
          <p:nvPr/>
        </p:nvSpPr>
        <p:spPr>
          <a:xfrm>
            <a:off x="3269508" y="155077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A1F26FC-DBB8-F87C-12DB-4863B0E3C972}"/>
              </a:ext>
            </a:extLst>
          </p:cNvPr>
          <p:cNvSpPr txBox="1"/>
          <p:nvPr/>
        </p:nvSpPr>
        <p:spPr>
          <a:xfrm>
            <a:off x="11041907" y="1550777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ebfac"/>
              </a:rPr>
              <a:t>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AEB6B4-EE81-AAF4-9E87-AA58F7DF58BA}"/>
              </a:ext>
            </a:extLst>
          </p:cNvPr>
          <p:cNvSpPr txBox="1"/>
          <p:nvPr/>
        </p:nvSpPr>
        <p:spPr>
          <a:xfrm>
            <a:off x="450108" y="20262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项式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28C465D-0C14-6445-CDEC-5B3AE4DA9182}"/>
              </a:ext>
            </a:extLst>
          </p:cNvPr>
          <p:cNvSpPr txBox="1"/>
          <p:nvPr/>
        </p:nvSpPr>
        <p:spPr>
          <a:xfrm>
            <a:off x="6317508" y="250175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系数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841395E-0931-1E6E-4CA3-4B4377972E81}"/>
              </a:ext>
            </a:extLst>
          </p:cNvPr>
          <p:cNvSpPr txBox="1"/>
          <p:nvPr/>
        </p:nvSpPr>
        <p:spPr>
          <a:xfrm>
            <a:off x="4107708" y="2977241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次数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6" name="yt_shape_12886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体育老师到文体店买足球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足球的单价为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个以上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cd0d,isEnd"/>
              </a:rPr>
              <a:t>按总价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八折优惠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购买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个足球应付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购买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个足球应付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购买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个足球应付多少元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应付的钱数为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应付的钱数为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5A39304-4FE1-2995-B3EB-EBFD5F748DD4}"/>
              </a:ext>
            </a:extLst>
          </p:cNvPr>
          <p:cNvSpPr txBox="1"/>
          <p:nvPr/>
        </p:nvSpPr>
        <p:spPr>
          <a:xfrm>
            <a:off x="3802908" y="1804170"/>
            <a:ext cx="884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542546C-5C74-FB17-8094-3B167F4F65DF}"/>
              </a:ext>
            </a:extLst>
          </p:cNvPr>
          <p:cNvSpPr txBox="1"/>
          <p:nvPr/>
        </p:nvSpPr>
        <p:spPr>
          <a:xfrm>
            <a:off x="7860557" y="1804170"/>
            <a:ext cx="10373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53347AE-01E0-D045-CFA1-D411AEB71E9A}"/>
              </a:ext>
            </a:extLst>
          </p:cNvPr>
          <p:cNvSpPr txBox="1"/>
          <p:nvPr/>
        </p:nvSpPr>
        <p:spPr>
          <a:xfrm>
            <a:off x="450108" y="2755146"/>
            <a:ext cx="5399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应付的钱数为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6799C7B-3549-80A9-0622-E4F1CAA36ABE}"/>
              </a:ext>
            </a:extLst>
          </p:cNvPr>
          <p:cNvSpPr txBox="1"/>
          <p:nvPr/>
        </p:nvSpPr>
        <p:spPr>
          <a:xfrm>
            <a:off x="450108" y="3230634"/>
            <a:ext cx="5094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应付的钱数为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893" name="yt_shape_12893"/>
              <p:cNvSpPr txBox="1"/>
              <p:nvPr/>
            </p:nvSpPr>
            <p:spPr>
              <a:xfrm>
                <a:off x="540119" y="2288512"/>
                <a:ext cx="11492915" cy="371024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用这两种方案的调价结果是否一样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最后是不是都恢复了原价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调价后的价格为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调价后的价格为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所以这两种方案的调价结果是一样的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这两种方案最后的价格与原价不一样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2_4371a"/>
                  </a:rPr>
                  <a:t>故都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没有恢复原价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893" name="yt_shape_128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88512"/>
                <a:ext cx="11492915" cy="3710246"/>
              </a:xfrm>
              <a:prstGeom prst="rect">
                <a:avLst/>
              </a:prstGeom>
              <a:blipFill>
                <a:blip r:embed="rId2"/>
                <a:stretch>
                  <a:fillRect l="-1645" t="-1314" b="-39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B043335-00B7-D87F-2371-9BF2082B1C5F}"/>
              </a:ext>
            </a:extLst>
          </p:cNvPr>
          <p:cNvSpPr txBox="1"/>
          <p:nvPr/>
        </p:nvSpPr>
        <p:spPr>
          <a:xfrm>
            <a:off x="450108" y="2717194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调价后的价格为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F98C0D3-CE25-2F8A-C879-49AD9B05D4AA}"/>
                  </a:ext>
                </a:extLst>
              </p:cNvPr>
              <p:cNvSpPr txBox="1"/>
              <p:nvPr/>
            </p:nvSpPr>
            <p:spPr>
              <a:xfrm>
                <a:off x="450108" y="3192682"/>
                <a:ext cx="6161786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元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F98C0D3-CE25-2F8A-C879-49AD9B05D4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192682"/>
                <a:ext cx="6161786" cy="775793"/>
              </a:xfrm>
              <a:prstGeom prst="rect">
                <a:avLst/>
              </a:prstGeom>
              <a:blipFill>
                <a:blip r:embed="rId3"/>
                <a:stretch>
                  <a:fillRect l="-1583" r="-1484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DD2CB5DF-C883-635D-A596-9C8D741F1CA8}"/>
              </a:ext>
            </a:extLst>
          </p:cNvPr>
          <p:cNvSpPr txBox="1"/>
          <p:nvPr/>
        </p:nvSpPr>
        <p:spPr>
          <a:xfrm>
            <a:off x="450108" y="3874863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调价后的价格为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254953D-46C2-0C9F-4770-0CD12E908643}"/>
                  </a:ext>
                </a:extLst>
              </p:cNvPr>
              <p:cNvSpPr txBox="1"/>
              <p:nvPr/>
            </p:nvSpPr>
            <p:spPr>
              <a:xfrm>
                <a:off x="450108" y="4350351"/>
                <a:ext cx="6161786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元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254953D-46C2-0C9F-4770-0CD12E9086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50351"/>
                <a:ext cx="6161786" cy="775792"/>
              </a:xfrm>
              <a:prstGeom prst="rect">
                <a:avLst/>
              </a:prstGeom>
              <a:blipFill>
                <a:blip r:embed="rId4"/>
                <a:stretch>
                  <a:fillRect l="-1583" r="-1484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083C4018-5738-B98B-34C4-C8D66B914E1B}"/>
              </a:ext>
            </a:extLst>
          </p:cNvPr>
          <p:cNvSpPr txBox="1"/>
          <p:nvPr/>
        </p:nvSpPr>
        <p:spPr>
          <a:xfrm>
            <a:off x="450108" y="5032531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所以这两种方案的调价结果是一样的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这两种方案最后的价格与原价不一样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2_4371a"/>
              </a:rPr>
              <a:t>故都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F5C0354-D2EA-0B7F-ABAB-7D8D8C507100}"/>
              </a:ext>
            </a:extLst>
          </p:cNvPr>
          <p:cNvSpPr txBox="1"/>
          <p:nvPr/>
        </p:nvSpPr>
        <p:spPr>
          <a:xfrm>
            <a:off x="450108" y="5508019"/>
            <a:ext cx="2161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没有恢复原价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0118" y="769339"/>
            <a:ext cx="9876361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22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某服装店销售一种品牌服装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其原价为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p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现有两种调价方案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①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先提价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％，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再降价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％；</a:t>
            </a:r>
          </a:p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②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先降价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％，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再提价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％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9" name="yt_shape_12899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898" name="yt_image_12898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01" name="yt_shape_12901"/>
          <p:cNvSpPr txBox="1"/>
          <p:nvPr/>
        </p:nvSpPr>
        <p:spPr>
          <a:xfrm>
            <a:off x="540000" y="1597583"/>
            <a:ext cx="10627909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观察下面的三行单项式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①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②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.③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根据你发现的规律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完成以下各题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个单项式为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个单项式为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行第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个单项式为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55B229E-C83C-B51D-68A8-70CEEE12C4A3}"/>
              </a:ext>
            </a:extLst>
          </p:cNvPr>
          <p:cNvSpPr txBox="1"/>
          <p:nvPr/>
        </p:nvSpPr>
        <p:spPr>
          <a:xfrm>
            <a:off x="4412389" y="3928217"/>
            <a:ext cx="1023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478A07-00A2-FD76-FEAA-808320AACBEA}"/>
              </a:ext>
            </a:extLst>
          </p:cNvPr>
          <p:cNvSpPr txBox="1"/>
          <p:nvPr/>
        </p:nvSpPr>
        <p:spPr>
          <a:xfrm>
            <a:off x="9217751" y="3928217"/>
            <a:ext cx="1632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9AE9096-1AD3-65FC-389D-6BB5E561AADC}"/>
              </a:ext>
            </a:extLst>
          </p:cNvPr>
          <p:cNvSpPr txBox="1"/>
          <p:nvPr/>
        </p:nvSpPr>
        <p:spPr>
          <a:xfrm>
            <a:off x="449989" y="4879193"/>
            <a:ext cx="7503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行第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个单项式为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0" name="yt_shape_12910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2909" name="yt_image_1290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12" name="yt_shape_12912"/>
          <p:cNvSpPr txBox="1"/>
          <p:nvPr/>
        </p:nvSpPr>
        <p:spPr>
          <a:xfrm>
            <a:off x="540000" y="1383021"/>
            <a:ext cx="11492915" cy="192513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一个式子是单项式需具备两个条件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式子中不含运算符号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05c6f"/>
              </a:rPr>
              <a:t>号或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分母中不含有字母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indent="609523" algn="ctr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确定单项式系数的方法是把式子中的所有字母及其指数去掉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5_b08ce"/>
              </a:rPr>
              <a:t>剩余的为其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系数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9" name="yt_shape_12829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828" name="yt_image_12828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31" name="yt_shape_12831"/>
          <p:cNvSpPr txBox="1"/>
          <p:nvPr/>
        </p:nvSpPr>
        <p:spPr>
          <a:xfrm>
            <a:off x="540000" y="1603297"/>
            <a:ext cx="31354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认识单项式</a:t>
            </a:r>
          </a:p>
        </p:txBody>
      </p:sp>
      <p:sp>
        <p:nvSpPr>
          <p:cNvPr id="12832" name="yt_shape_12832"/>
          <p:cNvSpPr txBox="1"/>
          <p:nvPr/>
        </p:nvSpPr>
        <p:spPr>
          <a:xfrm>
            <a:off x="540000" y="2102862"/>
            <a:ext cx="55319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下列各式中不是单项式的是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33" name="yt_table_12833" title="H_50.0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79969017"/>
                  </p:ext>
                </p:extLst>
              </p:nvPr>
            </p:nvGraphicFramePr>
            <p:xfrm>
              <a:off x="540056" y="2582165"/>
              <a:ext cx="7961948" cy="675005"/>
            </p:xfrm>
            <a:graphic>
              <a:graphicData uri="http://schemas.openxmlformats.org/drawingml/2006/table">
                <a:tbl>
                  <a:tblPr/>
                  <a:tblGrid>
                    <a:gridCol w="2101215">
                      <a:extLst>
                        <a:ext uri="{9D8B030D-6E8A-4147-A177-3AD203B41FA5}">
                          <a16:colId xmlns:a16="http://schemas.microsoft.com/office/drawing/2014/main" val="10649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650"/>
                        </a:ext>
                      </a:extLst>
                    </a:gridCol>
                    <a:gridCol w="2243455">
                      <a:extLst>
                        <a:ext uri="{9D8B030D-6E8A-4147-A177-3AD203B41FA5}">
                          <a16:colId xmlns:a16="http://schemas.microsoft.com/office/drawing/2014/main" val="10651"/>
                        </a:ext>
                      </a:extLst>
                    </a:gridCol>
                    <a:gridCol w="1169035">
                      <a:extLst>
                        <a:ext uri="{9D8B030D-6E8A-4147-A177-3AD203B41FA5}">
                          <a16:colId xmlns:a16="http://schemas.microsoft.com/office/drawing/2014/main" val="1065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833" name="yt_table_12833" descr="{&quot;rangeId&quot;:4,&quot;type&quot;:&quot;Option&quot;}" title="H_50.0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79969017"/>
                  </p:ext>
                </p:extLst>
              </p:nvPr>
            </p:nvGraphicFramePr>
            <p:xfrm>
              <a:off x="540056" y="2582165"/>
              <a:ext cx="7961948" cy="636080"/>
            </p:xfrm>
            <a:graphic>
              <a:graphicData uri="http://schemas.openxmlformats.org/drawingml/2006/table">
                <a:tbl>
                  <a:tblPr/>
                  <a:tblGrid>
                    <a:gridCol w="2101215">
                      <a:extLst>
                        <a:ext uri="{9D8B030D-6E8A-4147-A177-3AD203B41FA5}">
                          <a16:colId xmlns:a16="http://schemas.microsoft.com/office/drawing/2014/main" val="10649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650"/>
                        </a:ext>
                      </a:extLst>
                    </a:gridCol>
                    <a:gridCol w="2243455">
                      <a:extLst>
                        <a:ext uri="{9D8B030D-6E8A-4147-A177-3AD203B41FA5}">
                          <a16:colId xmlns:a16="http://schemas.microsoft.com/office/drawing/2014/main" val="10651"/>
                        </a:ext>
                      </a:extLst>
                    </a:gridCol>
                    <a:gridCol w="1169035">
                      <a:extLst>
                        <a:ext uri="{9D8B030D-6E8A-4147-A177-3AD203B41FA5}">
                          <a16:colId xmlns:a16="http://schemas.microsoft.com/office/drawing/2014/main" val="10652"/>
                        </a:ext>
                      </a:extLst>
                    </a:gridCol>
                  </a:tblGrid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7884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85821" r="-13930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80729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6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834" name="yt_shape_12834"/>
          <p:cNvSpPr txBox="1"/>
          <p:nvPr/>
        </p:nvSpPr>
        <p:spPr>
          <a:xfrm>
            <a:off x="540000" y="3268892"/>
            <a:ext cx="64376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下列单项式中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书写格式规范的是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35" name="yt_table_12835" title="H_83.3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23042106"/>
                  </p:ext>
                </p:extLst>
              </p:nvPr>
            </p:nvGraphicFramePr>
            <p:xfrm>
              <a:off x="540056" y="3748195"/>
              <a:ext cx="6243321" cy="1147953"/>
            </p:xfrm>
            <a:graphic>
              <a:graphicData uri="http://schemas.openxmlformats.org/drawingml/2006/table">
                <a:tbl>
                  <a:tblPr/>
                  <a:tblGrid>
                    <a:gridCol w="4549458">
                      <a:extLst>
                        <a:ext uri="{9D8B030D-6E8A-4147-A177-3AD203B41FA5}">
                          <a16:colId xmlns:a16="http://schemas.microsoft.com/office/drawing/2014/main" val="10653"/>
                        </a:ext>
                      </a:extLst>
                    </a:gridCol>
                    <a:gridCol w="1693863">
                      <a:extLst>
                        <a:ext uri="{9D8B030D-6E8A-4147-A177-3AD203B41FA5}">
                          <a16:colId xmlns:a16="http://schemas.microsoft.com/office/drawing/2014/main" val="1065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k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835" name="yt_table_12835" descr="{&quot;rangeId&quot;:5,&quot;type&quot;:&quot;Option&quot;}" title="H_83.3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23042106"/>
                  </p:ext>
                </p:extLst>
              </p:nvPr>
            </p:nvGraphicFramePr>
            <p:xfrm>
              <a:off x="540056" y="3748195"/>
              <a:ext cx="6243321" cy="1058038"/>
            </p:xfrm>
            <a:graphic>
              <a:graphicData uri="http://schemas.openxmlformats.org/drawingml/2006/table">
                <a:tbl>
                  <a:tblPr/>
                  <a:tblGrid>
                    <a:gridCol w="4549458">
                      <a:extLst>
                        <a:ext uri="{9D8B030D-6E8A-4147-A177-3AD203B41FA5}">
                          <a16:colId xmlns:a16="http://schemas.microsoft.com/office/drawing/2014/main" val="10653"/>
                        </a:ext>
                      </a:extLst>
                    </a:gridCol>
                    <a:gridCol w="1693863">
                      <a:extLst>
                        <a:ext uri="{9D8B030D-6E8A-4147-A177-3AD203B41FA5}">
                          <a16:colId xmlns:a16="http://schemas.microsoft.com/office/drawing/2014/main" val="10654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k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68705" b="-9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6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836" name="yt_shape_12836"/>
              <p:cNvSpPr txBox="1"/>
              <p:nvPr/>
            </p:nvSpPr>
            <p:spPr>
              <a:xfrm>
                <a:off x="540119" y="4856787"/>
                <a:ext cx="11492915" cy="117064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下列说法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不是单项式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不是单项式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b1a9a,isEnd"/>
                  </a:rPr>
                  <a:t>不是单项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其中正确的是</a:t>
                </a:r>
                <a:r>
                  <a:rPr sz="2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填序号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2836" name="yt_shape_128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856787"/>
                <a:ext cx="11492915" cy="1170641"/>
              </a:xfrm>
              <a:prstGeom prst="rect">
                <a:avLst/>
              </a:prstGeom>
              <a:blipFill>
                <a:blip r:embed="rId5"/>
                <a:stretch>
                  <a:fillRect l="-1645" b="-145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73911755">
            <a:extLst>
              <a:ext uri="{FF2B5EF4-FFF2-40B4-BE49-F238E27FC236}">
                <a16:creationId xmlns:a16="http://schemas.microsoft.com/office/drawing/2014/main" id="{AAD097C3-DC7D-5D3A-3CC3-72E51D7024D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5012C0A-6DD0-B1C2-6D31-BFABA8EC55C8}"/>
              </a:ext>
            </a:extLst>
          </p:cNvPr>
          <p:cNvSpPr txBox="1"/>
          <p:nvPr/>
        </p:nvSpPr>
        <p:spPr>
          <a:xfrm>
            <a:off x="50981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5E2DB76-930D-3CF8-9488-E3AF7C648D7D}"/>
              </a:ext>
            </a:extLst>
          </p:cNvPr>
          <p:cNvSpPr txBox="1"/>
          <p:nvPr/>
        </p:nvSpPr>
        <p:spPr>
          <a:xfrm>
            <a:off x="6012589" y="322208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C4DDBEA-D26F-DF62-A4E4-3CDD8D4AD7A4}"/>
              </a:ext>
            </a:extLst>
          </p:cNvPr>
          <p:cNvSpPr txBox="1"/>
          <p:nvPr/>
        </p:nvSpPr>
        <p:spPr>
          <a:xfrm>
            <a:off x="3193308" y="5561250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①③④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8" name="yt_shape_12838"/>
          <p:cNvSpPr txBox="1"/>
          <p:nvPr/>
        </p:nvSpPr>
        <p:spPr>
          <a:xfrm>
            <a:off x="540000" y="900000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单项式的系数和次数</a:t>
            </a:r>
          </a:p>
        </p:txBody>
      </p:sp>
      <p:sp>
        <p:nvSpPr>
          <p:cNvPr id="12839" name="yt_shape_12839"/>
          <p:cNvSpPr txBox="1"/>
          <p:nvPr/>
        </p:nvSpPr>
        <p:spPr>
          <a:xfrm>
            <a:off x="540000" y="1399565"/>
            <a:ext cx="691695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在下列代数式中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的单项式是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40" name="yt_table_1284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0123194"/>
              </p:ext>
            </p:extLst>
          </p:nvPr>
        </p:nvGraphicFramePr>
        <p:xfrm>
          <a:off x="540056" y="1878868"/>
          <a:ext cx="5893436" cy="950976"/>
        </p:xfrm>
        <a:graphic>
          <a:graphicData uri="http://schemas.openxmlformats.org/drawingml/2006/table">
            <a:tbl>
              <a:tblPr/>
              <a:tblGrid>
                <a:gridCol w="4371023">
                  <a:extLst>
                    <a:ext uri="{9D8B030D-6E8A-4147-A177-3AD203B41FA5}">
                      <a16:colId xmlns:a16="http://schemas.microsoft.com/office/drawing/2014/main" val="10655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106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π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7"/>
                  </a:ext>
                </a:extLst>
              </a:tr>
            </a:tbl>
          </a:graphicData>
        </a:graphic>
      </p:graphicFrame>
      <p:sp>
        <p:nvSpPr>
          <p:cNvPr id="12842" name="yt_shape_12842"/>
          <p:cNvSpPr txBox="1"/>
          <p:nvPr/>
        </p:nvSpPr>
        <p:spPr>
          <a:xfrm>
            <a:off x="540000" y="2880422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43" name="yt_table_12843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89746613"/>
                  </p:ext>
                </p:extLst>
              </p:nvPr>
            </p:nvGraphicFramePr>
            <p:xfrm>
              <a:off x="540056" y="3359725"/>
              <a:ext cx="7063423" cy="1149541"/>
            </p:xfrm>
            <a:graphic>
              <a:graphicData uri="http://schemas.openxmlformats.org/drawingml/2006/table">
                <a:tbl>
                  <a:tblPr/>
                  <a:tblGrid>
                    <a:gridCol w="4371023">
                      <a:extLst>
                        <a:ext uri="{9D8B030D-6E8A-4147-A177-3AD203B41FA5}">
                          <a16:colId xmlns:a16="http://schemas.microsoft.com/office/drawing/2014/main" val="10657"/>
                        </a:ext>
                      </a:extLst>
                    </a:gridCol>
                    <a:gridCol w="2692400">
                      <a:extLst>
                        <a:ext uri="{9D8B030D-6E8A-4147-A177-3AD203B41FA5}">
                          <a16:colId xmlns:a16="http://schemas.microsoft.com/office/drawing/2014/main" val="1065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的次数是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不是单项式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的次数是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是单项式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843" name="yt_table_12843" descr="{&quot;rangeId&quot;:9,&quot;type&quot;:&quot;Option&quot;}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89746613"/>
                  </p:ext>
                </p:extLst>
              </p:nvPr>
            </p:nvGraphicFramePr>
            <p:xfrm>
              <a:off x="540056" y="3359725"/>
              <a:ext cx="7063423" cy="1059562"/>
            </p:xfrm>
            <a:graphic>
              <a:graphicData uri="http://schemas.openxmlformats.org/drawingml/2006/table">
                <a:tbl>
                  <a:tblPr/>
                  <a:tblGrid>
                    <a:gridCol w="4371023">
                      <a:extLst>
                        <a:ext uri="{9D8B030D-6E8A-4147-A177-3AD203B41FA5}">
                          <a16:colId xmlns:a16="http://schemas.microsoft.com/office/drawing/2014/main" val="10657"/>
                        </a:ext>
                      </a:extLst>
                    </a:gridCol>
                    <a:gridCol w="2692400">
                      <a:extLst>
                        <a:ext uri="{9D8B030D-6E8A-4147-A177-3AD203B41FA5}">
                          <a16:colId xmlns:a16="http://schemas.microsoft.com/office/drawing/2014/main" val="10658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的次数是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不是单项式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8"/>
                      </a:ext>
                    </a:extLst>
                  </a:tr>
                  <a:tr h="63519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的次数是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2443" t="-75000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6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844" name="yt_shape_12844"/>
          <p:cNvSpPr txBox="1"/>
          <p:nvPr/>
        </p:nvSpPr>
        <p:spPr>
          <a:xfrm>
            <a:off x="540000" y="4469841"/>
            <a:ext cx="82682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如果单项式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是六次单项式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45" name="yt_table_1284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9916320"/>
              </p:ext>
            </p:extLst>
          </p:nvPr>
        </p:nvGraphicFramePr>
        <p:xfrm>
          <a:off x="540056" y="4949144"/>
          <a:ext cx="76574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65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6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61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0"/>
                  </a:ext>
                </a:extLst>
              </a:tr>
            </a:tbl>
          </a:graphicData>
        </a:graphic>
      </p:graphicFrame>
      <p:sp>
        <p:nvSpPr>
          <p:cNvPr id="12847" name="yt_shape_12847"/>
          <p:cNvSpPr txBox="1"/>
          <p:nvPr/>
        </p:nvSpPr>
        <p:spPr>
          <a:xfrm>
            <a:off x="540000" y="5475315"/>
            <a:ext cx="502862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的系数是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48" name="yt_table_1284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6508363"/>
              </p:ext>
            </p:extLst>
          </p:nvPr>
        </p:nvGraphicFramePr>
        <p:xfrm>
          <a:off x="540056" y="5954618"/>
          <a:ext cx="79622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66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6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65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6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1"/>
                  </a:ext>
                </a:extLst>
              </a:tr>
            </a:tbl>
          </a:graphicData>
        </a:graphic>
      </p:graphicFrame>
      <p:pic>
        <p:nvPicPr>
          <p:cNvPr id="3" name="yt_shape_1722173911826">
            <a:extLst>
              <a:ext uri="{FF2B5EF4-FFF2-40B4-BE49-F238E27FC236}">
                <a16:creationId xmlns:a16="http://schemas.microsoft.com/office/drawing/2014/main" id="{ED5B83ED-B2A9-4D9B-FF4A-99C642DC29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667220D-78B3-3BD8-E723-9FCD25F1A078}"/>
              </a:ext>
            </a:extLst>
          </p:cNvPr>
          <p:cNvSpPr txBox="1"/>
          <p:nvPr/>
        </p:nvSpPr>
        <p:spPr>
          <a:xfrm>
            <a:off x="64697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3F8EF9D-974E-C0D7-79AC-7615EDF7D474}"/>
              </a:ext>
            </a:extLst>
          </p:cNvPr>
          <p:cNvSpPr txBox="1"/>
          <p:nvPr/>
        </p:nvSpPr>
        <p:spPr>
          <a:xfrm>
            <a:off x="3878989" y="28336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3B5B60C-A835-25AC-B952-1BB504DF49B3}"/>
              </a:ext>
            </a:extLst>
          </p:cNvPr>
          <p:cNvSpPr txBox="1"/>
          <p:nvPr/>
        </p:nvSpPr>
        <p:spPr>
          <a:xfrm>
            <a:off x="7808051" y="44230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3D14B0A-6422-D984-1D0E-93CCB5099EC9}"/>
              </a:ext>
            </a:extLst>
          </p:cNvPr>
          <p:cNvSpPr txBox="1"/>
          <p:nvPr/>
        </p:nvSpPr>
        <p:spPr>
          <a:xfrm>
            <a:off x="4599714" y="542850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50" name="yt_shape_12850"/>
              <p:cNvSpPr txBox="1"/>
              <p:nvPr/>
            </p:nvSpPr>
            <p:spPr>
              <a:xfrm>
                <a:off x="540119" y="900000"/>
                <a:ext cx="11111999" cy="28185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的系数是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次数是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的系数是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次数是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的系数是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次数是</a:t>
                </a:r>
                <a:r>
                  <a:rPr sz="3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的四次单项式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且系数为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的系数是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次数是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50" name="yt_shape_128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818528"/>
              </a:xfrm>
              <a:prstGeom prst="rect">
                <a:avLst/>
              </a:prstGeom>
              <a:blipFill>
                <a:blip r:embed="rId2"/>
                <a:stretch>
                  <a:fillRect l="-1701" t="-1948" r="-1482" b="-58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AF52F8A-9794-E775-A8EB-47A51360FE47}"/>
              </a:ext>
            </a:extLst>
          </p:cNvPr>
          <p:cNvSpPr txBox="1"/>
          <p:nvPr/>
        </p:nvSpPr>
        <p:spPr>
          <a:xfrm>
            <a:off x="3837833" y="8531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287EFA2-5793-1934-9E10-25F10905D7AE}"/>
              </a:ext>
            </a:extLst>
          </p:cNvPr>
          <p:cNvSpPr txBox="1"/>
          <p:nvPr/>
        </p:nvSpPr>
        <p:spPr>
          <a:xfrm>
            <a:off x="5819033" y="8531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04EDAD1-9160-D3F5-421C-387794DE1232}"/>
              </a:ext>
            </a:extLst>
          </p:cNvPr>
          <p:cNvSpPr txBox="1"/>
          <p:nvPr/>
        </p:nvSpPr>
        <p:spPr>
          <a:xfrm>
            <a:off x="3590183" y="132868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C28433A-2365-8245-D59A-841CA4D3CFDB}"/>
              </a:ext>
            </a:extLst>
          </p:cNvPr>
          <p:cNvSpPr txBox="1"/>
          <p:nvPr/>
        </p:nvSpPr>
        <p:spPr>
          <a:xfrm>
            <a:off x="5876183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9AD4B7F-C775-DD2B-2C2C-DD2AB52D4265}"/>
                  </a:ext>
                </a:extLst>
              </p:cNvPr>
              <p:cNvSpPr txBox="1"/>
              <p:nvPr/>
            </p:nvSpPr>
            <p:spPr>
              <a:xfrm>
                <a:off x="3862281" y="1804170"/>
                <a:ext cx="1013524" cy="83567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2, 'hasSerialNum': 1}">
                <a:extLst>
                  <a:ext uri="{FF2B5EF4-FFF2-40B4-BE49-F238E27FC236}">
                    <a16:creationId xmlns:a16="http://schemas.microsoft.com/office/drawing/2014/main" id="{99AD4B7F-C775-DD2B-2C2C-DD2AB52D42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2281" y="1804170"/>
                <a:ext cx="1013524" cy="835673"/>
              </a:xfrm>
              <a:prstGeom prst="rect">
                <a:avLst/>
              </a:prstGeom>
              <a:blipFill>
                <a:blip r:embed="rId3"/>
                <a:stretch>
                  <a:fillRect l="-96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BDF17929-E4CC-D2D3-FFAF-4A1E2B41BCEB}"/>
              </a:ext>
            </a:extLst>
          </p:cNvPr>
          <p:cNvCxnSpPr/>
          <p:nvPr/>
        </p:nvCxnSpPr>
        <p:spPr>
          <a:xfrm>
            <a:off x="3647492" y="2612087"/>
            <a:ext cx="11383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A93DA05D-F3D6-6841-B530-206910251CCE}"/>
              </a:ext>
            </a:extLst>
          </p:cNvPr>
          <p:cNvSpPr txBox="1"/>
          <p:nvPr/>
        </p:nvSpPr>
        <p:spPr>
          <a:xfrm>
            <a:off x="6219718" y="1804170"/>
            <a:ext cx="637286" cy="83567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F54A662-5A22-2AA4-9E7B-BCE07EDF1F7F}"/>
                  </a:ext>
                </a:extLst>
              </p:cNvPr>
              <p:cNvSpPr txBox="1"/>
              <p:nvPr/>
            </p:nvSpPr>
            <p:spPr>
              <a:xfrm>
                <a:off x="8932121" y="2546231"/>
                <a:ext cx="1013524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12, 'hasSerialNum': 1}">
                <a:extLst>
                  <a:ext uri="{FF2B5EF4-FFF2-40B4-BE49-F238E27FC236}">
                    <a16:creationId xmlns:a16="http://schemas.microsoft.com/office/drawing/2014/main" id="{6F54A662-5A22-2AA4-9E7B-BCE07EDF1F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32121" y="2546231"/>
                <a:ext cx="1013524" cy="767474"/>
              </a:xfrm>
              <a:prstGeom prst="rect">
                <a:avLst/>
              </a:prstGeom>
              <a:blipFill>
                <a:blip r:embed="rId4"/>
                <a:stretch>
                  <a:fillRect l="-8982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45B40D2E-19F1-8E7A-CE42-3DCA5ED439C8}"/>
              </a:ext>
            </a:extLst>
          </p:cNvPr>
          <p:cNvCxnSpPr/>
          <p:nvPr/>
        </p:nvCxnSpPr>
        <p:spPr>
          <a:xfrm>
            <a:off x="8717332" y="3285949"/>
            <a:ext cx="11383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A1150499-4A6D-9CD0-BB19-FE3135223B16}"/>
              </a:ext>
            </a:extLst>
          </p:cNvPr>
          <p:cNvSpPr txBox="1"/>
          <p:nvPr/>
        </p:nvSpPr>
        <p:spPr>
          <a:xfrm>
            <a:off x="10927607" y="2546231"/>
            <a:ext cx="637286" cy="76747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3712E92-878C-4F55-679B-5326F50CF2F4}"/>
              </a:ext>
            </a:extLst>
          </p:cNvPr>
          <p:cNvSpPr txBox="1"/>
          <p:nvPr/>
        </p:nvSpPr>
        <p:spPr>
          <a:xfrm>
            <a:off x="8984507" y="322009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8" grpId="0" build="allAtOnce"/>
      <p:bldP spid="9" grpId="0" build="allAtOnce"/>
      <p:bldP spid="11" grpId="0" build="allAtOnce"/>
      <p:bldP spid="1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7" name="yt_shape_12857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单项式的应用</a:t>
            </a:r>
          </a:p>
        </p:txBody>
      </p:sp>
      <p:sp>
        <p:nvSpPr>
          <p:cNvPr id="12858" name="yt_shape_12858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若一个圆柱形蓄水池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底面半径为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r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则这个蓄水池最多可蓄水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</a:t>
            </a:r>
            <a:r>
              <a:rPr lang="en-US"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</a:t>
            </a:r>
            <a:r>
              <a:rPr lang="en-US"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</a:t>
            </a:r>
            <a:r>
              <a:rPr sz="1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 smtClean="0">
                <a:latin typeface="Times New Roman"/>
              </a:rPr>
              <a:t>⁠⁠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859" name="yt_shape_12859"/>
          <p:cNvSpPr txBox="1"/>
          <p:nvPr/>
        </p:nvSpPr>
        <p:spPr>
          <a:xfrm>
            <a:off x="540119" y="2359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H7N9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禽流感的影响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某市鸡肉的价格下降了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设鸡肉原来的价格为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8ab1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则降价后的价格为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860" name="yt_shape_12860"/>
          <p:cNvSpPr txBox="1"/>
          <p:nvPr/>
        </p:nvSpPr>
        <p:spPr>
          <a:xfrm>
            <a:off x="540119" y="331843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一个正方体盒子的棱长为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15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则盒子的体积是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表面积为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lang="en-US"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5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 smtClean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 baseline="30000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3911896">
            <a:extLst>
              <a:ext uri="{FF2B5EF4-FFF2-40B4-BE49-F238E27FC236}">
                <a16:creationId xmlns:a16="http://schemas.microsoft.com/office/drawing/2014/main" id="{A6800B90-5E57-D783-FD52-2A592BE011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6F2AA49-ABA8-444E-3C6B-E757934696FD}"/>
              </a:ext>
            </a:extLst>
          </p:cNvPr>
          <p:cNvSpPr txBox="1"/>
          <p:nvPr/>
        </p:nvSpPr>
        <p:spPr>
          <a:xfrm>
            <a:off x="1178801" y="1792783"/>
            <a:ext cx="69761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π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r</a:t>
            </a:r>
            <a:r>
              <a:rPr kumimoji="0" lang="en-US" altLang="zh-CN" sz="2400" b="0" i="0" strike="noStrike" kern="1200" cap="none" spc="0" normalizeH="0" baseline="30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lang="en-US" altLang="zh-CN" sz="24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h</a:t>
            </a:r>
            <a:r>
              <a:rPr lang="en-US" altLang="zh-CN" sz="15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5ad98"/>
              </a:rPr>
              <a:t> 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386DFE9-322D-4A13-A47F-69DFB5EB6A13}"/>
              </a:ext>
            </a:extLst>
          </p:cNvPr>
          <p:cNvSpPr txBox="1"/>
          <p:nvPr/>
        </p:nvSpPr>
        <p:spPr>
          <a:xfrm>
            <a:off x="4496646" y="2787682"/>
            <a:ext cx="1189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12B85C3-1BF5-52BE-9FAA-E610E7DD13DC}"/>
              </a:ext>
            </a:extLst>
          </p:cNvPr>
          <p:cNvSpPr txBox="1"/>
          <p:nvPr/>
        </p:nvSpPr>
        <p:spPr>
          <a:xfrm>
            <a:off x="7746257" y="3271629"/>
            <a:ext cx="73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7A02EEB-9A01-3093-8E22-958952603A3B}"/>
              </a:ext>
            </a:extLst>
          </p:cNvPr>
          <p:cNvSpPr txBox="1"/>
          <p:nvPr/>
        </p:nvSpPr>
        <p:spPr>
          <a:xfrm>
            <a:off x="10606932" y="3271629"/>
            <a:ext cx="427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lang="en-US" altLang="zh-CN" sz="24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aseline="30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6d27c"/>
              </a:rPr>
              <a:t> 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  <p:bldP spid="5" grpId="0" build="allAtOnce"/>
      <p:bldP spid="6" grpId="0" build="allAtOnce"/>
      <p:bldP spid="7" grpId="0" uiExpan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2" name="yt_shape_12862"/>
          <p:cNvSpPr txBox="1"/>
          <p:nvPr/>
        </p:nvSpPr>
        <p:spPr>
          <a:xfrm>
            <a:off x="540119" y="1271895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一个圆柱体的高为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底面圆的半径为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那么该圆柱体的体积是多少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该圆柱体的体积是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r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系数是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次数是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邮购一种图书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每册定价为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另加价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作为邮费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那么购书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2302"/>
              </a:rPr>
              <a:t>册需要费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购书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册需要费用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系数是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次数是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50F16E3-51E1-2504-0B99-F4558B260D55}"/>
              </a:ext>
            </a:extLst>
          </p:cNvPr>
          <p:cNvSpPr txBox="1"/>
          <p:nvPr/>
        </p:nvSpPr>
        <p:spPr>
          <a:xfrm>
            <a:off x="450108" y="1700577"/>
            <a:ext cx="7557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该圆柱体的体积是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π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r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A3A1289-7411-277E-2F60-918D395273BE}"/>
              </a:ext>
            </a:extLst>
          </p:cNvPr>
          <p:cNvSpPr txBox="1"/>
          <p:nvPr/>
        </p:nvSpPr>
        <p:spPr>
          <a:xfrm>
            <a:off x="450108" y="3127041"/>
            <a:ext cx="82953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购书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册需要费用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2861"/>
          <p:cNvSpPr txBox="1"/>
          <p:nvPr/>
        </p:nvSpPr>
        <p:spPr>
          <a:xfrm>
            <a:off x="540000" y="800108"/>
            <a:ext cx="60785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列出单项式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并指出它们的系数和次数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6" name="yt_shape_12866"/>
          <p:cNvSpPr txBox="1"/>
          <p:nvPr/>
        </p:nvSpPr>
        <p:spPr>
          <a:xfrm>
            <a:off x="540000" y="900000"/>
            <a:ext cx="590546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对单项式相关概念理解不清致错</a:t>
            </a:r>
          </a:p>
        </p:txBody>
      </p:sp>
      <p:sp>
        <p:nvSpPr>
          <p:cNvPr id="12867" name="yt_shape_12867"/>
          <p:cNvSpPr txBox="1"/>
          <p:nvPr/>
        </p:nvSpPr>
        <p:spPr>
          <a:xfrm>
            <a:off x="540000" y="1399565"/>
            <a:ext cx="73064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的系数是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2868" name="yt_shape_12868"/>
          <p:cNvSpPr txBox="1"/>
          <p:nvPr/>
        </p:nvSpPr>
        <p:spPr>
          <a:xfrm>
            <a:off x="540000" y="1878868"/>
            <a:ext cx="738984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的系数是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3911964">
            <a:extLst>
              <a:ext uri="{FF2B5EF4-FFF2-40B4-BE49-F238E27FC236}">
                <a16:creationId xmlns:a16="http://schemas.microsoft.com/office/drawing/2014/main" id="{72871A35-4E21-2873-F87C-F105D251B1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702A6D0-F573-AD31-ECD3-10A44BC32BA6}"/>
              </a:ext>
            </a:extLst>
          </p:cNvPr>
          <p:cNvSpPr txBox="1"/>
          <p:nvPr/>
        </p:nvSpPr>
        <p:spPr>
          <a:xfrm>
            <a:off x="4941027" y="1352759"/>
            <a:ext cx="6388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24FFBF3-A022-AD51-3148-BC1896A47769}"/>
              </a:ext>
            </a:extLst>
          </p:cNvPr>
          <p:cNvSpPr txBox="1"/>
          <p:nvPr/>
        </p:nvSpPr>
        <p:spPr>
          <a:xfrm>
            <a:off x="6923814" y="135275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6A8BA1B-886C-DC89-B369-5618A2E11C76}"/>
              </a:ext>
            </a:extLst>
          </p:cNvPr>
          <p:cNvSpPr txBox="1"/>
          <p:nvPr/>
        </p:nvSpPr>
        <p:spPr>
          <a:xfrm>
            <a:off x="4707664" y="1832062"/>
            <a:ext cx="11071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9A3D863-CAC6-375D-4F6F-C75D0F2CB08C}"/>
              </a:ext>
            </a:extLst>
          </p:cNvPr>
          <p:cNvSpPr txBox="1"/>
          <p:nvPr/>
        </p:nvSpPr>
        <p:spPr>
          <a:xfrm>
            <a:off x="7158764" y="183206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0" name="yt_shape_12870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869" name="yt_image_12869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872" name="yt_shape_12872"/>
              <p:cNvSpPr txBox="1"/>
              <p:nvPr/>
            </p:nvSpPr>
            <p:spPr>
              <a:xfrm>
                <a:off x="540120" y="1591869"/>
                <a:ext cx="11111999" cy="118712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下列式子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2d3bd"/>
                  </a:rPr>
                  <a:t>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872" name="yt_shape_12872" descr="{&quot;rangeId&quot;:1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591869"/>
                <a:ext cx="11111999" cy="1187120"/>
              </a:xfrm>
              <a:prstGeom prst="rect">
                <a:avLst/>
              </a:prstGeom>
              <a:blipFill>
                <a:blip r:embed="rId3"/>
                <a:stretch>
                  <a:fillRect l="-1701" r="-1647" b="-15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874" name="yt_table_1287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4112804"/>
              </p:ext>
            </p:extLst>
          </p:nvPr>
        </p:nvGraphicFramePr>
        <p:xfrm>
          <a:off x="540056" y="2829777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66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6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69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6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2"/>
                  </a:ext>
                </a:extLst>
              </a:tr>
            </a:tbl>
          </a:graphicData>
        </a:graphic>
      </p:graphicFrame>
      <p:sp>
        <p:nvSpPr>
          <p:cNvPr id="12876" name="yt_shape_12876"/>
          <p:cNvSpPr txBox="1"/>
          <p:nvPr/>
        </p:nvSpPr>
        <p:spPr>
          <a:xfrm>
            <a:off x="540000" y="3355948"/>
            <a:ext cx="87091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同时含有字母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且系数为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的五次单项式有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77" name="yt_table_1287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358756"/>
              </p:ext>
            </p:extLst>
          </p:nvPr>
        </p:nvGraphicFramePr>
        <p:xfrm>
          <a:off x="540056" y="3835251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67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7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73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6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3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2879" name="yt_shape_12879"/>
              <p:cNvSpPr txBox="1"/>
              <p:nvPr/>
            </p:nvSpPr>
            <p:spPr>
              <a:xfrm>
                <a:off x="540120" y="4361422"/>
                <a:ext cx="11112000" cy="19173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的七次单项式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观察下列单项式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按此规律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6554a,isEnd"/>
                  </a:rPr>
                  <a:t>个单项式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3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为正整数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2879" name="yt_shape_128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4361422"/>
                <a:ext cx="11112000" cy="1917384"/>
              </a:xfrm>
              <a:prstGeom prst="rect">
                <a:avLst/>
              </a:prstGeom>
              <a:blipFill>
                <a:blip r:embed="rId4"/>
                <a:stretch>
                  <a:fillRect l="-1701" t="-2540" r="-1701" b="-4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BC7C2EE-86C0-9583-AF9A-8047DF4B74E4}"/>
              </a:ext>
            </a:extLst>
          </p:cNvPr>
          <p:cNvSpPr txBox="1"/>
          <p:nvPr/>
        </p:nvSpPr>
        <p:spPr>
          <a:xfrm>
            <a:off x="1364509" y="2296332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6426A56-8FF7-8043-947C-C6F4258E67A5}"/>
              </a:ext>
            </a:extLst>
          </p:cNvPr>
          <p:cNvSpPr txBox="1"/>
          <p:nvPr/>
        </p:nvSpPr>
        <p:spPr>
          <a:xfrm>
            <a:off x="8262076" y="330914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8A111B6-A010-927F-482C-AA2364F04395}"/>
              </a:ext>
            </a:extLst>
          </p:cNvPr>
          <p:cNvSpPr txBox="1"/>
          <p:nvPr/>
        </p:nvSpPr>
        <p:spPr>
          <a:xfrm>
            <a:off x="9375032" y="431461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462AB32-366C-A0AC-489F-D0A24A21537F}"/>
                  </a:ext>
                </a:extLst>
              </p:cNvPr>
              <p:cNvSpPr txBox="1"/>
              <p:nvPr/>
            </p:nvSpPr>
            <p:spPr>
              <a:xfrm>
                <a:off x="1225316" y="5373221"/>
                <a:ext cx="1044957" cy="76969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462AB32-366C-A0AC-489F-D0A24A2153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5316" y="5373221"/>
                <a:ext cx="1044957" cy="76969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82" name="yt_shape_12882"/>
              <p:cNvSpPr txBox="1"/>
              <p:nvPr/>
            </p:nvSpPr>
            <p:spPr>
              <a:xfrm>
                <a:off x="540000" y="900000"/>
                <a:ext cx="9071394" cy="29499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已知单项式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的次数相同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的次数为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的次数为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的次数相同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82" name="yt_shape_12882" descr="{&quot;rangeId&quot;:2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071394" cy="2949975"/>
              </a:xfrm>
              <a:prstGeom prst="rect">
                <a:avLst/>
              </a:prstGeom>
              <a:blipFill>
                <a:blip r:embed="rId2"/>
                <a:stretch>
                  <a:fillRect l="-2083" r="-1075" b="-53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96D86BE-08EE-AC83-5105-9B56A788938A}"/>
                  </a:ext>
                </a:extLst>
              </p:cNvPr>
              <p:cNvSpPr txBox="1"/>
              <p:nvPr/>
            </p:nvSpPr>
            <p:spPr>
              <a:xfrm>
                <a:off x="449989" y="1527056"/>
                <a:ext cx="9163748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的次数为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z</a:t>
                </a:r>
                <a:r>
                  <a:rPr kumimoji="0" lang="en-US" altLang="zh-CN" sz="24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的次数为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1, 'hasSerialNum': 1}">
                <a:extLst>
                  <a:ext uri="{FF2B5EF4-FFF2-40B4-BE49-F238E27FC236}">
                    <a16:creationId xmlns:a16="http://schemas.microsoft.com/office/drawing/2014/main" id="{796D86BE-08EE-AC83-5105-9B56A78893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7056"/>
                <a:ext cx="9163748" cy="767474"/>
              </a:xfrm>
              <a:prstGeom prst="rect">
                <a:avLst/>
              </a:prstGeom>
              <a:blipFill>
                <a:blip r:embed="rId3"/>
                <a:stretch>
                  <a:fillRect l="-1065" r="-1065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8B84253-2332-3D1C-9B0C-8D83D26F5A52}"/>
                  </a:ext>
                </a:extLst>
              </p:cNvPr>
              <p:cNvSpPr txBox="1"/>
              <p:nvPr/>
            </p:nvSpPr>
            <p:spPr>
              <a:xfrm>
                <a:off x="449989" y="2200918"/>
                <a:ext cx="472192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与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z</a:t>
                </a:r>
                <a:r>
                  <a:rPr kumimoji="0" lang="en-US" altLang="zh-CN" sz="24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的次数相同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1, 'hasSerialNum': 1}">
                <a:extLst>
                  <a:ext uri="{FF2B5EF4-FFF2-40B4-BE49-F238E27FC236}">
                    <a16:creationId xmlns:a16="http://schemas.microsoft.com/office/drawing/2014/main" id="{38B84253-2332-3D1C-9B0C-8D83D26F5A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0918"/>
                <a:ext cx="4721923" cy="767474"/>
              </a:xfrm>
              <a:prstGeom prst="rect">
                <a:avLst/>
              </a:prstGeom>
              <a:blipFill>
                <a:blip r:embed="rId4"/>
                <a:stretch>
                  <a:fillRect l="-2067" r="-193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B3DB0C9-A9A3-8D24-E086-0E61CF553679}"/>
              </a:ext>
            </a:extLst>
          </p:cNvPr>
          <p:cNvSpPr txBox="1"/>
          <p:nvPr/>
        </p:nvSpPr>
        <p:spPr>
          <a:xfrm>
            <a:off x="449989" y="2874780"/>
            <a:ext cx="3250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2CE8E49-BCE5-E69B-329A-1DCD9EB1F6AF}"/>
              </a:ext>
            </a:extLst>
          </p:cNvPr>
          <p:cNvSpPr txBox="1"/>
          <p:nvPr/>
        </p:nvSpPr>
        <p:spPr>
          <a:xfrm>
            <a:off x="449989" y="3350268"/>
            <a:ext cx="58411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1155</Words>
  <Application>Microsoft Office PowerPoint</Application>
  <PresentationFormat>宽屏</PresentationFormat>
  <Paragraphs>157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3" baseType="lpstr">
      <vt:lpstr>,isEnd</vt:lpstr>
      <vt:lpstr>_⨹_1_5ad98</vt:lpstr>
      <vt:lpstr>_⨹_1_6d27c</vt:lpstr>
      <vt:lpstr>_⨹_1_88ab1,isEnd</vt:lpstr>
      <vt:lpstr>_⨹_1_ebfac</vt:lpstr>
      <vt:lpstr>_⨹_2_05c6f</vt:lpstr>
      <vt:lpstr>_⨹_2_4371a</vt:lpstr>
      <vt:lpstr>_⨹_3_2d3bd</vt:lpstr>
      <vt:lpstr>_⨹_3_7cd0d,isEnd</vt:lpstr>
      <vt:lpstr>_⨹_4_02302</vt:lpstr>
      <vt:lpstr>_⨹_4_6554a,isEnd</vt:lpstr>
      <vt:lpstr>_⨹_4_b1a9a,isEnd</vt:lpstr>
      <vt:lpstr>_⨹_5_b08ce</vt:lpstr>
      <vt:lpstr>_⨹_6_41002,isEnd</vt:lpstr>
      <vt:lpstr>Finished</vt:lpstr>
      <vt:lpstr>IsAddLine</vt:lpstr>
      <vt:lpstr>W:6.005039,H:37.44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10</cp:revision>
  <dcterms:created xsi:type="dcterms:W3CDTF">2024-07-28T13:31:34Z</dcterms:created>
  <dcterms:modified xsi:type="dcterms:W3CDTF">2024-07-29T01:48:57Z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