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9" r:id="rId5"/>
    <p:sldId id="371" r:id="rId6"/>
    <p:sldId id="373" r:id="rId7"/>
    <p:sldId id="374" r:id="rId8"/>
    <p:sldId id="376" r:id="rId9"/>
    <p:sldId id="379" r:id="rId10"/>
    <p:sldId id="383" r:id="rId11"/>
    <p:sldId id="380" r:id="rId12"/>
    <p:sldId id="384" r:id="rId13"/>
    <p:sldId id="38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yt_shape_1433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37" name="yt_image_1433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yt_shape_14340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球赛积分问题</a:t>
            </a:r>
          </a:p>
        </p:txBody>
      </p:sp>
      <p:sp>
        <p:nvSpPr>
          <p:cNvPr id="14341" name="yt_shape_14341"/>
          <p:cNvSpPr txBox="1"/>
          <p:nvPr/>
        </p:nvSpPr>
        <p:spPr>
          <a:xfrm>
            <a:off x="540000" y="2102862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342" name="yt_shape_14342"/>
          <p:cNvSpPr txBox="1"/>
          <p:nvPr/>
        </p:nvSpPr>
        <p:spPr>
          <a:xfrm>
            <a:off x="540000" y="2565686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胜场数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343" name="yt_shape_14343"/>
          <p:cNvSpPr txBox="1"/>
          <p:nvPr/>
        </p:nvSpPr>
        <p:spPr>
          <a:xfrm>
            <a:off x="540000" y="3028510"/>
            <a:ext cx="569386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胜场积分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负场积分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平场积分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44" name="yt_shape_14344"/>
          <p:cNvSpPr txBox="1"/>
          <p:nvPr/>
        </p:nvSpPr>
        <p:spPr>
          <a:xfrm>
            <a:off x="540119" y="3491334"/>
            <a:ext cx="1110049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中超联赛中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甲足球队在联赛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场比赛中除输给乙足球队外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8e37"/>
              </a:rPr>
              <a:t>其他场次全部保持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取得了积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分的骄人成绩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已知胜一场得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160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设甲足球队一共胜了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5" name="yt_table_143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73860"/>
              </p:ext>
            </p:extLst>
          </p:nvPr>
        </p:nvGraphicFramePr>
        <p:xfrm>
          <a:off x="540056" y="4930900"/>
          <a:ext cx="8415656" cy="950976"/>
        </p:xfrm>
        <a:graphic>
          <a:graphicData uri="http://schemas.openxmlformats.org/drawingml/2006/table">
            <a:tbl>
              <a:tblPr/>
              <a:tblGrid>
                <a:gridCol w="4712018">
                  <a:extLst>
                    <a:ext uri="{9D8B030D-6E8A-4147-A177-3AD203B41FA5}">
                      <a16:colId xmlns:a16="http://schemas.microsoft.com/office/drawing/2014/main" val="10974"/>
                    </a:ext>
                  </a:extLst>
                </a:gridCol>
                <a:gridCol w="3703638">
                  <a:extLst>
                    <a:ext uri="{9D8B030D-6E8A-4147-A177-3AD203B41FA5}">
                      <a16:colId xmlns:a16="http://schemas.microsoft.com/office/drawing/2014/main" val="109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</a:tbl>
          </a:graphicData>
        </a:graphic>
      </p:graphicFrame>
      <p:pic>
        <p:nvPicPr>
          <p:cNvPr id="3" name="yt_shape_1722174140903">
            <a:extLst>
              <a:ext uri="{FF2B5EF4-FFF2-40B4-BE49-F238E27FC236}">
                <a16:creationId xmlns:a16="http://schemas.microsoft.com/office/drawing/2014/main" id="{A601DA67-3D0E-99CF-5EC1-1AE17F416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0C88ED-E35F-61BD-6666-CE16A75F102A}"/>
              </a:ext>
            </a:extLst>
          </p:cNvPr>
          <p:cNvSpPr txBox="1"/>
          <p:nvPr/>
        </p:nvSpPr>
        <p:spPr>
          <a:xfrm>
            <a:off x="7081096" y="43955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0" name="yt_shape_1439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89" name="yt_image_14389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2" name="yt_shape_14392"/>
          <p:cNvSpPr txBox="1"/>
          <p:nvPr/>
        </p:nvSpPr>
        <p:spPr>
          <a:xfrm>
            <a:off x="540120" y="154679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名同学参加一次知识竞赛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81c"/>
              </a:rPr>
              <a:t>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题分值相同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每题答对得分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答错或不答扣分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各同学的得分情况如下表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393" name="yt_table_14393" title="H_401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6245"/>
              </p:ext>
            </p:extLst>
          </p:nvPr>
        </p:nvGraphicFramePr>
        <p:xfrm>
          <a:off x="540000" y="2564904"/>
          <a:ext cx="11111998" cy="421199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31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3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3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3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答错或不答题数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5" name="yt_shape_1439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如果答对的题数为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的式子表示得分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号同学知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每答对一题得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设答错或不答一题扣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a6608"/>
              </a:rPr>
              <a:t>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同学的数据可列方程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所以答错或不答一题扣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如果答对的题数为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那么得分为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E450D9-1526-DE1B-8C49-CFB18F0C9A58}"/>
              </a:ext>
            </a:extLst>
          </p:cNvPr>
          <p:cNvSpPr txBox="1"/>
          <p:nvPr/>
        </p:nvSpPr>
        <p:spPr>
          <a:xfrm>
            <a:off x="450108" y="1328682"/>
            <a:ext cx="1115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号同学知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每答对一题得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设答错或不答一题扣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a6608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CC3AB-A549-CD7D-7CCD-B35E311654D3}"/>
              </a:ext>
            </a:extLst>
          </p:cNvPr>
          <p:cNvSpPr txBox="1"/>
          <p:nvPr/>
        </p:nvSpPr>
        <p:spPr>
          <a:xfrm>
            <a:off x="450108" y="1804170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同学的数据可列方程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DF005A-AC51-9350-81A0-B0EFF7A75A21}"/>
              </a:ext>
            </a:extLst>
          </p:cNvPr>
          <p:cNvSpPr txBox="1"/>
          <p:nvPr/>
        </p:nvSpPr>
        <p:spPr>
          <a:xfrm>
            <a:off x="450108" y="227965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997E6A-1363-3804-8F0B-CA9A9772AD31}"/>
              </a:ext>
            </a:extLst>
          </p:cNvPr>
          <p:cNvSpPr txBox="1"/>
          <p:nvPr/>
        </p:nvSpPr>
        <p:spPr>
          <a:xfrm>
            <a:off x="450108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所以答错或不答一题扣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416065-8FE3-D949-323A-6C6B1A3E70F5}"/>
              </a:ext>
            </a:extLst>
          </p:cNvPr>
          <p:cNvSpPr txBox="1"/>
          <p:nvPr/>
        </p:nvSpPr>
        <p:spPr>
          <a:xfrm>
            <a:off x="450108" y="3230634"/>
            <a:ext cx="909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如果答对的题数为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那么得分为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7" name="yt_shape_14397"/>
              <p:cNvSpPr txBox="1"/>
              <p:nvPr/>
            </p:nvSpPr>
            <p:spPr>
              <a:xfrm>
                <a:off x="540000" y="900000"/>
                <a:ext cx="8156079" cy="4393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在什么情况下得分为零分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在什么情况下得分为负分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如果得分为零分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因为答对题数不可能是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所以在任何情况下都不可能得零分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因为答对题数越少得分越少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所以当答对题数小于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即答对题数为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得分为负分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97" name="yt_shape_14397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56079" cy="4393447"/>
              </a:xfrm>
              <a:prstGeom prst="rect">
                <a:avLst/>
              </a:prstGeom>
              <a:blipFill>
                <a:blip r:embed="rId2"/>
                <a:stretch>
                  <a:fillRect l="-2317" t="-1250" r="-1271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B80C29-BFB3-CADE-FF2D-6BC8D00402D1}"/>
              </a:ext>
            </a:extLst>
          </p:cNvPr>
          <p:cNvSpPr txBox="1"/>
          <p:nvPr/>
        </p:nvSpPr>
        <p:spPr>
          <a:xfrm>
            <a:off x="449989" y="1328682"/>
            <a:ext cx="652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如果得分为零分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B1271F-FE91-7009-78DD-6533C99A4289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1846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D3B1271F-FE91-7009-78DD-6533C99A4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1846961" cy="768490"/>
              </a:xfrm>
              <a:prstGeom prst="rect">
                <a:avLst/>
              </a:prstGeom>
              <a:blipFill>
                <a:blip r:embed="rId3"/>
                <a:stretch>
                  <a:fillRect l="-5281" r="-49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93B32-0AEF-921A-254F-48ADB6C5F54B}"/>
                  </a:ext>
                </a:extLst>
              </p:cNvPr>
              <p:cNvSpPr txBox="1"/>
              <p:nvPr/>
            </p:nvSpPr>
            <p:spPr>
              <a:xfrm>
                <a:off x="449989" y="2479048"/>
                <a:ext cx="3885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因为答对题数不可能是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98F93B32-0AEF-921A-254F-48ADB6C5F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048"/>
                <a:ext cx="3885311" cy="768490"/>
              </a:xfrm>
              <a:prstGeom prst="rect">
                <a:avLst/>
              </a:prstGeom>
              <a:blipFill>
                <a:blip r:embed="rId4"/>
                <a:stretch>
                  <a:fillRect l="-2512" r="-251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BB3A36B-202E-CCC0-17D8-1D9BE22B36FD}"/>
              </a:ext>
            </a:extLst>
          </p:cNvPr>
          <p:cNvSpPr txBox="1"/>
          <p:nvPr/>
        </p:nvSpPr>
        <p:spPr>
          <a:xfrm>
            <a:off x="449989" y="315392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所以在任何情况下都不可能得零分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C54514-1BAA-F462-920F-CA488E4A31B0}"/>
              </a:ext>
            </a:extLst>
          </p:cNvPr>
          <p:cNvSpPr txBox="1"/>
          <p:nvPr/>
        </p:nvSpPr>
        <p:spPr>
          <a:xfrm>
            <a:off x="449989" y="362941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因为答对题数越少得分越少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72A6F73-65F3-9AED-6D02-DD8454CC0673}"/>
                  </a:ext>
                </a:extLst>
              </p:cNvPr>
              <p:cNvSpPr txBox="1"/>
              <p:nvPr/>
            </p:nvSpPr>
            <p:spPr>
              <a:xfrm>
                <a:off x="449989" y="4104902"/>
                <a:ext cx="35805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所以当答对题数小于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}">
                <a:extLst>
                  <a:ext uri="{FF2B5EF4-FFF2-40B4-BE49-F238E27FC236}">
                    <a16:creationId xmlns:a16="http://schemas.microsoft.com/office/drawing/2014/main" id="{072A6F73-65F3-9AED-6D02-DD8454CC0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4902"/>
                <a:ext cx="3580511" cy="768490"/>
              </a:xfrm>
              <a:prstGeom prst="rect">
                <a:avLst/>
              </a:prstGeom>
              <a:blipFill>
                <a:blip r:embed="rId5"/>
                <a:stretch>
                  <a:fillRect l="-2726" r="-27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6254D83-0537-E3F9-C70C-14E8DB97D03B}"/>
              </a:ext>
            </a:extLst>
          </p:cNvPr>
          <p:cNvSpPr txBox="1"/>
          <p:nvPr/>
        </p:nvSpPr>
        <p:spPr>
          <a:xfrm>
            <a:off x="449989" y="4779780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即答对题数为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得分为负分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某竞赛试卷由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答错或不答一题倒扣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6171"/>
              </a:rPr>
              <a:t>小强虽然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做了全部的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但所得总分为零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他答对的题有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8" name="yt_table_143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778322"/>
              </p:ext>
            </p:extLst>
          </p:nvPr>
        </p:nvGraphicFramePr>
        <p:xfrm>
          <a:off x="540056" y="1859435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97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7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4"/>
                  </a:ext>
                </a:extLst>
              </a:tr>
            </a:tbl>
          </a:graphicData>
        </a:graphic>
      </p:graphicFrame>
      <p:sp>
        <p:nvSpPr>
          <p:cNvPr id="14350" name="yt_shape_14350"/>
          <p:cNvSpPr txBox="1"/>
          <p:nvPr/>
        </p:nvSpPr>
        <p:spPr>
          <a:xfrm>
            <a:off x="540119" y="23856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日遂宁市中学生运动会篮球比赛在遂宁市外国语实验学校拉开帷幕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fe3"/>
              </a:rPr>
              <a:t>每场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比赛都要决出胜负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每队胜一场得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67e9"/>
              </a:rPr>
              <a:t>已知某篮球队在七场比赛中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则该篮球队在这七场比赛中获胜了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1" name="yt_table_143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329222"/>
              </p:ext>
            </p:extLst>
          </p:nvPr>
        </p:nvGraphicFramePr>
        <p:xfrm>
          <a:off x="540056" y="382517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98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8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8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</a:tbl>
          </a:graphicData>
        </a:graphic>
      </p:graphicFrame>
      <p:sp>
        <p:nvSpPr>
          <p:cNvPr id="14353" name="yt_shape_14353"/>
          <p:cNvSpPr txBox="1"/>
          <p:nvPr/>
        </p:nvSpPr>
        <p:spPr>
          <a:xfrm>
            <a:off x="540119" y="435134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的某场季后赛中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某球员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个三分球全中外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e63a,isEnd"/>
              </a:rPr>
              <a:t>他还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个两分球和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个罚球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罚球得一分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14F209-DABA-E7CD-E9D4-34B58DBEE3D6}"/>
              </a:ext>
            </a:extLst>
          </p:cNvPr>
          <p:cNvSpPr txBox="1"/>
          <p:nvPr/>
        </p:nvSpPr>
        <p:spPr>
          <a:xfrm>
            <a:off x="80701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5D3D02-2257-514B-5659-4B297212BC4D}"/>
              </a:ext>
            </a:extLst>
          </p:cNvPr>
          <p:cNvSpPr txBox="1"/>
          <p:nvPr/>
        </p:nvSpPr>
        <p:spPr>
          <a:xfrm>
            <a:off x="7460507" y="3289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7AE232-AEA4-29F8-22E5-A20AEDFC537B}"/>
              </a:ext>
            </a:extLst>
          </p:cNvPr>
          <p:cNvSpPr txBox="1"/>
          <p:nvPr/>
        </p:nvSpPr>
        <p:spPr>
          <a:xfrm>
            <a:off x="1364508" y="478002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7509E0-E25D-592A-66A2-1A4B23F13892}"/>
              </a:ext>
            </a:extLst>
          </p:cNvPr>
          <p:cNvSpPr txBox="1"/>
          <p:nvPr/>
        </p:nvSpPr>
        <p:spPr>
          <a:xfrm>
            <a:off x="3650508" y="478002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5" name="yt_shape_14355"/>
          <p:cNvSpPr txBox="1"/>
          <p:nvPr/>
        </p:nvSpPr>
        <p:spPr>
          <a:xfrm>
            <a:off x="540119" y="191084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设这个队胜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3631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这个队胜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场、负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2BEF4C-FA8E-011F-B30F-8798BF8EFCFD}"/>
              </a:ext>
            </a:extLst>
          </p:cNvPr>
          <p:cNvSpPr txBox="1"/>
          <p:nvPr/>
        </p:nvSpPr>
        <p:spPr>
          <a:xfrm>
            <a:off x="450108" y="1864038"/>
            <a:ext cx="11159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设这个队胜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3631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6D6743-D55F-2E7A-A083-2D4AFE6F253A}"/>
              </a:ext>
            </a:extLst>
          </p:cNvPr>
          <p:cNvSpPr txBox="1"/>
          <p:nvPr/>
        </p:nvSpPr>
        <p:spPr>
          <a:xfrm>
            <a:off x="450108" y="233952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555ECD-40AE-2621-B866-C6EC890EDCF5}"/>
              </a:ext>
            </a:extLst>
          </p:cNvPr>
          <p:cNvSpPr txBox="1"/>
          <p:nvPr/>
        </p:nvSpPr>
        <p:spPr>
          <a:xfrm>
            <a:off x="450108" y="281501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42A989-01C5-B48D-30E3-56EE504424B4}"/>
              </a:ext>
            </a:extLst>
          </p:cNvPr>
          <p:cNvSpPr txBox="1"/>
          <p:nvPr/>
        </p:nvSpPr>
        <p:spPr>
          <a:xfrm>
            <a:off x="450108" y="3290502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这个队胜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119" y="811442"/>
            <a:ext cx="1095648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某项球类比赛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每场比赛必须分出胜负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其中胜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场得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场得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f7a03,isEnd"/>
              </a:rPr>
              <a:t>某队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f7a03,isEnd"/>
              </a:rPr>
              <a:t>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全部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场比赛中得到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则这个队胜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负场数分别是多少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yt_shape_14357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其他图表问题</a:t>
            </a:r>
          </a:p>
        </p:txBody>
      </p:sp>
      <p:sp>
        <p:nvSpPr>
          <p:cNvPr id="14358" name="yt_shape_1435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如图为今年某月份的月历表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任意框出表中竖列上三个相邻的数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0188"/>
              </a:rPr>
              <a:t>这三个数的和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0" name="yt_table_143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09618"/>
              </p:ext>
            </p:extLst>
          </p:nvPr>
        </p:nvGraphicFramePr>
        <p:xfrm>
          <a:off x="540056" y="23590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8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8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8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</a:tbl>
          </a:graphicData>
        </a:graphic>
      </p:graphicFrame>
      <p:pic>
        <p:nvPicPr>
          <p:cNvPr id="14359" name="yt_image_14359_skip" title="H_114.8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315" y="3318435"/>
            <a:ext cx="3049369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140984">
            <a:extLst>
              <a:ext uri="{FF2B5EF4-FFF2-40B4-BE49-F238E27FC236}">
                <a16:creationId xmlns:a16="http://schemas.microsoft.com/office/drawing/2014/main" id="{2B3EB4FD-3DB3-946C-5AB1-2E9206FB4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F431BB-9CFB-0616-7D58-EDA1485BB287}"/>
              </a:ext>
            </a:extLst>
          </p:cNvPr>
          <p:cNvSpPr txBox="1"/>
          <p:nvPr/>
        </p:nvSpPr>
        <p:spPr>
          <a:xfrm>
            <a:off x="2278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日为全国法制宣传日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当天某初中组织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名学生参加法制知识竞赛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198,isEnd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各题分值相同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每题必答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如表记录了其中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名参赛学生的得分情况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a82,isEnd"/>
              </a:rPr>
              <a:t>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赛学生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他答对了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4363" name="yt_table_1436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717801"/>
              </p:ext>
            </p:extLst>
          </p:nvPr>
        </p:nvGraphicFramePr>
        <p:xfrm>
          <a:off x="540000" y="2491930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12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9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9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参赛者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答错题数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F58A900-DF3D-9B9F-99E1-5333D0EC1921}"/>
              </a:ext>
            </a:extLst>
          </p:cNvPr>
          <p:cNvSpPr txBox="1"/>
          <p:nvPr/>
        </p:nvSpPr>
        <p:spPr>
          <a:xfrm>
            <a:off x="4406159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5" name="yt_shape_14365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没有考虑方程的解是否符合实际意义而出错</a:t>
            </a:r>
          </a:p>
        </p:txBody>
      </p:sp>
      <p:sp>
        <p:nvSpPr>
          <p:cNvPr id="14366" name="yt_shape_14366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若一季比赛共打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没有平局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b242"/>
              </a:rPr>
              <a:t>则这个队打完所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有比赛会出现胜场总积分等于负场总积分的情况吗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367" name="yt_shape_14367"/>
          <p:cNvSpPr txBox="1"/>
          <p:nvPr/>
        </p:nvSpPr>
        <p:spPr>
          <a:xfrm>
            <a:off x="540000" y="2342520"/>
            <a:ext cx="46198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68" name="yt_shape_14368"/>
              <p:cNvSpPr txBox="1"/>
              <p:nvPr/>
            </p:nvSpPr>
            <p:spPr>
              <a:xfrm>
                <a:off x="540000" y="3301955"/>
                <a:ext cx="6924973" cy="109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不符合实际意义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所以不可能出现胜场总积分等于负场总积分的情况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8" name="yt_shape_14368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1955"/>
                <a:ext cx="6924973" cy="1092479"/>
              </a:xfrm>
              <a:prstGeom prst="rect">
                <a:avLst/>
              </a:prstGeom>
              <a:blipFill>
                <a:blip r:embed="rId2"/>
                <a:stretch>
                  <a:fillRect l="-2729" r="-1673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74141051">
            <a:extLst>
              <a:ext uri="{FF2B5EF4-FFF2-40B4-BE49-F238E27FC236}">
                <a16:creationId xmlns:a16="http://schemas.microsoft.com/office/drawing/2014/main" id="{1550E152-6A01-9D42-C6CE-E937BEE0C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68522C-69B6-CE2F-A97E-42D85838F598}"/>
              </a:ext>
            </a:extLst>
          </p:cNvPr>
          <p:cNvSpPr txBox="1"/>
          <p:nvPr/>
        </p:nvSpPr>
        <p:spPr>
          <a:xfrm>
            <a:off x="449989" y="2295714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C42638-3A43-65CC-631B-90BBB90D75F7}"/>
              </a:ext>
            </a:extLst>
          </p:cNvPr>
          <p:cNvSpPr txBox="1"/>
          <p:nvPr/>
        </p:nvSpPr>
        <p:spPr>
          <a:xfrm>
            <a:off x="449989" y="2771202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5F5E0B-FE6E-6DD5-7153-2DDB1AE28238}"/>
                  </a:ext>
                </a:extLst>
              </p:cNvPr>
              <p:cNvSpPr txBox="1"/>
              <p:nvPr/>
            </p:nvSpPr>
            <p:spPr>
              <a:xfrm>
                <a:off x="449989" y="3255149"/>
                <a:ext cx="45726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不符合实际意义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mathAnswerShape': 1}">
                <a:extLst>
                  <a:ext uri="{FF2B5EF4-FFF2-40B4-BE49-F238E27FC236}">
                    <a16:creationId xmlns:a16="http://schemas.microsoft.com/office/drawing/2014/main" id="{CC5F5E0B-FE6E-6DD5-7153-2DDB1AE28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55149"/>
                <a:ext cx="4572698" cy="767474"/>
              </a:xfrm>
              <a:prstGeom prst="rect">
                <a:avLst/>
              </a:prstGeom>
              <a:blipFill>
                <a:blip r:embed="rId4"/>
                <a:stretch>
                  <a:fillRect l="-2133" r="-20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01C1260-9EA6-D60E-CF1C-3FB03B1D73BA}"/>
              </a:ext>
            </a:extLst>
          </p:cNvPr>
          <p:cNvSpPr txBox="1"/>
          <p:nvPr/>
        </p:nvSpPr>
        <p:spPr>
          <a:xfrm>
            <a:off x="449989" y="3929011"/>
            <a:ext cx="7038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所以不可能出现胜场总积分等于负场总积分的情况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yt_shape_1437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70" name="yt_image_14370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3" name="yt_shape_14373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某中学篮球队规定每队胜一场得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d789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场保持不败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则该队共平了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4" name="yt_table_143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198318"/>
              </p:ext>
            </p:extLst>
          </p:nvPr>
        </p:nvGraphicFramePr>
        <p:xfrm>
          <a:off x="540056" y="255130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9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"/>
                  </a:ext>
                </a:extLst>
              </a:tr>
            </a:tbl>
          </a:graphicData>
        </a:graphic>
      </p:graphicFrame>
      <p:sp>
        <p:nvSpPr>
          <p:cNvPr id="14376" name="yt_shape_14376"/>
          <p:cNvSpPr txBox="1"/>
          <p:nvPr/>
        </p:nvSpPr>
        <p:spPr>
          <a:xfrm>
            <a:off x="540119" y="307747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一场足球邀请赛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某队在第一轮比赛中共赛了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比赛规定胜一场得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5bd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这个队在这一轮中只负了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89c5"/>
              </a:rPr>
              <a:t>那么这个队胜了几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平了几场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设这个队胜了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则平了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0616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这个队胜了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A2CCFB-1B42-BD7A-6057-97C8EF0C4463}"/>
              </a:ext>
            </a:extLst>
          </p:cNvPr>
          <p:cNvSpPr txBox="1"/>
          <p:nvPr/>
        </p:nvSpPr>
        <p:spPr>
          <a:xfrm>
            <a:off x="62413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79FA3E-B265-95CF-EBD1-425A042294B7}"/>
              </a:ext>
            </a:extLst>
          </p:cNvPr>
          <p:cNvSpPr txBox="1"/>
          <p:nvPr/>
        </p:nvSpPr>
        <p:spPr>
          <a:xfrm>
            <a:off x="450108" y="4457133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设这个队胜了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则平了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0616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93FCA2-7B37-CB95-C31F-77DC02C03828}"/>
              </a:ext>
            </a:extLst>
          </p:cNvPr>
          <p:cNvSpPr txBox="1"/>
          <p:nvPr/>
        </p:nvSpPr>
        <p:spPr>
          <a:xfrm>
            <a:off x="450108" y="493262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E4F9FE-3047-4BFD-E01A-BE4D90B26492}"/>
              </a:ext>
            </a:extLst>
          </p:cNvPr>
          <p:cNvSpPr txBox="1"/>
          <p:nvPr/>
        </p:nvSpPr>
        <p:spPr>
          <a:xfrm>
            <a:off x="450108" y="5408109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7F7A2D-D12D-0CA5-7DA3-5732E108A7D8}"/>
              </a:ext>
            </a:extLst>
          </p:cNvPr>
          <p:cNvSpPr txBox="1"/>
          <p:nvPr/>
        </p:nvSpPr>
        <p:spPr>
          <a:xfrm>
            <a:off x="450108" y="5883597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这个队胜了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某电视台组织知识竞赛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各题分值相同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每题必答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2794"/>
              </a:rPr>
              <a:t>下表记录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了五位参赛者的得分情况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根据表格提供的信息解答下列问题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381" name="yt_table_1438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374811"/>
              </p:ext>
            </p:extLst>
          </p:nvPr>
        </p:nvGraphicFramePr>
        <p:xfrm>
          <a:off x="540000" y="1995319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05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2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2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21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21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17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参赛者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83" name="yt_shape_14383"/>
          <p:cNvSpPr txBox="1"/>
          <p:nvPr/>
        </p:nvSpPr>
        <p:spPr>
          <a:xfrm>
            <a:off x="540000" y="3965728"/>
            <a:ext cx="75405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每答对一题得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每答错一题得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8E050C-B395-CFC9-7700-6288853F80D4}"/>
              </a:ext>
            </a:extLst>
          </p:cNvPr>
          <p:cNvSpPr txBox="1"/>
          <p:nvPr/>
        </p:nvSpPr>
        <p:spPr>
          <a:xfrm>
            <a:off x="3345589" y="391892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AB56EE-5E10-C9DC-B53B-0BDB3FAE049F}"/>
              </a:ext>
            </a:extLst>
          </p:cNvPr>
          <p:cNvSpPr txBox="1"/>
          <p:nvPr/>
        </p:nvSpPr>
        <p:spPr>
          <a:xfrm>
            <a:off x="6545989" y="391892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757148-EAC6-EF33-78C8-0CF01F27655C}"/>
              </a:ext>
            </a:extLst>
          </p:cNvPr>
          <p:cNvSpPr txBox="1"/>
          <p:nvPr/>
        </p:nvSpPr>
        <p:spPr>
          <a:xfrm>
            <a:off x="2747102" y="439441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D62812-7D77-7B37-EB76-A76B22B63413}"/>
              </a:ext>
            </a:extLst>
          </p:cNvPr>
          <p:cNvSpPr txBox="1"/>
          <p:nvPr/>
        </p:nvSpPr>
        <p:spPr>
          <a:xfrm>
            <a:off x="4518752" y="439441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5" name="yt_shape_14385"/>
              <p:cNvSpPr txBox="1"/>
              <p:nvPr/>
            </p:nvSpPr>
            <p:spPr>
              <a:xfrm>
                <a:off x="540119" y="900000"/>
                <a:ext cx="11492915" cy="37255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参赛者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说他得了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你认为可能吗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参赛者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设参赛者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答对了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则答错了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f0771"/>
                  </a:rPr>
                  <a:t>）＝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是分数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应为正整数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所以参赛者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说他得了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79dbc"/>
                  </a:rPr>
                  <a:t>分是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5" name="yt_shape_14385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25572"/>
              </a:xfrm>
              <a:prstGeom prst="rect">
                <a:avLst/>
              </a:prstGeom>
              <a:blipFill>
                <a:blip r:embed="rId2"/>
                <a:stretch>
                  <a:fillRect l="-1645" t="-1473" b="-3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29E22E-4333-4283-F6E7-75D7235954CF}"/>
              </a:ext>
            </a:extLst>
          </p:cNvPr>
          <p:cNvSpPr txBox="1"/>
          <p:nvPr/>
        </p:nvSpPr>
        <p:spPr>
          <a:xfrm>
            <a:off x="450108" y="1328682"/>
            <a:ext cx="628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参赛者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62EECB-6730-15A1-9AB0-4C808FF2F32E}"/>
              </a:ext>
            </a:extLst>
          </p:cNvPr>
          <p:cNvSpPr txBox="1"/>
          <p:nvPr/>
        </p:nvSpPr>
        <p:spPr>
          <a:xfrm>
            <a:off x="450108" y="1804170"/>
            <a:ext cx="1132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设参赛者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答对了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则答错了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f0771"/>
              </a:rPr>
              <a:t>）＝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108A85-EE64-CE4C-6345-FD85E1F51320}"/>
              </a:ext>
            </a:extLst>
          </p:cNvPr>
          <p:cNvSpPr txBox="1"/>
          <p:nvPr/>
        </p:nvSpPr>
        <p:spPr>
          <a:xfrm>
            <a:off x="450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DE4967-FA4F-EE3B-788F-CB6E65CFF89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82949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E3DE4967-FA4F-EE3B-788F-CB6E65CFF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829499" cy="775221"/>
              </a:xfrm>
              <a:prstGeom prst="rect">
                <a:avLst/>
              </a:prstGeom>
              <a:blipFill>
                <a:blip r:embed="rId3"/>
                <a:stretch>
                  <a:fillRect l="-5333" r="-500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073571-AB91-C30B-BA8B-6435BEDF69B4}"/>
                  </a:ext>
                </a:extLst>
              </p:cNvPr>
              <p:cNvSpPr txBox="1"/>
              <p:nvPr/>
            </p:nvSpPr>
            <p:spPr>
              <a:xfrm>
                <a:off x="450108" y="3436755"/>
                <a:ext cx="11213147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是分数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应为正整数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所以参赛者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说他得了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79dbc"/>
                  </a:rPr>
                  <a:t>分是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D7073571-AB91-C30B-BA8B-6435BEDF6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6755"/>
                <a:ext cx="11213147" cy="775221"/>
              </a:xfrm>
              <a:prstGeom prst="rect">
                <a:avLst/>
              </a:prstGeom>
              <a:blipFill>
                <a:blip r:embed="rId4"/>
                <a:stretch>
                  <a:fillRect l="-870" t="-4724" r="-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641D015-A56D-BB15-5CEB-C87DDD40AAAE}"/>
              </a:ext>
            </a:extLst>
          </p:cNvPr>
          <p:cNvSpPr txBox="1"/>
          <p:nvPr/>
        </p:nvSpPr>
        <p:spPr>
          <a:xfrm>
            <a:off x="450108" y="411836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1406</Words>
  <Application>Microsoft Office PowerPoint</Application>
  <PresentationFormat>宽屏</PresentationFormat>
  <Paragraphs>184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_⨹_1_0d81c</vt:lpstr>
      <vt:lpstr>_⨹_1_225bd</vt:lpstr>
      <vt:lpstr>_⨹_1_23631</vt:lpstr>
      <vt:lpstr>_⨹_1_44160</vt:lpstr>
      <vt:lpstr>_⨹_1_4d789</vt:lpstr>
      <vt:lpstr>_⨹_1_90616</vt:lpstr>
      <vt:lpstr>_⨹_1_a6608</vt:lpstr>
      <vt:lpstr>_⨹_1_f9a82,isEnd</vt:lpstr>
      <vt:lpstr>_⨹_12_e67e9</vt:lpstr>
      <vt:lpstr>_⨹_2_20fe3</vt:lpstr>
      <vt:lpstr>_⨹_2_4e63a,isEnd</vt:lpstr>
      <vt:lpstr>_⨹_2_58198,isEnd</vt:lpstr>
      <vt:lpstr>_⨹_2_79dbc</vt:lpstr>
      <vt:lpstr>_⨹_2_f0771</vt:lpstr>
      <vt:lpstr>_⨹_3_f7a03,isEnd</vt:lpstr>
      <vt:lpstr>_⨹_4_76171</vt:lpstr>
      <vt:lpstr>_⨹_4_a2794</vt:lpstr>
      <vt:lpstr>_⨹_6_00188</vt:lpstr>
      <vt:lpstr>_⨹_7_1b242</vt:lpstr>
      <vt:lpstr>_⨹_8_989c5</vt:lpstr>
      <vt:lpstr>_⨹_8_98e37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